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256" r:id="rId5"/>
    <p:sldId id="330" r:id="rId6"/>
    <p:sldId id="280" r:id="rId7"/>
    <p:sldId id="331" r:id="rId8"/>
    <p:sldId id="316" r:id="rId9"/>
    <p:sldId id="324" r:id="rId10"/>
    <p:sldId id="332" r:id="rId11"/>
    <p:sldId id="325" r:id="rId12"/>
    <p:sldId id="326" r:id="rId13"/>
    <p:sldId id="291" r:id="rId14"/>
    <p:sldId id="290" r:id="rId15"/>
    <p:sldId id="292" r:id="rId16"/>
    <p:sldId id="289" r:id="rId17"/>
    <p:sldId id="286" r:id="rId18"/>
    <p:sldId id="305" r:id="rId19"/>
    <p:sldId id="306" r:id="rId20"/>
    <p:sldId id="312" r:id="rId21"/>
    <p:sldId id="299" r:id="rId22"/>
    <p:sldId id="300" r:id="rId23"/>
    <p:sldId id="298" r:id="rId24"/>
    <p:sldId id="295" r:id="rId25"/>
    <p:sldId id="333" r:id="rId26"/>
    <p:sldId id="328" r:id="rId27"/>
    <p:sldId id="294" r:id="rId28"/>
    <p:sldId id="329" r:id="rId29"/>
    <p:sldId id="327" r:id="rId30"/>
    <p:sldId id="307" r:id="rId31"/>
    <p:sldId id="308" r:id="rId32"/>
    <p:sldId id="321" r:id="rId33"/>
    <p:sldId id="322" r:id="rId34"/>
    <p:sldId id="319" r:id="rId35"/>
    <p:sldId id="323" r:id="rId36"/>
    <p:sldId id="285" r:id="rId37"/>
    <p:sldId id="335" r:id="rId38"/>
    <p:sldId id="336" r:id="rId39"/>
    <p:sldId id="337" r:id="rId40"/>
    <p:sldId id="338" r:id="rId41"/>
    <p:sldId id="339" r:id="rId42"/>
    <p:sldId id="364" r:id="rId43"/>
    <p:sldId id="363" r:id="rId44"/>
    <p:sldId id="340" r:id="rId45"/>
    <p:sldId id="341" r:id="rId46"/>
    <p:sldId id="342" r:id="rId47"/>
    <p:sldId id="343" r:id="rId48"/>
    <p:sldId id="344" r:id="rId49"/>
    <p:sldId id="345" r:id="rId50"/>
    <p:sldId id="346" r:id="rId51"/>
    <p:sldId id="347" r:id="rId52"/>
    <p:sldId id="348" r:id="rId53"/>
    <p:sldId id="349" r:id="rId54"/>
    <p:sldId id="350" r:id="rId55"/>
    <p:sldId id="351" r:id="rId56"/>
    <p:sldId id="352" r:id="rId57"/>
    <p:sldId id="353" r:id="rId58"/>
    <p:sldId id="354" r:id="rId59"/>
    <p:sldId id="355" r:id="rId60"/>
    <p:sldId id="356" r:id="rId61"/>
    <p:sldId id="357" r:id="rId62"/>
    <p:sldId id="358" r:id="rId63"/>
    <p:sldId id="359" r:id="rId64"/>
    <p:sldId id="360" r:id="rId65"/>
    <p:sldId id="361" r:id="rId66"/>
    <p:sldId id="362" r:id="rId67"/>
    <p:sldId id="334" r:id="rId68"/>
  </p:sldIdLst>
  <p:sldSz cx="12187238" cy="6859588"/>
  <p:notesSz cx="6858000" cy="9144000"/>
  <p:custDataLst>
    <p:tags r:id="rId70"/>
  </p:custDataLst>
  <p:defaultTextStyle>
    <a:defPPr>
      <a:defRPr lang="fr-F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orient="horz" pos="816">
          <p15:clr>
            <a:srgbClr val="A4A3A4"/>
          </p15:clr>
        </p15:guide>
        <p15:guide id="3"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14"/>
    <a:srgbClr val="287053"/>
    <a:srgbClr val="E9F6FB"/>
    <a:srgbClr val="520E51"/>
    <a:srgbClr val="600037"/>
    <a:srgbClr val="993366"/>
    <a:srgbClr val="660033"/>
    <a:srgbClr val="002052"/>
    <a:srgbClr val="002A0A"/>
    <a:srgbClr val="646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2819" autoAdjust="0"/>
  </p:normalViewPr>
  <p:slideViewPr>
    <p:cSldViewPr showGuides="1">
      <p:cViewPr varScale="1">
        <p:scale>
          <a:sx n="68" d="100"/>
          <a:sy n="68" d="100"/>
        </p:scale>
        <p:origin x="798" y="72"/>
      </p:cViewPr>
      <p:guideLst>
        <p:guide orient="horz" pos="2161"/>
        <p:guide orient="horz" pos="816"/>
        <p:guide pos="3839"/>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w="50800"/>
          </c:spPr>
          <c:dPt>
            <c:idx val="0"/>
            <c:bubble3D val="0"/>
            <c:spPr>
              <a:solidFill>
                <a:schemeClr val="accent4"/>
              </a:solidFill>
              <a:ln w="50800">
                <a:solidFill>
                  <a:schemeClr val="lt1"/>
                </a:solidFill>
              </a:ln>
              <a:effectLst/>
            </c:spPr>
            <c:extLst>
              <c:ext xmlns:c16="http://schemas.microsoft.com/office/drawing/2014/chart" uri="{C3380CC4-5D6E-409C-BE32-E72D297353CC}">
                <c16:uniqueId val="{00000001-4A26-4199-9F03-5FE32EC56772}"/>
              </c:ext>
            </c:extLst>
          </c:dPt>
          <c:dPt>
            <c:idx val="1"/>
            <c:bubble3D val="0"/>
            <c:spPr>
              <a:solidFill>
                <a:schemeClr val="accent2"/>
              </a:solidFill>
              <a:ln w="50800">
                <a:solidFill>
                  <a:schemeClr val="lt1"/>
                </a:solidFill>
              </a:ln>
              <a:effectLst/>
            </c:spPr>
            <c:extLst>
              <c:ext xmlns:c16="http://schemas.microsoft.com/office/drawing/2014/chart" uri="{C3380CC4-5D6E-409C-BE32-E72D297353CC}">
                <c16:uniqueId val="{00000003-4A26-4199-9F03-5FE32EC56772}"/>
              </c:ext>
            </c:extLst>
          </c:dPt>
          <c:dPt>
            <c:idx val="2"/>
            <c:bubble3D val="0"/>
            <c:spPr>
              <a:solidFill>
                <a:schemeClr val="accent3"/>
              </a:solidFill>
              <a:ln w="50800">
                <a:solidFill>
                  <a:schemeClr val="lt1"/>
                </a:solidFill>
              </a:ln>
              <a:effectLst/>
            </c:spPr>
            <c:extLst>
              <c:ext xmlns:c16="http://schemas.microsoft.com/office/drawing/2014/chart" uri="{C3380CC4-5D6E-409C-BE32-E72D297353CC}">
                <c16:uniqueId val="{00000005-4A26-4199-9F03-5FE32EC56772}"/>
              </c:ext>
            </c:extLst>
          </c:dPt>
          <c:dPt>
            <c:idx val="3"/>
            <c:bubble3D val="0"/>
            <c:spPr>
              <a:solidFill>
                <a:schemeClr val="accent3">
                  <a:lumMod val="75000"/>
                </a:schemeClr>
              </a:solidFill>
              <a:ln w="50800">
                <a:solidFill>
                  <a:schemeClr val="lt1"/>
                </a:solidFill>
              </a:ln>
              <a:effectLst/>
            </c:spPr>
            <c:extLst>
              <c:ext xmlns:c16="http://schemas.microsoft.com/office/drawing/2014/chart" uri="{C3380CC4-5D6E-409C-BE32-E72D297353CC}">
                <c16:uniqueId val="{00000007-4A26-4199-9F03-5FE32EC56772}"/>
              </c:ext>
            </c:extLst>
          </c:dPt>
          <c:dPt>
            <c:idx val="4"/>
            <c:bubble3D val="0"/>
            <c:spPr>
              <a:solidFill>
                <a:schemeClr val="accent5"/>
              </a:solidFill>
              <a:ln w="50800">
                <a:solidFill>
                  <a:schemeClr val="lt1"/>
                </a:solidFill>
              </a:ln>
              <a:effectLst/>
            </c:spPr>
            <c:extLst>
              <c:ext xmlns:c16="http://schemas.microsoft.com/office/drawing/2014/chart" uri="{C3380CC4-5D6E-409C-BE32-E72D297353CC}">
                <c16:uniqueId val="{00000009-4A26-4199-9F03-5FE32EC56772}"/>
              </c:ext>
            </c:extLst>
          </c:dPt>
          <c:cat>
            <c:strRef>
              <c:f>Sheet1!$A$2:$A$6</c:f>
              <c:strCache>
                <c:ptCount val="4"/>
                <c:pt idx="0">
                  <c:v>1st Qtr</c:v>
                </c:pt>
                <c:pt idx="1">
                  <c:v>2nd Qtr</c:v>
                </c:pt>
                <c:pt idx="2">
                  <c:v>3rd Qtr</c:v>
                </c:pt>
                <c:pt idx="3">
                  <c:v>4th Qtr</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A-4A26-4199-9F03-5FE32EC5677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1" Type="http://schemas.openxmlformats.org/officeDocument/2006/relationships/image" Target="../media/image45.png"/></Relationships>
</file>

<file path=ppt/diagrams/_rels/data2.xml.rels><?xml version="1.0" encoding="UTF-8" standalone="yes"?>
<Relationships xmlns="http://schemas.openxmlformats.org/package/2006/relationships"><Relationship Id="rId1" Type="http://schemas.openxmlformats.org/officeDocument/2006/relationships/image" Target="../media/image74.png"/></Relationships>
</file>

<file path=ppt/diagrams/_rels/drawing1.xml.rels><?xml version="1.0" encoding="UTF-8" standalone="yes"?>
<Relationships xmlns="http://schemas.openxmlformats.org/package/2006/relationships"><Relationship Id="rId1" Type="http://schemas.openxmlformats.org/officeDocument/2006/relationships/image" Target="../media/image45.png"/></Relationships>
</file>

<file path=ppt/diagrams/_rels/drawing2.xml.rels><?xml version="1.0" encoding="UTF-8" standalone="yes"?>
<Relationships xmlns="http://schemas.openxmlformats.org/package/2006/relationships"><Relationship Id="rId1" Type="http://schemas.openxmlformats.org/officeDocument/2006/relationships/image" Target="../media/image7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AAB13B-CFD2-4B0D-9CB9-D4C01C1EB4E1}" type="doc">
      <dgm:prSet loTypeId="urn:diagrams.loki3.com/TabbedArc+Icon" loCatId="relationship" qsTypeId="urn:microsoft.com/office/officeart/2005/8/quickstyle/simple1" qsCatId="simple" csTypeId="urn:microsoft.com/office/officeart/2005/8/colors/accent1_2" csCatId="accent1" phldr="1"/>
      <dgm:spPr/>
      <dgm:t>
        <a:bodyPr/>
        <a:lstStyle/>
        <a:p>
          <a:endParaRPr lang="en-US"/>
        </a:p>
      </dgm:t>
    </dgm:pt>
    <dgm:pt modelId="{41FBE573-30FB-49B8-B78E-C2F6DEAB5789}">
      <dgm:prSet phldrT="[Text]"/>
      <dgm:spPr/>
      <dgm:t>
        <a:bodyPr/>
        <a:lstStyle/>
        <a:p>
          <a:r>
            <a:rPr lang="en-US" dirty="0" smtClean="0"/>
            <a:t>Smart locks</a:t>
          </a:r>
          <a:endParaRPr lang="en-US" dirty="0"/>
        </a:p>
      </dgm:t>
    </dgm:pt>
    <dgm:pt modelId="{F33F869F-0D7A-45C3-8F5C-B3EA75857877}" type="parTrans" cxnId="{5D9D56CA-4254-43AA-9EF7-7634DA9BC993}">
      <dgm:prSet/>
      <dgm:spPr/>
      <dgm:t>
        <a:bodyPr/>
        <a:lstStyle/>
        <a:p>
          <a:endParaRPr lang="en-US"/>
        </a:p>
      </dgm:t>
    </dgm:pt>
    <dgm:pt modelId="{328A18B4-5CD8-4D09-A428-87CD5552C95D}" type="sibTrans" cxnId="{5D9D56CA-4254-43AA-9EF7-7634DA9BC993}">
      <dgm:prSet/>
      <dgm:spPr/>
      <dgm:t>
        <a:bodyPr/>
        <a:lstStyle/>
        <a:p>
          <a:endParaRPr lang="en-US"/>
        </a:p>
      </dgm:t>
    </dgm:pt>
    <dgm:pt modelId="{C42CBC4F-244C-4548-B22B-35550C400E7F}">
      <dgm:prSet phldrT="[Text]"/>
      <dgm:spPr/>
      <dgm:t>
        <a:bodyPr/>
        <a:lstStyle/>
        <a:p>
          <a:r>
            <a:rPr lang="en-US" dirty="0" smtClean="0"/>
            <a:t>Hotel access</a:t>
          </a:r>
          <a:endParaRPr lang="en-US" dirty="0"/>
        </a:p>
      </dgm:t>
    </dgm:pt>
    <dgm:pt modelId="{F84B6344-1DC2-4764-9EE7-1D0C462FBADC}" type="parTrans" cxnId="{FC9CAB85-9AC8-4B3A-8EE7-CA69E0A06C18}">
      <dgm:prSet/>
      <dgm:spPr/>
      <dgm:t>
        <a:bodyPr/>
        <a:lstStyle/>
        <a:p>
          <a:endParaRPr lang="en-US"/>
        </a:p>
      </dgm:t>
    </dgm:pt>
    <dgm:pt modelId="{DF98CCE5-5A4B-4ED0-9D70-5FBD70F5EBB5}" type="sibTrans" cxnId="{FC9CAB85-9AC8-4B3A-8EE7-CA69E0A06C18}">
      <dgm:prSet/>
      <dgm:spPr/>
      <dgm:t>
        <a:bodyPr/>
        <a:lstStyle/>
        <a:p>
          <a:endParaRPr lang="en-US"/>
        </a:p>
      </dgm:t>
    </dgm:pt>
    <dgm:pt modelId="{1534DCC2-E8AA-4FA7-BDA0-D5D149080871}">
      <dgm:prSet phldrT="[Text]"/>
      <dgm:spPr>
        <a:blipFill rotWithShape="0">
          <a:blip xmlns:r="http://schemas.openxmlformats.org/officeDocument/2006/relationships" r:embed="rId1"/>
          <a:stretch>
            <a:fillRect/>
          </a:stretch>
        </a:blipFill>
      </dgm:spPr>
      <dgm:t>
        <a:bodyPr/>
        <a:lstStyle/>
        <a:p>
          <a:r>
            <a:rPr lang="en-US" dirty="0" smtClean="0"/>
            <a:t>Access control</a:t>
          </a:r>
          <a:endParaRPr lang="en-US" dirty="0"/>
        </a:p>
      </dgm:t>
    </dgm:pt>
    <dgm:pt modelId="{E4FFDE6E-BF7C-4AF1-B5FC-893F02B8E08C}" type="sibTrans" cxnId="{97557E4A-E313-4B74-A79A-9FCC0F176F40}">
      <dgm:prSet/>
      <dgm:spPr/>
      <dgm:t>
        <a:bodyPr/>
        <a:lstStyle/>
        <a:p>
          <a:endParaRPr lang="en-US"/>
        </a:p>
      </dgm:t>
    </dgm:pt>
    <dgm:pt modelId="{C684A48F-95CB-439F-98C9-53EB14B18D8A}" type="parTrans" cxnId="{97557E4A-E313-4B74-A79A-9FCC0F176F40}">
      <dgm:prSet/>
      <dgm:spPr/>
      <dgm:t>
        <a:bodyPr/>
        <a:lstStyle/>
        <a:p>
          <a:endParaRPr lang="en-US"/>
        </a:p>
      </dgm:t>
    </dgm:pt>
    <dgm:pt modelId="{C5E3A51F-F202-4B1A-9D5F-91E12E1C2E78}" type="pres">
      <dgm:prSet presAssocID="{BDAAB13B-CFD2-4B0D-9CB9-D4C01C1EB4E1}" presName="Name0" presStyleCnt="0">
        <dgm:presLayoutVars>
          <dgm:dir/>
          <dgm:resizeHandles val="exact"/>
        </dgm:presLayoutVars>
      </dgm:prSet>
      <dgm:spPr/>
      <dgm:t>
        <a:bodyPr/>
        <a:lstStyle/>
        <a:p>
          <a:endParaRPr lang="en-US"/>
        </a:p>
      </dgm:t>
    </dgm:pt>
    <dgm:pt modelId="{D3F5F6C4-55EC-4272-9797-8B4507E509E2}" type="pres">
      <dgm:prSet presAssocID="{41FBE573-30FB-49B8-B78E-C2F6DEAB5789}" presName="twoplus" presStyleLbl="node1" presStyleIdx="0" presStyleCnt="3">
        <dgm:presLayoutVars>
          <dgm:bulletEnabled val="1"/>
        </dgm:presLayoutVars>
      </dgm:prSet>
      <dgm:spPr/>
      <dgm:t>
        <a:bodyPr/>
        <a:lstStyle/>
        <a:p>
          <a:endParaRPr lang="en-US"/>
        </a:p>
      </dgm:t>
    </dgm:pt>
    <dgm:pt modelId="{91E83280-44B3-4746-BBA1-427BA929E68F}" type="pres">
      <dgm:prSet presAssocID="{1534DCC2-E8AA-4FA7-BDA0-D5D149080871}" presName="twoplus" presStyleLbl="node1" presStyleIdx="1" presStyleCnt="3" custRadScaleRad="100184">
        <dgm:presLayoutVars>
          <dgm:bulletEnabled val="1"/>
        </dgm:presLayoutVars>
      </dgm:prSet>
      <dgm:spPr/>
      <dgm:t>
        <a:bodyPr/>
        <a:lstStyle/>
        <a:p>
          <a:endParaRPr lang="en-US"/>
        </a:p>
      </dgm:t>
    </dgm:pt>
    <dgm:pt modelId="{E45753AE-81B9-4C84-8272-03DCFEDB439C}" type="pres">
      <dgm:prSet presAssocID="{C42CBC4F-244C-4548-B22B-35550C400E7F}" presName="twoplus" presStyleLbl="node1" presStyleIdx="2" presStyleCnt="3">
        <dgm:presLayoutVars>
          <dgm:bulletEnabled val="1"/>
        </dgm:presLayoutVars>
      </dgm:prSet>
      <dgm:spPr/>
      <dgm:t>
        <a:bodyPr/>
        <a:lstStyle/>
        <a:p>
          <a:endParaRPr lang="en-US"/>
        </a:p>
      </dgm:t>
    </dgm:pt>
  </dgm:ptLst>
  <dgm:cxnLst>
    <dgm:cxn modelId="{5D9D56CA-4254-43AA-9EF7-7634DA9BC993}" srcId="{BDAAB13B-CFD2-4B0D-9CB9-D4C01C1EB4E1}" destId="{41FBE573-30FB-49B8-B78E-C2F6DEAB5789}" srcOrd="0" destOrd="0" parTransId="{F33F869F-0D7A-45C3-8F5C-B3EA75857877}" sibTransId="{328A18B4-5CD8-4D09-A428-87CD5552C95D}"/>
    <dgm:cxn modelId="{FC9CAB85-9AC8-4B3A-8EE7-CA69E0A06C18}" srcId="{BDAAB13B-CFD2-4B0D-9CB9-D4C01C1EB4E1}" destId="{C42CBC4F-244C-4548-B22B-35550C400E7F}" srcOrd="2" destOrd="0" parTransId="{F84B6344-1DC2-4764-9EE7-1D0C462FBADC}" sibTransId="{DF98CCE5-5A4B-4ED0-9D70-5FBD70F5EBB5}"/>
    <dgm:cxn modelId="{E5556F14-C65C-40E0-AA5E-8416048C63F7}" type="presOf" srcId="{1534DCC2-E8AA-4FA7-BDA0-D5D149080871}" destId="{91E83280-44B3-4746-BBA1-427BA929E68F}" srcOrd="0" destOrd="0" presId="urn:diagrams.loki3.com/TabbedArc+Icon"/>
    <dgm:cxn modelId="{97557E4A-E313-4B74-A79A-9FCC0F176F40}" srcId="{BDAAB13B-CFD2-4B0D-9CB9-D4C01C1EB4E1}" destId="{1534DCC2-E8AA-4FA7-BDA0-D5D149080871}" srcOrd="1" destOrd="0" parTransId="{C684A48F-95CB-439F-98C9-53EB14B18D8A}" sibTransId="{E4FFDE6E-BF7C-4AF1-B5FC-893F02B8E08C}"/>
    <dgm:cxn modelId="{12F6E688-9342-4A3C-91F0-16C8B777C601}" type="presOf" srcId="{41FBE573-30FB-49B8-B78E-C2F6DEAB5789}" destId="{D3F5F6C4-55EC-4272-9797-8B4507E509E2}" srcOrd="0" destOrd="0" presId="urn:diagrams.loki3.com/TabbedArc+Icon"/>
    <dgm:cxn modelId="{AFB80F9E-D058-4228-A6EE-68116509CF4D}" type="presOf" srcId="{C42CBC4F-244C-4548-B22B-35550C400E7F}" destId="{E45753AE-81B9-4C84-8272-03DCFEDB439C}" srcOrd="0" destOrd="0" presId="urn:diagrams.loki3.com/TabbedArc+Icon"/>
    <dgm:cxn modelId="{EE270A62-A487-4077-A6AD-C5F6CB098570}" type="presOf" srcId="{BDAAB13B-CFD2-4B0D-9CB9-D4C01C1EB4E1}" destId="{C5E3A51F-F202-4B1A-9D5F-91E12E1C2E78}" srcOrd="0" destOrd="0" presId="urn:diagrams.loki3.com/TabbedArc+Icon"/>
    <dgm:cxn modelId="{A74D9593-2F9D-42F2-8AB5-6FEC759D5548}" type="presParOf" srcId="{C5E3A51F-F202-4B1A-9D5F-91E12E1C2E78}" destId="{D3F5F6C4-55EC-4272-9797-8B4507E509E2}" srcOrd="0" destOrd="0" presId="urn:diagrams.loki3.com/TabbedArc+Icon"/>
    <dgm:cxn modelId="{35D4512D-FFC3-451A-B2A0-DB9E0357812C}" type="presParOf" srcId="{C5E3A51F-F202-4B1A-9D5F-91E12E1C2E78}" destId="{91E83280-44B3-4746-BBA1-427BA929E68F}" srcOrd="1" destOrd="0" presId="urn:diagrams.loki3.com/TabbedArc+Icon"/>
    <dgm:cxn modelId="{CE57ED58-5F5B-4D92-A7E5-F600CA0C688D}" type="presParOf" srcId="{C5E3A51F-F202-4B1A-9D5F-91E12E1C2E78}" destId="{E45753AE-81B9-4C84-8272-03DCFEDB439C}"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5E8124-4D97-4881-A5FC-0A12041DCC1C}" type="doc">
      <dgm:prSet loTypeId="urn:microsoft.com/office/officeart/2005/8/layout/radial6" loCatId="cycle" qsTypeId="urn:microsoft.com/office/officeart/2005/8/quickstyle/simple1" qsCatId="simple" csTypeId="urn:microsoft.com/office/officeart/2005/8/colors/accent1_5" csCatId="accent1" phldr="1"/>
      <dgm:spPr/>
      <dgm:t>
        <a:bodyPr/>
        <a:lstStyle/>
        <a:p>
          <a:endParaRPr lang="en-US"/>
        </a:p>
      </dgm:t>
    </dgm:pt>
    <dgm:pt modelId="{7C4AAFD4-B51F-4090-84DD-B783E8A5716A}">
      <dgm:prSet phldrT="[Text]"/>
      <dgm:spPr>
        <a:blipFill rotWithShape="0">
          <a:blip xmlns:r="http://schemas.openxmlformats.org/officeDocument/2006/relationships" r:embed="rId1"/>
          <a:stretch>
            <a:fillRect/>
          </a:stretch>
        </a:blipFill>
      </dgm:spPr>
      <dgm:t>
        <a:bodyPr/>
        <a:lstStyle/>
        <a:p>
          <a:r>
            <a:rPr lang="en-US" dirty="0" smtClean="0">
              <a:solidFill>
                <a:schemeClr val="bg1"/>
              </a:solidFill>
            </a:rPr>
            <a:t>automotive</a:t>
          </a:r>
          <a:endParaRPr lang="en-US" dirty="0">
            <a:solidFill>
              <a:schemeClr val="bg1"/>
            </a:solidFill>
          </a:endParaRPr>
        </a:p>
      </dgm:t>
    </dgm:pt>
    <dgm:pt modelId="{5BD5D04B-DF4B-42A4-A1D2-B04960E11F0E}" type="parTrans" cxnId="{EF0E2F82-0187-426F-B916-CE98634C906D}">
      <dgm:prSet/>
      <dgm:spPr/>
      <dgm:t>
        <a:bodyPr/>
        <a:lstStyle/>
        <a:p>
          <a:endParaRPr lang="en-US">
            <a:solidFill>
              <a:schemeClr val="accent6"/>
            </a:solidFill>
          </a:endParaRPr>
        </a:p>
      </dgm:t>
    </dgm:pt>
    <dgm:pt modelId="{2500FA52-FB42-45AF-8B33-A2CBC17C891C}" type="sibTrans" cxnId="{EF0E2F82-0187-426F-B916-CE98634C906D}">
      <dgm:prSet/>
      <dgm:spPr/>
      <dgm:t>
        <a:bodyPr/>
        <a:lstStyle/>
        <a:p>
          <a:endParaRPr lang="en-US">
            <a:solidFill>
              <a:schemeClr val="accent6"/>
            </a:solidFill>
          </a:endParaRPr>
        </a:p>
      </dgm:t>
    </dgm:pt>
    <dgm:pt modelId="{D38B715B-974D-4644-9AAA-C10A181D7454}">
      <dgm:prSet phldrT="[Text]" custT="1"/>
      <dgm:spPr/>
      <dgm:t>
        <a:bodyPr/>
        <a:lstStyle/>
        <a:p>
          <a:r>
            <a:rPr lang="en-US" sz="1400" dirty="0" smtClean="0">
              <a:solidFill>
                <a:schemeClr val="accent6"/>
              </a:solidFill>
            </a:rPr>
            <a:t>Access</a:t>
          </a:r>
          <a:endParaRPr lang="en-US" sz="1400" dirty="0">
            <a:solidFill>
              <a:schemeClr val="accent6"/>
            </a:solidFill>
          </a:endParaRPr>
        </a:p>
      </dgm:t>
    </dgm:pt>
    <dgm:pt modelId="{00179F74-5B72-449F-B76D-ACDB21CAF325}" type="parTrans" cxnId="{C1F70515-9753-40D3-B194-3A183696577B}">
      <dgm:prSet/>
      <dgm:spPr/>
      <dgm:t>
        <a:bodyPr/>
        <a:lstStyle/>
        <a:p>
          <a:endParaRPr lang="en-US">
            <a:solidFill>
              <a:schemeClr val="accent6"/>
            </a:solidFill>
          </a:endParaRPr>
        </a:p>
      </dgm:t>
    </dgm:pt>
    <dgm:pt modelId="{50B17BD2-F4E6-4B56-A97A-4D1EE59DE9B3}" type="sibTrans" cxnId="{C1F70515-9753-40D3-B194-3A183696577B}">
      <dgm:prSet/>
      <dgm:spPr/>
      <dgm:t>
        <a:bodyPr/>
        <a:lstStyle/>
        <a:p>
          <a:endParaRPr lang="en-US">
            <a:solidFill>
              <a:schemeClr val="accent6"/>
            </a:solidFill>
          </a:endParaRPr>
        </a:p>
      </dgm:t>
    </dgm:pt>
    <dgm:pt modelId="{0C9EF371-1456-4B35-A6F8-E0575220EB15}">
      <dgm:prSet phldrT="[Text]" custT="1"/>
      <dgm:spPr/>
      <dgm:t>
        <a:bodyPr/>
        <a:lstStyle/>
        <a:p>
          <a:r>
            <a:rPr lang="en-US" sz="1400" dirty="0" smtClean="0">
              <a:solidFill>
                <a:schemeClr val="accent6"/>
              </a:solidFill>
            </a:rPr>
            <a:t>Personal settings</a:t>
          </a:r>
          <a:endParaRPr lang="en-US" sz="1400" dirty="0">
            <a:solidFill>
              <a:schemeClr val="accent6"/>
            </a:solidFill>
          </a:endParaRPr>
        </a:p>
      </dgm:t>
    </dgm:pt>
    <dgm:pt modelId="{A8FF25B6-71B2-44FB-99B2-3B871A446834}" type="parTrans" cxnId="{B7F4B608-15AE-4872-A12B-71820F9C4781}">
      <dgm:prSet/>
      <dgm:spPr/>
      <dgm:t>
        <a:bodyPr/>
        <a:lstStyle/>
        <a:p>
          <a:endParaRPr lang="en-US">
            <a:solidFill>
              <a:schemeClr val="accent6"/>
            </a:solidFill>
          </a:endParaRPr>
        </a:p>
      </dgm:t>
    </dgm:pt>
    <dgm:pt modelId="{58D43DBA-9981-4E0C-AF56-7E8F4A99862E}" type="sibTrans" cxnId="{B7F4B608-15AE-4872-A12B-71820F9C4781}">
      <dgm:prSet/>
      <dgm:spPr/>
      <dgm:t>
        <a:bodyPr/>
        <a:lstStyle/>
        <a:p>
          <a:endParaRPr lang="en-US">
            <a:solidFill>
              <a:schemeClr val="accent6"/>
            </a:solidFill>
          </a:endParaRPr>
        </a:p>
      </dgm:t>
    </dgm:pt>
    <dgm:pt modelId="{0A6E866B-8039-45E8-A91A-59E28093DBF2}">
      <dgm:prSet phldrT="[Text]" custT="1"/>
      <dgm:spPr/>
      <dgm:t>
        <a:bodyPr/>
        <a:lstStyle/>
        <a:p>
          <a:endParaRPr lang="en-US" sz="1200" dirty="0">
            <a:solidFill>
              <a:schemeClr val="accent6"/>
            </a:solidFill>
          </a:endParaRPr>
        </a:p>
      </dgm:t>
    </dgm:pt>
    <dgm:pt modelId="{1489732C-D168-4F7A-80F2-392B58982FBE}" type="parTrans" cxnId="{C10346CD-56DA-4997-8B07-E80BEA754DB8}">
      <dgm:prSet/>
      <dgm:spPr/>
      <dgm:t>
        <a:bodyPr/>
        <a:lstStyle/>
        <a:p>
          <a:endParaRPr lang="en-US">
            <a:solidFill>
              <a:schemeClr val="accent6"/>
            </a:solidFill>
          </a:endParaRPr>
        </a:p>
      </dgm:t>
    </dgm:pt>
    <dgm:pt modelId="{62DFB862-18BB-40D9-B9EA-347A53A12A8C}" type="sibTrans" cxnId="{C10346CD-56DA-4997-8B07-E80BEA754DB8}">
      <dgm:prSet/>
      <dgm:spPr/>
      <dgm:t>
        <a:bodyPr/>
        <a:lstStyle/>
        <a:p>
          <a:endParaRPr lang="en-US">
            <a:solidFill>
              <a:schemeClr val="accent6"/>
            </a:solidFill>
          </a:endParaRPr>
        </a:p>
      </dgm:t>
    </dgm:pt>
    <dgm:pt modelId="{2599E3DB-89BE-4A0B-8131-096D8BBFAD61}" type="pres">
      <dgm:prSet presAssocID="{405E8124-4D97-4881-A5FC-0A12041DCC1C}" presName="Name0" presStyleCnt="0">
        <dgm:presLayoutVars>
          <dgm:chMax val="1"/>
          <dgm:dir/>
          <dgm:animLvl val="ctr"/>
          <dgm:resizeHandles val="exact"/>
        </dgm:presLayoutVars>
      </dgm:prSet>
      <dgm:spPr/>
      <dgm:t>
        <a:bodyPr/>
        <a:lstStyle/>
        <a:p>
          <a:endParaRPr lang="en-US"/>
        </a:p>
      </dgm:t>
    </dgm:pt>
    <dgm:pt modelId="{2C3030DA-73AE-4679-A96E-315FF2831D7A}" type="pres">
      <dgm:prSet presAssocID="{7C4AAFD4-B51F-4090-84DD-B783E8A5716A}" presName="centerShape" presStyleLbl="node0" presStyleIdx="0" presStyleCnt="1"/>
      <dgm:spPr/>
      <dgm:t>
        <a:bodyPr/>
        <a:lstStyle/>
        <a:p>
          <a:endParaRPr lang="en-US"/>
        </a:p>
      </dgm:t>
    </dgm:pt>
    <dgm:pt modelId="{247A4D57-CBB6-4DE8-B1C9-D833C9044CF2}" type="pres">
      <dgm:prSet presAssocID="{D38B715B-974D-4644-9AAA-C10A181D7454}" presName="node" presStyleLbl="node1" presStyleIdx="0" presStyleCnt="3">
        <dgm:presLayoutVars>
          <dgm:bulletEnabled val="1"/>
        </dgm:presLayoutVars>
      </dgm:prSet>
      <dgm:spPr/>
      <dgm:t>
        <a:bodyPr/>
        <a:lstStyle/>
        <a:p>
          <a:endParaRPr lang="en-US"/>
        </a:p>
      </dgm:t>
    </dgm:pt>
    <dgm:pt modelId="{066593FA-F429-47E7-8BBD-51CE5038066A}" type="pres">
      <dgm:prSet presAssocID="{D38B715B-974D-4644-9AAA-C10A181D7454}" presName="dummy" presStyleCnt="0"/>
      <dgm:spPr/>
    </dgm:pt>
    <dgm:pt modelId="{DD34AFBA-51AE-477C-B30A-A614D4DF4D3A}" type="pres">
      <dgm:prSet presAssocID="{50B17BD2-F4E6-4B56-A97A-4D1EE59DE9B3}" presName="sibTrans" presStyleLbl="sibTrans2D1" presStyleIdx="0" presStyleCnt="3"/>
      <dgm:spPr/>
      <dgm:t>
        <a:bodyPr/>
        <a:lstStyle/>
        <a:p>
          <a:endParaRPr lang="en-US"/>
        </a:p>
      </dgm:t>
    </dgm:pt>
    <dgm:pt modelId="{3D01E2F7-9CDB-4A6A-A0A5-8419F52D388B}" type="pres">
      <dgm:prSet presAssocID="{0C9EF371-1456-4B35-A6F8-E0575220EB15}" presName="node" presStyleLbl="node1" presStyleIdx="1" presStyleCnt="3">
        <dgm:presLayoutVars>
          <dgm:bulletEnabled val="1"/>
        </dgm:presLayoutVars>
      </dgm:prSet>
      <dgm:spPr/>
      <dgm:t>
        <a:bodyPr/>
        <a:lstStyle/>
        <a:p>
          <a:endParaRPr lang="en-US"/>
        </a:p>
      </dgm:t>
    </dgm:pt>
    <dgm:pt modelId="{D43F0FEC-ED68-4E65-AAB7-208922D1E993}" type="pres">
      <dgm:prSet presAssocID="{0C9EF371-1456-4B35-A6F8-E0575220EB15}" presName="dummy" presStyleCnt="0"/>
      <dgm:spPr/>
    </dgm:pt>
    <dgm:pt modelId="{4BD0EA4C-88AE-46E4-A5ED-5DAD3EA8DAB6}" type="pres">
      <dgm:prSet presAssocID="{58D43DBA-9981-4E0C-AF56-7E8F4A99862E}" presName="sibTrans" presStyleLbl="sibTrans2D1" presStyleIdx="1" presStyleCnt="3"/>
      <dgm:spPr/>
      <dgm:t>
        <a:bodyPr/>
        <a:lstStyle/>
        <a:p>
          <a:endParaRPr lang="en-US"/>
        </a:p>
      </dgm:t>
    </dgm:pt>
    <dgm:pt modelId="{E06F6F7D-4523-49BE-A3C0-D5D6B6EAA49D}" type="pres">
      <dgm:prSet presAssocID="{0A6E866B-8039-45E8-A91A-59E28093DBF2}" presName="node" presStyleLbl="node1" presStyleIdx="2" presStyleCnt="3">
        <dgm:presLayoutVars>
          <dgm:bulletEnabled val="1"/>
        </dgm:presLayoutVars>
      </dgm:prSet>
      <dgm:spPr/>
      <dgm:t>
        <a:bodyPr/>
        <a:lstStyle/>
        <a:p>
          <a:endParaRPr lang="en-US"/>
        </a:p>
      </dgm:t>
    </dgm:pt>
    <dgm:pt modelId="{F3C1594B-DCFB-45A6-8EED-097E083400FE}" type="pres">
      <dgm:prSet presAssocID="{0A6E866B-8039-45E8-A91A-59E28093DBF2}" presName="dummy" presStyleCnt="0"/>
      <dgm:spPr/>
    </dgm:pt>
    <dgm:pt modelId="{5F995813-A335-4A18-B6FD-E9F5A7477765}" type="pres">
      <dgm:prSet presAssocID="{62DFB862-18BB-40D9-B9EA-347A53A12A8C}" presName="sibTrans" presStyleLbl="sibTrans2D1" presStyleIdx="2" presStyleCnt="3"/>
      <dgm:spPr/>
      <dgm:t>
        <a:bodyPr/>
        <a:lstStyle/>
        <a:p>
          <a:endParaRPr lang="en-US"/>
        </a:p>
      </dgm:t>
    </dgm:pt>
  </dgm:ptLst>
  <dgm:cxnLst>
    <dgm:cxn modelId="{A19F85ED-CF9A-4EE1-886D-2088BD74103A}" type="presOf" srcId="{7C4AAFD4-B51F-4090-84DD-B783E8A5716A}" destId="{2C3030DA-73AE-4679-A96E-315FF2831D7A}" srcOrd="0" destOrd="0" presId="urn:microsoft.com/office/officeart/2005/8/layout/radial6"/>
    <dgm:cxn modelId="{C1F70515-9753-40D3-B194-3A183696577B}" srcId="{7C4AAFD4-B51F-4090-84DD-B783E8A5716A}" destId="{D38B715B-974D-4644-9AAA-C10A181D7454}" srcOrd="0" destOrd="0" parTransId="{00179F74-5B72-449F-B76D-ACDB21CAF325}" sibTransId="{50B17BD2-F4E6-4B56-A97A-4D1EE59DE9B3}"/>
    <dgm:cxn modelId="{D92E1843-A46E-4CB3-80B8-328A6786509E}" type="presOf" srcId="{62DFB862-18BB-40D9-B9EA-347A53A12A8C}" destId="{5F995813-A335-4A18-B6FD-E9F5A7477765}" srcOrd="0" destOrd="0" presId="urn:microsoft.com/office/officeart/2005/8/layout/radial6"/>
    <dgm:cxn modelId="{B7F4B608-15AE-4872-A12B-71820F9C4781}" srcId="{7C4AAFD4-B51F-4090-84DD-B783E8A5716A}" destId="{0C9EF371-1456-4B35-A6F8-E0575220EB15}" srcOrd="1" destOrd="0" parTransId="{A8FF25B6-71B2-44FB-99B2-3B871A446834}" sibTransId="{58D43DBA-9981-4E0C-AF56-7E8F4A99862E}"/>
    <dgm:cxn modelId="{BF32617A-F56F-4D97-9911-51B695648BFD}" type="presOf" srcId="{58D43DBA-9981-4E0C-AF56-7E8F4A99862E}" destId="{4BD0EA4C-88AE-46E4-A5ED-5DAD3EA8DAB6}" srcOrd="0" destOrd="0" presId="urn:microsoft.com/office/officeart/2005/8/layout/radial6"/>
    <dgm:cxn modelId="{8A129510-C621-4970-8671-3C884FC0477C}" type="presOf" srcId="{405E8124-4D97-4881-A5FC-0A12041DCC1C}" destId="{2599E3DB-89BE-4A0B-8131-096D8BBFAD61}" srcOrd="0" destOrd="0" presId="urn:microsoft.com/office/officeart/2005/8/layout/radial6"/>
    <dgm:cxn modelId="{5C2B1DD5-8DDC-47C6-BE60-D2A0A3B215F5}" type="presOf" srcId="{0C9EF371-1456-4B35-A6F8-E0575220EB15}" destId="{3D01E2F7-9CDB-4A6A-A0A5-8419F52D388B}" srcOrd="0" destOrd="0" presId="urn:microsoft.com/office/officeart/2005/8/layout/radial6"/>
    <dgm:cxn modelId="{EF0E2F82-0187-426F-B916-CE98634C906D}" srcId="{405E8124-4D97-4881-A5FC-0A12041DCC1C}" destId="{7C4AAFD4-B51F-4090-84DD-B783E8A5716A}" srcOrd="0" destOrd="0" parTransId="{5BD5D04B-DF4B-42A4-A1D2-B04960E11F0E}" sibTransId="{2500FA52-FB42-45AF-8B33-A2CBC17C891C}"/>
    <dgm:cxn modelId="{455FB8E5-703C-49A3-99BB-518E2E2E709C}" type="presOf" srcId="{50B17BD2-F4E6-4B56-A97A-4D1EE59DE9B3}" destId="{DD34AFBA-51AE-477C-B30A-A614D4DF4D3A}" srcOrd="0" destOrd="0" presId="urn:microsoft.com/office/officeart/2005/8/layout/radial6"/>
    <dgm:cxn modelId="{FB5756BC-EB90-425B-B966-45F1E5B4611D}" type="presOf" srcId="{0A6E866B-8039-45E8-A91A-59E28093DBF2}" destId="{E06F6F7D-4523-49BE-A3C0-D5D6B6EAA49D}" srcOrd="0" destOrd="0" presId="urn:microsoft.com/office/officeart/2005/8/layout/radial6"/>
    <dgm:cxn modelId="{84374D4E-50AC-4158-B88E-6E99EA9E0182}" type="presOf" srcId="{D38B715B-974D-4644-9AAA-C10A181D7454}" destId="{247A4D57-CBB6-4DE8-B1C9-D833C9044CF2}" srcOrd="0" destOrd="0" presId="urn:microsoft.com/office/officeart/2005/8/layout/radial6"/>
    <dgm:cxn modelId="{C10346CD-56DA-4997-8B07-E80BEA754DB8}" srcId="{7C4AAFD4-B51F-4090-84DD-B783E8A5716A}" destId="{0A6E866B-8039-45E8-A91A-59E28093DBF2}" srcOrd="2" destOrd="0" parTransId="{1489732C-D168-4F7A-80F2-392B58982FBE}" sibTransId="{62DFB862-18BB-40D9-B9EA-347A53A12A8C}"/>
    <dgm:cxn modelId="{5B1AB9A1-D861-4705-A35E-BFD836FFA219}" type="presParOf" srcId="{2599E3DB-89BE-4A0B-8131-096D8BBFAD61}" destId="{2C3030DA-73AE-4679-A96E-315FF2831D7A}" srcOrd="0" destOrd="0" presId="urn:microsoft.com/office/officeart/2005/8/layout/radial6"/>
    <dgm:cxn modelId="{A39E6FF5-5197-47E6-8116-C9E26315F25B}" type="presParOf" srcId="{2599E3DB-89BE-4A0B-8131-096D8BBFAD61}" destId="{247A4D57-CBB6-4DE8-B1C9-D833C9044CF2}" srcOrd="1" destOrd="0" presId="urn:microsoft.com/office/officeart/2005/8/layout/radial6"/>
    <dgm:cxn modelId="{F392F48F-A890-4E18-A953-5C532404D8ED}" type="presParOf" srcId="{2599E3DB-89BE-4A0B-8131-096D8BBFAD61}" destId="{066593FA-F429-47E7-8BBD-51CE5038066A}" srcOrd="2" destOrd="0" presId="urn:microsoft.com/office/officeart/2005/8/layout/radial6"/>
    <dgm:cxn modelId="{E992F1B3-A39E-4AC9-817C-90361109A993}" type="presParOf" srcId="{2599E3DB-89BE-4A0B-8131-096D8BBFAD61}" destId="{DD34AFBA-51AE-477C-B30A-A614D4DF4D3A}" srcOrd="3" destOrd="0" presId="urn:microsoft.com/office/officeart/2005/8/layout/radial6"/>
    <dgm:cxn modelId="{A2C20EDC-034B-4264-AF94-14FDD83D5919}" type="presParOf" srcId="{2599E3DB-89BE-4A0B-8131-096D8BBFAD61}" destId="{3D01E2F7-9CDB-4A6A-A0A5-8419F52D388B}" srcOrd="4" destOrd="0" presId="urn:microsoft.com/office/officeart/2005/8/layout/radial6"/>
    <dgm:cxn modelId="{77111788-18D2-4EB1-9D9C-317079A3C620}" type="presParOf" srcId="{2599E3DB-89BE-4A0B-8131-096D8BBFAD61}" destId="{D43F0FEC-ED68-4E65-AAB7-208922D1E993}" srcOrd="5" destOrd="0" presId="urn:microsoft.com/office/officeart/2005/8/layout/radial6"/>
    <dgm:cxn modelId="{4F4CEB42-D943-43F0-BF2B-ADA86F6838B1}" type="presParOf" srcId="{2599E3DB-89BE-4A0B-8131-096D8BBFAD61}" destId="{4BD0EA4C-88AE-46E4-A5ED-5DAD3EA8DAB6}" srcOrd="6" destOrd="0" presId="urn:microsoft.com/office/officeart/2005/8/layout/radial6"/>
    <dgm:cxn modelId="{6295D7A4-21D5-411C-95AD-1F6EC9FEB05D}" type="presParOf" srcId="{2599E3DB-89BE-4A0B-8131-096D8BBFAD61}" destId="{E06F6F7D-4523-49BE-A3C0-D5D6B6EAA49D}" srcOrd="7" destOrd="0" presId="urn:microsoft.com/office/officeart/2005/8/layout/radial6"/>
    <dgm:cxn modelId="{024FDB82-9DEB-4837-8DB0-C10220BEA072}" type="presParOf" srcId="{2599E3DB-89BE-4A0B-8131-096D8BBFAD61}" destId="{F3C1594B-DCFB-45A6-8EED-097E083400FE}" srcOrd="8" destOrd="0" presId="urn:microsoft.com/office/officeart/2005/8/layout/radial6"/>
    <dgm:cxn modelId="{13F22B4E-C9E5-46DF-A37D-AE32CB4A8964}" type="presParOf" srcId="{2599E3DB-89BE-4A0B-8131-096D8BBFAD61}" destId="{5F995813-A335-4A18-B6FD-E9F5A7477765}" srcOrd="9" destOrd="0" presId="urn:microsoft.com/office/officeart/2005/8/layout/radial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F5F6C4-55EC-4272-9797-8B4507E509E2}">
      <dsp:nvSpPr>
        <dsp:cNvPr id="0" name=""/>
        <dsp:cNvSpPr/>
      </dsp:nvSpPr>
      <dsp:spPr>
        <a:xfrm rot="19200000">
          <a:off x="1193" y="2133315"/>
          <a:ext cx="2172269" cy="1411974"/>
        </a:xfrm>
        <a:prstGeom prst="round2Same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52070" rIns="156210" bIns="52070" numCol="1" spcCol="1270" anchor="ctr" anchorCtr="0">
          <a:noAutofit/>
        </a:bodyPr>
        <a:lstStyle/>
        <a:p>
          <a:pPr lvl="0" algn="ctr" defTabSz="1822450">
            <a:lnSpc>
              <a:spcPct val="90000"/>
            </a:lnSpc>
            <a:spcBef>
              <a:spcPct val="0"/>
            </a:spcBef>
            <a:spcAft>
              <a:spcPct val="35000"/>
            </a:spcAft>
          </a:pPr>
          <a:r>
            <a:rPr lang="en-US" sz="4100" kern="1200" dirty="0" smtClean="0"/>
            <a:t>Smart locks</a:t>
          </a:r>
          <a:endParaRPr lang="en-US" sz="4100" kern="1200" dirty="0"/>
        </a:p>
      </dsp:txBody>
      <dsp:txXfrm>
        <a:off x="92273" y="2194179"/>
        <a:ext cx="2034415" cy="1343047"/>
      </dsp:txXfrm>
    </dsp:sp>
    <dsp:sp modelId="{91E83280-44B3-4746-BBA1-427BA929E68F}">
      <dsp:nvSpPr>
        <dsp:cNvPr id="0" name=""/>
        <dsp:cNvSpPr/>
      </dsp:nvSpPr>
      <dsp:spPr>
        <a:xfrm>
          <a:off x="2461558" y="1230772"/>
          <a:ext cx="2172269" cy="1411974"/>
        </a:xfrm>
        <a:prstGeom prst="round2Same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52070" rIns="156210" bIns="52070" numCol="1" spcCol="1270" anchor="ctr" anchorCtr="0">
          <a:noAutofit/>
        </a:bodyPr>
        <a:lstStyle/>
        <a:p>
          <a:pPr lvl="0" algn="ctr" defTabSz="1822450">
            <a:lnSpc>
              <a:spcPct val="90000"/>
            </a:lnSpc>
            <a:spcBef>
              <a:spcPct val="0"/>
            </a:spcBef>
            <a:spcAft>
              <a:spcPct val="35000"/>
            </a:spcAft>
          </a:pPr>
          <a:r>
            <a:rPr lang="en-US" sz="4100" kern="1200" dirty="0" smtClean="0"/>
            <a:t>Access control</a:t>
          </a:r>
          <a:endParaRPr lang="en-US" sz="4100" kern="1200" dirty="0"/>
        </a:p>
      </dsp:txBody>
      <dsp:txXfrm>
        <a:off x="2530485" y="1299699"/>
        <a:ext cx="2034415" cy="1343047"/>
      </dsp:txXfrm>
    </dsp:sp>
    <dsp:sp modelId="{E45753AE-81B9-4C84-8272-03DCFEDB439C}">
      <dsp:nvSpPr>
        <dsp:cNvPr id="0" name=""/>
        <dsp:cNvSpPr/>
      </dsp:nvSpPr>
      <dsp:spPr>
        <a:xfrm rot="2400000">
          <a:off x="4921923" y="2133315"/>
          <a:ext cx="2172269" cy="1411974"/>
        </a:xfrm>
        <a:prstGeom prst="round2Same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52070" rIns="156210" bIns="52070" numCol="1" spcCol="1270" anchor="ctr" anchorCtr="0">
          <a:noAutofit/>
        </a:bodyPr>
        <a:lstStyle/>
        <a:p>
          <a:pPr lvl="0" algn="ctr" defTabSz="1822450">
            <a:lnSpc>
              <a:spcPct val="90000"/>
            </a:lnSpc>
            <a:spcBef>
              <a:spcPct val="0"/>
            </a:spcBef>
            <a:spcAft>
              <a:spcPct val="35000"/>
            </a:spcAft>
          </a:pPr>
          <a:r>
            <a:rPr lang="en-US" sz="4100" kern="1200" dirty="0" smtClean="0"/>
            <a:t>Hotel access</a:t>
          </a:r>
          <a:endParaRPr lang="en-US" sz="4100" kern="1200" dirty="0"/>
        </a:p>
      </dsp:txBody>
      <dsp:txXfrm>
        <a:off x="4968697" y="2194179"/>
        <a:ext cx="2034415" cy="13430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95813-A335-4A18-B6FD-E9F5A7477765}">
      <dsp:nvSpPr>
        <dsp:cNvPr id="0" name=""/>
        <dsp:cNvSpPr/>
      </dsp:nvSpPr>
      <dsp:spPr>
        <a:xfrm>
          <a:off x="1534383" y="510351"/>
          <a:ext cx="3409035" cy="3409035"/>
        </a:xfrm>
        <a:prstGeom prst="blockArc">
          <a:avLst>
            <a:gd name="adj1" fmla="val 9000000"/>
            <a:gd name="adj2" fmla="val 16200000"/>
            <a:gd name="adj3" fmla="val 4639"/>
          </a:avLst>
        </a:prstGeom>
        <a:solidFill>
          <a:schemeClr val="accent1">
            <a:shade val="90000"/>
            <a:hueOff val="446473"/>
            <a:satOff val="-4630"/>
            <a:lumOff val="3242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BD0EA4C-88AE-46E4-A5ED-5DAD3EA8DAB6}">
      <dsp:nvSpPr>
        <dsp:cNvPr id="0" name=""/>
        <dsp:cNvSpPr/>
      </dsp:nvSpPr>
      <dsp:spPr>
        <a:xfrm>
          <a:off x="1534383" y="510351"/>
          <a:ext cx="3409035" cy="3409035"/>
        </a:xfrm>
        <a:prstGeom prst="blockArc">
          <a:avLst>
            <a:gd name="adj1" fmla="val 1800000"/>
            <a:gd name="adj2" fmla="val 9000000"/>
            <a:gd name="adj3" fmla="val 4639"/>
          </a:avLst>
        </a:prstGeom>
        <a:solidFill>
          <a:schemeClr val="accent1">
            <a:shade val="90000"/>
            <a:hueOff val="223237"/>
            <a:satOff val="-2315"/>
            <a:lumOff val="1621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D34AFBA-51AE-477C-B30A-A614D4DF4D3A}">
      <dsp:nvSpPr>
        <dsp:cNvPr id="0" name=""/>
        <dsp:cNvSpPr/>
      </dsp:nvSpPr>
      <dsp:spPr>
        <a:xfrm>
          <a:off x="1534383" y="510351"/>
          <a:ext cx="3409035" cy="3409035"/>
        </a:xfrm>
        <a:prstGeom prst="blockArc">
          <a:avLst>
            <a:gd name="adj1" fmla="val 16200000"/>
            <a:gd name="adj2" fmla="val 1800000"/>
            <a:gd name="adj3" fmla="val 4639"/>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3030DA-73AE-4679-A96E-315FF2831D7A}">
      <dsp:nvSpPr>
        <dsp:cNvPr id="0" name=""/>
        <dsp:cNvSpPr/>
      </dsp:nvSpPr>
      <dsp:spPr>
        <a:xfrm>
          <a:off x="2454480" y="1430447"/>
          <a:ext cx="1568842" cy="1568842"/>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dirty="0" smtClean="0">
              <a:solidFill>
                <a:schemeClr val="bg1"/>
              </a:solidFill>
            </a:rPr>
            <a:t>automotive</a:t>
          </a:r>
          <a:endParaRPr lang="en-US" sz="1700" kern="1200" dirty="0">
            <a:solidFill>
              <a:schemeClr val="bg1"/>
            </a:solidFill>
          </a:endParaRPr>
        </a:p>
      </dsp:txBody>
      <dsp:txXfrm>
        <a:off x="2684232" y="1660199"/>
        <a:ext cx="1109338" cy="1109338"/>
      </dsp:txXfrm>
    </dsp:sp>
    <dsp:sp modelId="{247A4D57-CBB6-4DE8-B1C9-D833C9044CF2}">
      <dsp:nvSpPr>
        <dsp:cNvPr id="0" name=""/>
        <dsp:cNvSpPr/>
      </dsp:nvSpPr>
      <dsp:spPr>
        <a:xfrm>
          <a:off x="2689806" y="791"/>
          <a:ext cx="1098190" cy="1098190"/>
        </a:xfrm>
        <a:prstGeom prst="ellipse">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solidFill>
                <a:schemeClr val="accent6"/>
              </a:solidFill>
            </a:rPr>
            <a:t>Access</a:t>
          </a:r>
          <a:endParaRPr lang="en-US" sz="1400" kern="1200" dirty="0">
            <a:solidFill>
              <a:schemeClr val="accent6"/>
            </a:solidFill>
          </a:endParaRPr>
        </a:p>
      </dsp:txBody>
      <dsp:txXfrm>
        <a:off x="2850632" y="161617"/>
        <a:ext cx="776538" cy="776538"/>
      </dsp:txXfrm>
    </dsp:sp>
    <dsp:sp modelId="{3D01E2F7-9CDB-4A6A-A0A5-8419F52D388B}">
      <dsp:nvSpPr>
        <dsp:cNvPr id="0" name=""/>
        <dsp:cNvSpPr/>
      </dsp:nvSpPr>
      <dsp:spPr>
        <a:xfrm>
          <a:off x="4131723" y="2498265"/>
          <a:ext cx="1098190" cy="1098190"/>
        </a:xfrm>
        <a:prstGeom prst="ellipse">
          <a:avLst/>
        </a:prstGeom>
        <a:solidFill>
          <a:schemeClr val="accent1">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solidFill>
                <a:schemeClr val="accent6"/>
              </a:solidFill>
            </a:rPr>
            <a:t>Personal settings</a:t>
          </a:r>
          <a:endParaRPr lang="en-US" sz="1400" kern="1200" dirty="0">
            <a:solidFill>
              <a:schemeClr val="accent6"/>
            </a:solidFill>
          </a:endParaRPr>
        </a:p>
      </dsp:txBody>
      <dsp:txXfrm>
        <a:off x="4292549" y="2659091"/>
        <a:ext cx="776538" cy="776538"/>
      </dsp:txXfrm>
    </dsp:sp>
    <dsp:sp modelId="{E06F6F7D-4523-49BE-A3C0-D5D6B6EAA49D}">
      <dsp:nvSpPr>
        <dsp:cNvPr id="0" name=""/>
        <dsp:cNvSpPr/>
      </dsp:nvSpPr>
      <dsp:spPr>
        <a:xfrm>
          <a:off x="1247889" y="2498265"/>
          <a:ext cx="1098190" cy="1098190"/>
        </a:xfrm>
        <a:prstGeom prst="ellipse">
          <a:avLst/>
        </a:prstGeom>
        <a:solidFill>
          <a:schemeClr val="accent1">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kern="1200" dirty="0">
            <a:solidFill>
              <a:schemeClr val="accent6"/>
            </a:solidFill>
          </a:endParaRPr>
        </a:p>
      </dsp:txBody>
      <dsp:txXfrm>
        <a:off x="1408715" y="2659091"/>
        <a:ext cx="776538" cy="776538"/>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ADC714-B8C8-41CC-8B32-1E23D8396FA6}" type="datetimeFigureOut">
              <a:rPr lang="fr-FR" smtClean="0"/>
              <a:t>19/06/2018</a:t>
            </a:fld>
            <a:endParaRPr lang="fr-FR"/>
          </a:p>
        </p:txBody>
      </p:sp>
      <p:sp>
        <p:nvSpPr>
          <p:cNvPr id="4" name="Espace réservé de l'image des diapositives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440946-B3FE-4062-9BAE-4125F5E6CB49}" type="slidenum">
              <a:rPr lang="fr-FR" smtClean="0"/>
              <a:t>‹#›</a:t>
            </a:fld>
            <a:endParaRPr lang="fr-FR"/>
          </a:p>
        </p:txBody>
      </p:sp>
    </p:spTree>
    <p:extLst>
      <p:ext uri="{BB962C8B-B14F-4D97-AF65-F5344CB8AC3E}">
        <p14:creationId xmlns:p14="http://schemas.microsoft.com/office/powerpoint/2010/main" val="905264168"/>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a:t>
            </a:fld>
            <a:endParaRPr lang="en-US" sz="1600" dirty="0">
              <a:latin typeface="Arial" panose="020B0604020202020204" pitchFamily="34" charset="0"/>
            </a:endParaRPr>
          </a:p>
        </p:txBody>
      </p:sp>
    </p:spTree>
    <p:extLst>
      <p:ext uri="{BB962C8B-B14F-4D97-AF65-F5344CB8AC3E}">
        <p14:creationId xmlns:p14="http://schemas.microsoft.com/office/powerpoint/2010/main" val="8330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What</a:t>
            </a:r>
            <a:r>
              <a:rPr lang="en-US" altLang="en-US" baseline="0" dirty="0" smtClean="0">
                <a:latin typeface="Arial" panose="020B0604020202020204" pitchFamily="34" charset="0"/>
              </a:rPr>
              <a:t> is an RFID system ? </a:t>
            </a:r>
            <a:r>
              <a:rPr lang="en-US" altLang="en-US" dirty="0" smtClean="0">
                <a:latin typeface="Arial" panose="020B0604020202020204" pitchFamily="34" charset="0"/>
              </a:rPr>
              <a:t>A</a:t>
            </a:r>
            <a:r>
              <a:rPr lang="en-US" altLang="en-US" baseline="0" dirty="0" smtClean="0">
                <a:latin typeface="Arial" panose="020B0604020202020204" pitchFamily="34" charset="0"/>
              </a:rPr>
              <a:t>n RFID system is composed of</a:t>
            </a:r>
            <a:r>
              <a:rPr lang="en-US" altLang="en-US" dirty="0" smtClean="0">
                <a:latin typeface="Arial" panose="020B0604020202020204" pitchFamily="34" charset="0"/>
              </a:rPr>
              <a:t> an initiator</a:t>
            </a:r>
            <a:r>
              <a:rPr lang="en-US" altLang="en-US" baseline="0" dirty="0" smtClean="0">
                <a:latin typeface="Arial" panose="020B0604020202020204" pitchFamily="34" charset="0"/>
              </a:rPr>
              <a:t>-the reader and the target-the tag itself. </a:t>
            </a:r>
          </a:p>
          <a:p>
            <a:endParaRPr lang="en-US" altLang="en-US" baseline="0" dirty="0" smtClean="0">
              <a:latin typeface="Arial" panose="020B0604020202020204" pitchFamily="34" charset="0"/>
            </a:endParaRPr>
          </a:p>
          <a:p>
            <a:r>
              <a:rPr lang="en-US" altLang="en-US" baseline="0" dirty="0" smtClean="0">
                <a:latin typeface="Arial" panose="020B0604020202020204" pitchFamily="34" charset="0"/>
              </a:rPr>
              <a:t>The tag communicates to the reader by switching its load (from low to high and vice versa) and the reader can detect this change. This process is also known as load modulation.</a:t>
            </a:r>
          </a:p>
          <a:p>
            <a:endParaRPr lang="en-US" altLang="en-US" baseline="0" dirty="0" smtClean="0">
              <a:latin typeface="Arial" panose="020B0604020202020204" pitchFamily="34" charset="0"/>
            </a:endParaRPr>
          </a:p>
          <a:p>
            <a:r>
              <a:rPr lang="en-US" altLang="en-US" baseline="0" dirty="0" smtClean="0">
                <a:latin typeface="Arial" panose="020B0604020202020204" pitchFamily="34" charset="0"/>
              </a:rPr>
              <a:t>On the other hand, the reader changes its carrier frequency via either amplitude or phase shift and the tag can decode this signal modulation. In addition, the reader also produces the RF-field that would power the tag. </a:t>
            </a:r>
          </a:p>
          <a:p>
            <a:endParaRPr lang="en-US" altLang="en-US" baseline="0" dirty="0" smtClean="0">
              <a:latin typeface="Arial" panose="020B0604020202020204" pitchFamily="34" charset="0"/>
            </a:endParaRPr>
          </a:p>
          <a:p>
            <a:r>
              <a:rPr lang="en-US" dirty="0" smtClean="0">
                <a:latin typeface="Arial" panose="020B0604020202020204" pitchFamily="34" charset="0"/>
              </a:rPr>
              <a:t>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a:t>
            </a:fld>
            <a:endParaRPr lang="en-US" sz="1600" dirty="0">
              <a:latin typeface="Arial" panose="020B0604020202020204" pitchFamily="34" charset="0"/>
            </a:endParaRPr>
          </a:p>
        </p:txBody>
      </p:sp>
    </p:spTree>
    <p:extLst>
      <p:ext uri="{BB962C8B-B14F-4D97-AF65-F5344CB8AC3E}">
        <p14:creationId xmlns:p14="http://schemas.microsoft.com/office/powerpoint/2010/main" val="898611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a:t>
            </a:fld>
            <a:endParaRPr lang="en-US" sz="1600" dirty="0">
              <a:latin typeface="Arial" panose="020B0604020202020204" pitchFamily="34" charset="0"/>
            </a:endParaRPr>
          </a:p>
        </p:txBody>
      </p:sp>
    </p:spTree>
    <p:extLst>
      <p:ext uri="{BB962C8B-B14F-4D97-AF65-F5344CB8AC3E}">
        <p14:creationId xmlns:p14="http://schemas.microsoft.com/office/powerpoint/2010/main" val="4048873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An RFID tag can be created</a:t>
            </a:r>
            <a:r>
              <a:rPr lang="en-US" baseline="0" dirty="0" smtClean="0">
                <a:latin typeface="Arial" panose="020B0604020202020204" pitchFamily="34" charset="0"/>
              </a:rPr>
              <a:t> in various ways. A silicon die or package device is bonded or soldered to a copper or aluminum antenna.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latin typeface="Arial" panose="020B0604020202020204" pitchFamily="34" charset="0"/>
              </a:rPr>
              <a:t>The whole assembly rests on a non-conducting substrate like plastic, ceramic or printed circuit board material. We call this assembly an inlay. </a:t>
            </a:r>
            <a:endParaRPr lang="en-US"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As ST is a semiconductor manufacturer, we provide silicon die either in bared or packaged form. We have several partners that design and manufacture inlays.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latin typeface="Arial" panose="020B0604020202020204" pitchFamily="34" charset="0"/>
              </a:rPr>
              <a:t>As adhesive-backed inlays are simplest way to add RF identification to your product, you can also layout the antenna on your PCB and use packaged devices instead. Our ST25T and ST25D family comes in tiny DNF package.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4</a:t>
            </a:fld>
            <a:endParaRPr lang="en-US" sz="1600" dirty="0">
              <a:latin typeface="Arial" panose="020B0604020202020204" pitchFamily="34" charset="0"/>
            </a:endParaRPr>
          </a:p>
        </p:txBody>
      </p:sp>
    </p:spTree>
    <p:extLst>
      <p:ext uri="{BB962C8B-B14F-4D97-AF65-F5344CB8AC3E}">
        <p14:creationId xmlns:p14="http://schemas.microsoft.com/office/powerpoint/2010/main" val="3108739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5</a:t>
            </a:fld>
            <a:endParaRPr lang="en-US" sz="1600" dirty="0">
              <a:latin typeface="Arial" panose="020B0604020202020204" pitchFamily="34" charset="0"/>
            </a:endParaRPr>
          </a:p>
        </p:txBody>
      </p:sp>
    </p:spTree>
    <p:extLst>
      <p:ext uri="{BB962C8B-B14F-4D97-AF65-F5344CB8AC3E}">
        <p14:creationId xmlns:p14="http://schemas.microsoft.com/office/powerpoint/2010/main" val="2384826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But we are already surrounded by NFC readers, billions of them. </a:t>
            </a:r>
          </a:p>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6</a:t>
            </a:fld>
            <a:endParaRPr lang="en-US" sz="1600" dirty="0">
              <a:latin typeface="Arial" panose="020B0604020202020204" pitchFamily="34" charset="0"/>
            </a:endParaRPr>
          </a:p>
        </p:txBody>
      </p:sp>
    </p:spTree>
    <p:extLst>
      <p:ext uri="{BB962C8B-B14F-4D97-AF65-F5344CB8AC3E}">
        <p14:creationId xmlns:p14="http://schemas.microsoft.com/office/powerpoint/2010/main" val="2884544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1288" y="768350"/>
            <a:ext cx="6816725" cy="3836988"/>
          </a:xfrm>
        </p:spPr>
      </p:sp>
      <p:sp>
        <p:nvSpPr>
          <p:cNvPr id="3" name="Notes Placeholder 2"/>
          <p:cNvSpPr>
            <a:spLocks noGrp="1"/>
          </p:cNvSpPr>
          <p:nvPr>
            <p:ph type="body" idx="1"/>
          </p:nvPr>
        </p:nvSpPr>
        <p:spPr/>
        <p:txBody>
          <a:bodyPr>
            <a:normAutofit/>
          </a:bodyPr>
          <a:lstStyle/>
          <a:p>
            <a:r>
              <a:rPr lang="en-US" dirty="0" smtClean="0">
                <a:latin typeface="Arial" panose="020B0604020202020204" pitchFamily="34" charset="0"/>
              </a:rPr>
              <a:t>NFC</a:t>
            </a:r>
            <a:r>
              <a:rPr lang="en-US" baseline="0" dirty="0" smtClean="0">
                <a:latin typeface="Arial" panose="020B0604020202020204" pitchFamily="34" charset="0"/>
              </a:rPr>
              <a:t> stands for Near Field Communication and the NFC standards were created by the NFC Forum-a collection of </a:t>
            </a:r>
            <a:r>
              <a:rPr lang="en-US" baseline="0" noProof="0" dirty="0" smtClean="0">
                <a:latin typeface="Arial" panose="020B0604020202020204" pitchFamily="34" charset="0"/>
              </a:rPr>
              <a:t>companies</a:t>
            </a:r>
            <a:r>
              <a:rPr lang="en-US" baseline="0" dirty="0" smtClean="0">
                <a:latin typeface="Arial" panose="020B0604020202020204" pitchFamily="34" charset="0"/>
              </a:rPr>
              <a:t> that </a:t>
            </a:r>
            <a:r>
              <a:rPr lang="en-US" baseline="0" dirty="0" err="1" smtClean="0">
                <a:latin typeface="Arial" panose="020B0604020202020204" pitchFamily="34" charset="0"/>
              </a:rPr>
              <a:t>manfufacturer</a:t>
            </a:r>
            <a:r>
              <a:rPr lang="en-US" baseline="0" dirty="0" smtClean="0">
                <a:latin typeface="Arial" panose="020B0604020202020204" pitchFamily="34" charset="0"/>
              </a:rPr>
              <a:t> products that use NFC chips or manufacturers of NFC chips such as ST </a:t>
            </a:r>
            <a:r>
              <a:rPr lang="en-US" baseline="0" noProof="0" dirty="0" smtClean="0">
                <a:latin typeface="Arial" panose="020B0604020202020204" pitchFamily="34" charset="0"/>
              </a:rPr>
              <a:t>Microelectronics</a:t>
            </a:r>
            <a:r>
              <a:rPr lang="en-US" baseline="0" dirty="0" smtClean="0">
                <a:latin typeface="Arial" panose="020B0604020202020204" pitchFamily="34" charset="0"/>
              </a:rPr>
              <a:t>. </a:t>
            </a:r>
          </a:p>
          <a:p>
            <a:endParaRPr lang="en-US" baseline="0" dirty="0" smtClean="0">
              <a:latin typeface="Arial" panose="020B0604020202020204" pitchFamily="34" charset="0"/>
            </a:endParaRPr>
          </a:p>
          <a:p>
            <a:r>
              <a:rPr lang="en-US" baseline="0" dirty="0" smtClean="0">
                <a:latin typeface="Arial" panose="020B0604020202020204" pitchFamily="34" charset="0"/>
              </a:rPr>
              <a:t>The specifications cover all supporting protocols such as ISO14443A/B and ISO15693.  Upon those protocols, NFC Forum create methods of data exchanges and the data formats themselves. This is where NDEF or NFC Data Exchange Format comes into play.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2E58887B-F5A2-496C-BBEE-ECA4C24A3613}" type="slidenum">
              <a:rPr lang="en-US" sz="1600" smtClean="0">
                <a:latin typeface="Arial" panose="020B0604020202020204" pitchFamily="34" charset="0"/>
              </a:rPr>
              <a:pPr>
                <a:defRPr/>
              </a:pPr>
              <a:t>7</a:t>
            </a:fld>
            <a:endParaRPr lang="en-US" sz="1600" dirty="0">
              <a:latin typeface="Arial" panose="020B0604020202020204" pitchFamily="34" charset="0"/>
            </a:endParaRPr>
          </a:p>
        </p:txBody>
      </p:sp>
    </p:spTree>
    <p:extLst>
      <p:ext uri="{BB962C8B-B14F-4D97-AF65-F5344CB8AC3E}">
        <p14:creationId xmlns:p14="http://schemas.microsoft.com/office/powerpoint/2010/main" val="1075206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Within</a:t>
            </a:r>
            <a:r>
              <a:rPr lang="en-US" baseline="0" dirty="0" smtClean="0">
                <a:latin typeface="Arial" panose="020B0604020202020204" pitchFamily="34" charset="0"/>
              </a:rPr>
              <a:t> an NDEF message, one or more NDEF records can be found. Each NDEF record can contain URL or text. Some NDEF records can send text messages, dial a telephone number, and map out a geo location. </a:t>
            </a:r>
          </a:p>
          <a:p>
            <a:endParaRPr lang="en-US" baseline="0" dirty="0" smtClean="0">
              <a:latin typeface="Arial" panose="020B0604020202020204" pitchFamily="34" charset="0"/>
            </a:endParaRPr>
          </a:p>
          <a:p>
            <a:endParaRPr lang="en-US" baseline="0" dirty="0" smtClean="0">
              <a:latin typeface="Arial" panose="020B0604020202020204" pitchFamily="34" charset="0"/>
            </a:endParaRPr>
          </a:p>
          <a:p>
            <a:r>
              <a:rPr lang="en-US" baseline="0" dirty="0" smtClean="0">
                <a:latin typeface="Arial" panose="020B0604020202020204" pitchFamily="34" charset="0"/>
              </a:rPr>
              <a:t>For example,  if you use a phone with full NFC capability and tap it on an NFC tag that embeds the URL of your company, you will here a notification- your phone will automatically open the browser and take you to your company website. </a:t>
            </a:r>
          </a:p>
          <a:p>
            <a:endParaRPr lang="en-US" baseline="0" dirty="0" smtClean="0">
              <a:latin typeface="Arial" panose="020B0604020202020204" pitchFamily="34" charset="0"/>
            </a:endParaRPr>
          </a:p>
          <a:p>
            <a:endParaRPr lang="en-US" baseline="0" dirty="0" smtClean="0">
              <a:latin typeface="Arial" panose="020B0604020202020204" pitchFamily="34" charset="0"/>
            </a:endParaRPr>
          </a:p>
          <a:p>
            <a:endParaRPr lang="en-US" baseline="0" dirty="0" smtClean="0">
              <a:latin typeface="Arial" panose="020B0604020202020204" pitchFamily="34" charset="0"/>
            </a:endParaRPr>
          </a:p>
          <a:p>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Same convenience for Bluetooth and WIFI pairing, a simple touch will pair your devices or gain access to a internet router.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8</a:t>
            </a:fld>
            <a:endParaRPr lang="en-US" sz="1600" dirty="0">
              <a:latin typeface="Arial" panose="020B0604020202020204" pitchFamily="34" charset="0"/>
            </a:endParaRPr>
          </a:p>
        </p:txBody>
      </p:sp>
    </p:spTree>
    <p:extLst>
      <p:ext uri="{BB962C8B-B14F-4D97-AF65-F5344CB8AC3E}">
        <p14:creationId xmlns:p14="http://schemas.microsoft.com/office/powerpoint/2010/main" val="3445524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latin typeface="Arial" panose="020B0604020202020204" pitchFamily="34" charset="0"/>
              </a:rPr>
              <a:t>NFC devices can come in 3 different modes : reader, card emulation and peer to peer.  Some NFC devices like a typical Android phone can offer all 3 modes </a:t>
            </a:r>
          </a:p>
          <a:p>
            <a:endParaRPr lang="en-US" baseline="0" dirty="0" smtClean="0">
              <a:latin typeface="Arial" panose="020B0604020202020204" pitchFamily="34" charset="0"/>
            </a:endParaRPr>
          </a:p>
          <a:p>
            <a:r>
              <a:rPr lang="en-US" baseline="0" dirty="0" smtClean="0">
                <a:latin typeface="Arial" panose="020B0604020202020204" pitchFamily="34" charset="0"/>
              </a:rPr>
              <a:t>In reader mode, the NFC device reads or writes the memory of the tag. </a:t>
            </a:r>
          </a:p>
          <a:p>
            <a:endParaRPr lang="en-US" baseline="0" dirty="0" smtClean="0">
              <a:latin typeface="Arial" panose="020B0604020202020204" pitchFamily="34" charset="0"/>
            </a:endParaRPr>
          </a:p>
          <a:p>
            <a:r>
              <a:rPr lang="en-US" baseline="0" dirty="0" smtClean="0">
                <a:latin typeface="Arial" panose="020B0604020202020204" pitchFamily="34" charset="0"/>
              </a:rPr>
              <a:t>In card emulation mode,  the NFC devices like a smartphone mimics a tag. For example,  the NFC transceiver inside the iPhone acts as a payment card which can be read using a POS terminal.  </a:t>
            </a:r>
          </a:p>
          <a:p>
            <a:r>
              <a:rPr lang="en-US" baseline="0" dirty="0" smtClean="0">
                <a:latin typeface="Arial" panose="020B0604020202020204" pitchFamily="34" charset="0"/>
              </a:rPr>
              <a:t>Sometimes, this mode is also known as tag emulation. </a:t>
            </a:r>
          </a:p>
          <a:p>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In Peer to Peer mode, 2 NFC devices can communicate to each other. They do it by taking turn being initiator and target. </a:t>
            </a:r>
            <a:br>
              <a:rPr lang="en-US" baseline="0" dirty="0" smtClean="0">
                <a:latin typeface="Arial" panose="020B0604020202020204" pitchFamily="34" charset="0"/>
              </a:rPr>
            </a:br>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Let s now see the difference on the read range between NFC and RFID.</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pPr/>
              <a:t>9</a:t>
            </a:fld>
            <a:endParaRPr lang="en-US" sz="1600" dirty="0">
              <a:latin typeface="Arial" panose="020B0604020202020204" pitchFamily="34" charset="0"/>
            </a:endParaRPr>
          </a:p>
        </p:txBody>
      </p:sp>
    </p:spTree>
    <p:extLst>
      <p:ext uri="{BB962C8B-B14F-4D97-AF65-F5344CB8AC3E}">
        <p14:creationId xmlns:p14="http://schemas.microsoft.com/office/powerpoint/2010/main" val="1456488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a:p>
            <a:r>
              <a:rPr lang="en-US" dirty="0" smtClean="0">
                <a:latin typeface="Arial" panose="020B0604020202020204" pitchFamily="34" charset="0"/>
              </a:rPr>
              <a:t>According to NFC Forum,</a:t>
            </a:r>
            <a:r>
              <a:rPr lang="en-US" baseline="0" dirty="0" smtClean="0">
                <a:latin typeface="Arial" panose="020B0604020202020204" pitchFamily="34" charset="0"/>
              </a:rPr>
              <a:t> executive messages such as loading a web pages, call a phone number, direct to a geo location or sending text messages can be embedded within an NFC tag. </a:t>
            </a:r>
            <a:endParaRPr lang="en-US" dirty="0" smtClean="0">
              <a:latin typeface="Arial" panose="020B0604020202020204" pitchFamily="34" charset="0"/>
            </a:endParaRPr>
          </a:p>
          <a:p>
            <a:endParaRPr lang="en-US" dirty="0" smtClean="0">
              <a:latin typeface="Arial" panose="020B0604020202020204" pitchFamily="34" charset="0"/>
            </a:endParaRPr>
          </a:p>
          <a:p>
            <a:endParaRPr lang="en-US" dirty="0" smtClean="0">
              <a:latin typeface="Arial" panose="020B0604020202020204" pitchFamily="34" charset="0"/>
            </a:endParaRPr>
          </a:p>
          <a:p>
            <a:r>
              <a:rPr lang="en-US" dirty="0" smtClean="0">
                <a:latin typeface="Arial" panose="020B0604020202020204" pitchFamily="34" charset="0"/>
              </a:rPr>
              <a:t>You</a:t>
            </a:r>
            <a:r>
              <a:rPr lang="en-US" baseline="0" dirty="0" smtClean="0">
                <a:latin typeface="Arial" panose="020B0604020202020204" pitchFamily="34" charset="0"/>
              </a:rPr>
              <a:t> don’t have to turn on a QR code app. Just tap using the phone and you will be directed to the web site or run a web application. </a:t>
            </a:r>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10</a:t>
            </a:fld>
            <a:endParaRPr lang="en-US" sz="1600" dirty="0">
              <a:latin typeface="Arial" panose="020B0604020202020204" pitchFamily="34" charset="0"/>
            </a:endParaRPr>
          </a:p>
        </p:txBody>
      </p:sp>
    </p:spTree>
    <p:extLst>
      <p:ext uri="{BB962C8B-B14F-4D97-AF65-F5344CB8AC3E}">
        <p14:creationId xmlns:p14="http://schemas.microsoft.com/office/powerpoint/2010/main" val="2033352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latin typeface="Arial" panose="020B0604020202020204" pitchFamily="34" charset="0"/>
              </a:rPr>
              <a:t/>
            </a:r>
            <a:br>
              <a:rPr lang="en-US" baseline="0" dirty="0" smtClean="0">
                <a:latin typeface="Arial" panose="020B0604020202020204" pitchFamily="34" charset="0"/>
              </a:rPr>
            </a:b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11</a:t>
            </a:fld>
            <a:endParaRPr lang="en-US" sz="1600" dirty="0">
              <a:latin typeface="Arial" panose="020B0604020202020204" pitchFamily="34" charset="0"/>
            </a:endParaRPr>
          </a:p>
        </p:txBody>
      </p:sp>
    </p:spTree>
    <p:extLst>
      <p:ext uri="{BB962C8B-B14F-4D97-AF65-F5344CB8AC3E}">
        <p14:creationId xmlns:p14="http://schemas.microsoft.com/office/powerpoint/2010/main" val="3920935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latin typeface="Arial" panose="020B0604020202020204" pitchFamily="34" charset="0"/>
              </a:rPr>
              <a:t/>
            </a:r>
            <a:br>
              <a:rPr lang="en-US" baseline="0" dirty="0" smtClean="0">
                <a:latin typeface="Arial" panose="020B0604020202020204" pitchFamily="34" charset="0"/>
              </a:rPr>
            </a:b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12</a:t>
            </a:fld>
            <a:endParaRPr lang="en-US" sz="1600" dirty="0">
              <a:latin typeface="Arial" panose="020B0604020202020204" pitchFamily="34" charset="0"/>
            </a:endParaRPr>
          </a:p>
        </p:txBody>
      </p:sp>
    </p:spTree>
    <p:extLst>
      <p:ext uri="{BB962C8B-B14F-4D97-AF65-F5344CB8AC3E}">
        <p14:creationId xmlns:p14="http://schemas.microsoft.com/office/powerpoint/2010/main" val="3516527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600"/>
              </a:spcAft>
              <a:buClrTx/>
              <a:buSzTx/>
              <a:buFontTx/>
              <a:buNone/>
              <a:tabLst/>
              <a:defRPr/>
            </a:pPr>
            <a:endParaRPr lang="en-US" baseline="0"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600"/>
              </a:spcAft>
              <a:buClrTx/>
              <a:buSzTx/>
              <a:buFontTx/>
              <a:buNone/>
              <a:tabLst/>
              <a:defRPr/>
            </a:pPr>
            <a:endParaRPr lang="en-US" baseline="0" dirty="0" smtClean="0">
              <a:latin typeface="Arial" panose="020B0604020202020204" pitchFamily="34" charset="0"/>
            </a:endParaRPr>
          </a:p>
          <a:p>
            <a:pPr algn="l">
              <a:spcAft>
                <a:spcPts val="600"/>
              </a:spcAft>
            </a:pPr>
            <a:r>
              <a:rPr lang="en-US" i="1" kern="1200" dirty="0" smtClean="0">
                <a:solidFill>
                  <a:schemeClr val="bg1">
                    <a:lumMod val="65000"/>
                  </a:schemeClr>
                </a:solidFill>
                <a:latin typeface="Arial" panose="020B0604020202020204" pitchFamily="34" charset="0"/>
              </a:rPr>
              <a:t>.</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13</a:t>
            </a:fld>
            <a:endParaRPr lang="en-US" sz="1600" dirty="0">
              <a:latin typeface="Arial" panose="020B0604020202020204" pitchFamily="34" charset="0"/>
            </a:endParaRPr>
          </a:p>
        </p:txBody>
      </p:sp>
    </p:spTree>
    <p:extLst>
      <p:ext uri="{BB962C8B-B14F-4D97-AF65-F5344CB8AC3E}">
        <p14:creationId xmlns:p14="http://schemas.microsoft.com/office/powerpoint/2010/main" val="1201328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latin typeface="Arial" panose="020B0604020202020204" pitchFamily="34" charset="0"/>
            </a:endParaRPr>
          </a:p>
          <a:p>
            <a:endParaRPr lang="en-US" baseline="0" dirty="0" smtClean="0">
              <a:latin typeface="Arial" panose="020B0604020202020204" pitchFamily="34" charset="0"/>
            </a:endParaRPr>
          </a:p>
          <a:p>
            <a:r>
              <a:rPr lang="en-US" baseline="0" dirty="0" smtClean="0">
                <a:latin typeface="Arial" panose="020B0604020202020204" pitchFamily="34" charset="0"/>
              </a:rPr>
              <a:t/>
            </a:r>
            <a:br>
              <a:rPr lang="en-US" baseline="0" dirty="0" smtClean="0">
                <a:latin typeface="Arial" panose="020B0604020202020204" pitchFamily="34" charset="0"/>
              </a:rPr>
            </a:b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14</a:t>
            </a:fld>
            <a:endParaRPr lang="en-US" sz="1600" dirty="0">
              <a:latin typeface="Arial" panose="020B0604020202020204" pitchFamily="34" charset="0"/>
            </a:endParaRPr>
          </a:p>
        </p:txBody>
      </p:sp>
    </p:spTree>
    <p:extLst>
      <p:ext uri="{BB962C8B-B14F-4D97-AF65-F5344CB8AC3E}">
        <p14:creationId xmlns:p14="http://schemas.microsoft.com/office/powerpoint/2010/main" val="1860929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a:p>
            <a:r>
              <a:rPr lang="en-US" dirty="0" smtClean="0">
                <a:latin typeface="Arial" panose="020B0604020202020204" pitchFamily="34" charset="0"/>
              </a:rPr>
              <a:t>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15</a:t>
            </a:fld>
            <a:endParaRPr lang="en-US" sz="1600" dirty="0">
              <a:latin typeface="Arial" panose="020B0604020202020204" pitchFamily="34" charset="0"/>
            </a:endParaRPr>
          </a:p>
        </p:txBody>
      </p:sp>
    </p:spTree>
    <p:extLst>
      <p:ext uri="{BB962C8B-B14F-4D97-AF65-F5344CB8AC3E}">
        <p14:creationId xmlns:p14="http://schemas.microsoft.com/office/powerpoint/2010/main" val="2996518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The ST25DV open door</a:t>
            </a:r>
            <a:r>
              <a:rPr lang="en-US" baseline="0" dirty="0" smtClean="0">
                <a:latin typeface="Arial" panose="020B0604020202020204" pitchFamily="34" charset="0"/>
              </a:rPr>
              <a:t> for applications in Smart Industry, Smart Home, Smart City and Smart Things.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16</a:t>
            </a:fld>
            <a:endParaRPr lang="en-US" sz="1600" dirty="0">
              <a:latin typeface="Arial" panose="020B0604020202020204" pitchFamily="34" charset="0"/>
            </a:endParaRPr>
          </a:p>
        </p:txBody>
      </p:sp>
    </p:spTree>
    <p:extLst>
      <p:ext uri="{BB962C8B-B14F-4D97-AF65-F5344CB8AC3E}">
        <p14:creationId xmlns:p14="http://schemas.microsoft.com/office/powerpoint/2010/main" val="4291624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17</a:t>
            </a:fld>
            <a:endParaRPr lang="en-US" sz="1600" dirty="0">
              <a:latin typeface="Arial" panose="020B0604020202020204" pitchFamily="34" charset="0"/>
            </a:endParaRPr>
          </a:p>
        </p:txBody>
      </p:sp>
    </p:spTree>
    <p:extLst>
      <p:ext uri="{BB962C8B-B14F-4D97-AF65-F5344CB8AC3E}">
        <p14:creationId xmlns:p14="http://schemas.microsoft.com/office/powerpoint/2010/main" val="657984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18</a:t>
            </a:fld>
            <a:endParaRPr lang="en-US" sz="1600" dirty="0">
              <a:latin typeface="Arial" panose="020B0604020202020204" pitchFamily="34" charset="0"/>
            </a:endParaRPr>
          </a:p>
        </p:txBody>
      </p:sp>
    </p:spTree>
    <p:extLst>
      <p:ext uri="{BB962C8B-B14F-4D97-AF65-F5344CB8AC3E}">
        <p14:creationId xmlns:p14="http://schemas.microsoft.com/office/powerpoint/2010/main" val="35893702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19</a:t>
            </a:fld>
            <a:endParaRPr lang="en-US" sz="1600" dirty="0">
              <a:latin typeface="Arial" panose="020B0604020202020204" pitchFamily="34" charset="0"/>
            </a:endParaRPr>
          </a:p>
        </p:txBody>
      </p:sp>
    </p:spTree>
    <p:extLst>
      <p:ext uri="{BB962C8B-B14F-4D97-AF65-F5344CB8AC3E}">
        <p14:creationId xmlns:p14="http://schemas.microsoft.com/office/powerpoint/2010/main" val="960492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20</a:t>
            </a:fld>
            <a:endParaRPr lang="en-US" sz="1600" dirty="0">
              <a:latin typeface="Arial" panose="020B0604020202020204" pitchFamily="34" charset="0"/>
            </a:endParaRPr>
          </a:p>
        </p:txBody>
      </p:sp>
    </p:spTree>
    <p:extLst>
      <p:ext uri="{BB962C8B-B14F-4D97-AF65-F5344CB8AC3E}">
        <p14:creationId xmlns:p14="http://schemas.microsoft.com/office/powerpoint/2010/main" val="1050202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a:p>
            <a:r>
              <a:rPr lang="en-US" dirty="0" smtClean="0">
                <a:latin typeface="Arial" panose="020B0604020202020204" pitchFamily="34" charset="0"/>
              </a:rPr>
              <a:t>As mentioned previously, RFID has huge</a:t>
            </a:r>
            <a:r>
              <a:rPr lang="en-US" baseline="0" dirty="0" smtClean="0">
                <a:latin typeface="Arial" panose="020B0604020202020204" pitchFamily="34" charset="0"/>
              </a:rPr>
              <a:t> implication in cost saving for manufacturing lines. </a:t>
            </a:r>
          </a:p>
          <a:p>
            <a:endParaRPr lang="en-US" baseline="0" dirty="0" smtClean="0">
              <a:latin typeface="Arial" panose="020B0604020202020204" pitchFamily="34" charset="0"/>
            </a:endParaRPr>
          </a:p>
          <a:p>
            <a:r>
              <a:rPr lang="en-US" baseline="0" dirty="0" smtClean="0">
                <a:latin typeface="Arial" panose="020B0604020202020204" pitchFamily="34" charset="0"/>
              </a:rPr>
              <a:t>No more DIP switches and special resistors for setting the product to required state. All can be done wirelessly. </a:t>
            </a:r>
            <a:endParaRPr lang="en-US" dirty="0" smtClean="0">
              <a:latin typeface="Arial" panose="020B0604020202020204" pitchFamily="34" charset="0"/>
            </a:endParaRPr>
          </a:p>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21</a:t>
            </a:fld>
            <a:endParaRPr lang="en-US" sz="1600" dirty="0">
              <a:latin typeface="Arial" panose="020B0604020202020204" pitchFamily="34" charset="0"/>
            </a:endParaRPr>
          </a:p>
        </p:txBody>
      </p:sp>
    </p:spTree>
    <p:extLst>
      <p:ext uri="{BB962C8B-B14F-4D97-AF65-F5344CB8AC3E}">
        <p14:creationId xmlns:p14="http://schemas.microsoft.com/office/powerpoint/2010/main" val="31976626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Printers equipped</a:t>
            </a:r>
            <a:r>
              <a:rPr lang="en-US" baseline="0" dirty="0" smtClean="0">
                <a:latin typeface="Arial" panose="020B0604020202020204" pitchFamily="34" charset="0"/>
              </a:rPr>
              <a:t> with NFC allows phone or tablet to connect via WIFI direct  by a simple tap This process is well specified by NFC Forum.  </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22</a:t>
            </a:fld>
            <a:endParaRPr lang="en-US" sz="1600" dirty="0">
              <a:latin typeface="Arial" panose="020B0604020202020204" pitchFamily="34" charset="0"/>
            </a:endParaRPr>
          </a:p>
        </p:txBody>
      </p:sp>
    </p:spTree>
    <p:extLst>
      <p:ext uri="{BB962C8B-B14F-4D97-AF65-F5344CB8AC3E}">
        <p14:creationId xmlns:p14="http://schemas.microsoft.com/office/powerpoint/2010/main" val="32579006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23</a:t>
            </a:fld>
            <a:endParaRPr lang="en-US" sz="1600" dirty="0">
              <a:latin typeface="Arial" panose="020B0604020202020204" pitchFamily="34" charset="0"/>
            </a:endParaRPr>
          </a:p>
        </p:txBody>
      </p:sp>
    </p:spTree>
    <p:extLst>
      <p:ext uri="{BB962C8B-B14F-4D97-AF65-F5344CB8AC3E}">
        <p14:creationId xmlns:p14="http://schemas.microsoft.com/office/powerpoint/2010/main" val="39170714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a:p>
            <a:r>
              <a:rPr lang="en-US" dirty="0" smtClean="0">
                <a:latin typeface="Arial" panose="020B0604020202020204" pitchFamily="34" charset="0"/>
              </a:rPr>
              <a:t>With</a:t>
            </a:r>
            <a:r>
              <a:rPr lang="en-US" baseline="0" dirty="0" smtClean="0">
                <a:latin typeface="Arial" panose="020B0604020202020204" pitchFamily="34" charset="0"/>
              </a:rPr>
              <a:t> some 5.5 millions  Internet-of-Thing devices connected everyday according to Gartner- a technology research firm, it is undoubtedly true that we need ways to connect them easily and efficiently…node by node. </a:t>
            </a:r>
          </a:p>
          <a:p>
            <a:endParaRPr lang="en-US" baseline="0" dirty="0" smtClean="0">
              <a:latin typeface="Arial" panose="020B0604020202020204" pitchFamily="34" charset="0"/>
            </a:endParaRPr>
          </a:p>
          <a:p>
            <a:r>
              <a:rPr lang="en-US" baseline="0" dirty="0" smtClean="0">
                <a:latin typeface="Arial" panose="020B0604020202020204" pitchFamily="34" charset="0"/>
              </a:rPr>
              <a:t>Let me elaborate on this “commissioning” process. When a new peripheral node needs to be added to an existing network, it needs to communicate its MAC address and capability to the central node. NFC can perform the out-of-band hand-over and authentication. And since NFC is near-field, this exchange can be done securely. </a:t>
            </a:r>
          </a:p>
          <a:p>
            <a:endParaRPr lang="en-US" baseline="0" dirty="0" smtClean="0">
              <a:latin typeface="Arial" panose="020B0604020202020204" pitchFamily="34" charset="0"/>
            </a:endParaRPr>
          </a:p>
          <a:p>
            <a:endParaRPr lang="en-US" baseline="0" dirty="0" smtClean="0">
              <a:latin typeface="Arial" panose="020B0604020202020204" pitchFamily="34" charset="0"/>
            </a:endParaRPr>
          </a:p>
          <a:p>
            <a:r>
              <a:rPr lang="en-US" baseline="0" dirty="0" smtClean="0">
                <a:latin typeface="Arial" panose="020B0604020202020204" pitchFamily="34" charset="0"/>
              </a:rPr>
              <a:t>This commissioning process can work with meshed network technology such as ZigBee or star topologies of </a:t>
            </a:r>
            <a:r>
              <a:rPr lang="en-US" baseline="0" dirty="0" err="1" smtClean="0">
                <a:latin typeface="Arial" panose="020B0604020202020204" pitchFamily="34" charset="0"/>
              </a:rPr>
              <a:t>LoRa</a:t>
            </a:r>
            <a:r>
              <a:rPr lang="en-US" baseline="0" dirty="0" smtClean="0">
                <a:latin typeface="Arial" panose="020B0604020202020204" pitchFamily="34" charset="0"/>
              </a:rPr>
              <a:t> WAN and Bluetooth Low Energy. </a:t>
            </a:r>
            <a:endParaRPr lang="en-US" dirty="0" smtClean="0">
              <a:latin typeface="Arial" panose="020B0604020202020204" pitchFamily="34" charset="0"/>
            </a:endParaRPr>
          </a:p>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24</a:t>
            </a:fld>
            <a:endParaRPr lang="en-US" sz="1600" dirty="0">
              <a:latin typeface="Arial" panose="020B0604020202020204" pitchFamily="34" charset="0"/>
            </a:endParaRPr>
          </a:p>
        </p:txBody>
      </p:sp>
    </p:spTree>
    <p:extLst>
      <p:ext uri="{BB962C8B-B14F-4D97-AF65-F5344CB8AC3E}">
        <p14:creationId xmlns:p14="http://schemas.microsoft.com/office/powerpoint/2010/main" val="19395945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25</a:t>
            </a:fld>
            <a:endParaRPr lang="en-US" sz="1600" dirty="0">
              <a:latin typeface="Arial" panose="020B0604020202020204" pitchFamily="34" charset="0"/>
            </a:endParaRPr>
          </a:p>
        </p:txBody>
      </p:sp>
    </p:spTree>
    <p:extLst>
      <p:ext uri="{BB962C8B-B14F-4D97-AF65-F5344CB8AC3E}">
        <p14:creationId xmlns:p14="http://schemas.microsoft.com/office/powerpoint/2010/main" val="40901065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anose="020B0604020202020204" pitchFamily="34" charset="0"/>
              </a:rPr>
              <a:t>In a cloud-based</a:t>
            </a:r>
            <a:r>
              <a:rPr lang="en-US" baseline="0" dirty="0" smtClean="0">
                <a:latin typeface="Arial" panose="020B0604020202020204" pitchFamily="34" charset="0"/>
              </a:rPr>
              <a:t> commissioning process, we only need the peripheral nodes to store a hardened certificate of authenticity. However, in a small private network not is not connected to the cloud,  secured commissioning or onboarding requires</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26</a:t>
            </a:fld>
            <a:endParaRPr lang="en-US" sz="1600" dirty="0">
              <a:latin typeface="Arial" panose="020B0604020202020204" pitchFamily="34" charset="0"/>
            </a:endParaRPr>
          </a:p>
        </p:txBody>
      </p:sp>
    </p:spTree>
    <p:extLst>
      <p:ext uri="{BB962C8B-B14F-4D97-AF65-F5344CB8AC3E}">
        <p14:creationId xmlns:p14="http://schemas.microsoft.com/office/powerpoint/2010/main" val="4251952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smtClean="0">
                <a:latin typeface="Arial" panose="020B0604020202020204" pitchFamily="34" charset="0"/>
              </a:rPr>
              <a:t>As semiconductor geometry</a:t>
            </a:r>
            <a:r>
              <a:rPr lang="en-US" baseline="0" dirty="0" smtClean="0">
                <a:latin typeface="Arial" panose="020B0604020202020204" pitchFamily="34" charset="0"/>
              </a:rPr>
              <a:t> shrinks, devices need less and less power to operated. These days, some chip only need few </a:t>
            </a:r>
            <a:r>
              <a:rPr lang="en-US" baseline="0" dirty="0" err="1" smtClean="0">
                <a:latin typeface="Arial" panose="020B0604020202020204" pitchFamily="34" charset="0"/>
              </a:rPr>
              <a:t>microamps</a:t>
            </a:r>
            <a:r>
              <a:rPr lang="en-US" baseline="0" dirty="0" smtClean="0">
                <a:latin typeface="Arial" panose="020B0604020202020204" pitchFamily="34" charset="0"/>
              </a:rPr>
              <a:t> to measure temperature, humidity and pressure. Coupled with power sipping microcontrollers like STM32L, you can build a sensor node that measures data every second with power footprint of few hundreds </a:t>
            </a:r>
            <a:r>
              <a:rPr lang="en-US" baseline="0" dirty="0" err="1" smtClean="0">
                <a:latin typeface="Arial" panose="020B0604020202020204" pitchFamily="34" charset="0"/>
              </a:rPr>
              <a:t>microamps</a:t>
            </a:r>
            <a:r>
              <a:rPr lang="en-US" baseline="0" dirty="0" smtClean="0">
                <a:latin typeface="Arial" panose="020B0604020202020204" pitchFamily="34" charset="0"/>
              </a:rPr>
              <a:t>. </a:t>
            </a:r>
          </a:p>
          <a:p>
            <a:pPr marL="0" indent="0">
              <a:buFontTx/>
              <a:buNone/>
            </a:pPr>
            <a:endParaRPr lang="en-US" baseline="0" dirty="0" smtClean="0">
              <a:latin typeface="Arial" panose="020B0604020202020204" pitchFamily="34" charset="0"/>
            </a:endParaRPr>
          </a:p>
          <a:p>
            <a:pPr marL="0" indent="0">
              <a:buFontTx/>
              <a:buNone/>
            </a:pPr>
            <a:r>
              <a:rPr lang="en-US" baseline="0" dirty="0" smtClean="0">
                <a:latin typeface="Arial" panose="020B0604020202020204" pitchFamily="34" charset="0"/>
              </a:rPr>
              <a:t>If dynamic tag such as ST M24LR is used, it can deliver constant power of 900uA with antenna the size of a postage stamp as it is immersed in a magnetic field generated by a typical smart phone. </a:t>
            </a:r>
          </a:p>
          <a:p>
            <a:pPr marL="0" indent="0">
              <a:buFontTx/>
              <a:buNone/>
            </a:pPr>
            <a:endParaRPr lang="en-US" dirty="0" smtClean="0">
              <a:latin typeface="Arial" panose="020B0604020202020204" pitchFamily="34" charset="0"/>
            </a:endParaRPr>
          </a:p>
          <a:p>
            <a:pPr marL="0" indent="0">
              <a:buFontTx/>
              <a:buNone/>
            </a:pPr>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
            </a:r>
            <a:br>
              <a:rPr lang="en-US" baseline="0" dirty="0" smtClean="0">
                <a:latin typeface="Arial" panose="020B0604020202020204" pitchFamily="34" charset="0"/>
              </a:rPr>
            </a:br>
            <a:r>
              <a:rPr lang="en-US" baseline="0" dirty="0" smtClean="0">
                <a:latin typeface="Arial" panose="020B0604020202020204" pitchFamily="34" charset="0"/>
              </a:rPr>
              <a:t>Let’s now have a look on the use cases for the reader.</a:t>
            </a:r>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27</a:t>
            </a:fld>
            <a:endParaRPr lang="en-US" sz="1600" dirty="0">
              <a:latin typeface="Arial" panose="020B0604020202020204" pitchFamily="34" charset="0"/>
            </a:endParaRPr>
          </a:p>
        </p:txBody>
      </p:sp>
    </p:spTree>
    <p:extLst>
      <p:ext uri="{BB962C8B-B14F-4D97-AF65-F5344CB8AC3E}">
        <p14:creationId xmlns:p14="http://schemas.microsoft.com/office/powerpoint/2010/main" val="19919131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Aft>
                <a:spcPts val="600"/>
              </a:spcAft>
            </a:pPr>
            <a:r>
              <a:rPr lang="en-US" dirty="0" smtClean="0">
                <a:latin typeface="Arial" panose="020B0604020202020204" pitchFamily="34" charset="0"/>
              </a:rPr>
              <a:t>Another</a:t>
            </a:r>
            <a:r>
              <a:rPr lang="en-US" baseline="0" dirty="0" smtClean="0">
                <a:latin typeface="Arial" panose="020B0604020202020204" pitchFamily="34" charset="0"/>
              </a:rPr>
              <a:t> use case for the reader is automotive for car access, it provides a </a:t>
            </a:r>
            <a:r>
              <a:rPr lang="en-US" i="1" dirty="0" smtClean="0">
                <a:solidFill>
                  <a:schemeClr val="tx2"/>
                </a:solidFill>
                <a:latin typeface="Arial" panose="020B0604020202020204" pitchFamily="34" charset="0"/>
              </a:rPr>
              <a:t>Convenient access to the car and  distribution of keys online to a NFC enabled phone</a:t>
            </a:r>
            <a:r>
              <a:rPr lang="en-US" i="0" dirty="0" smtClean="0">
                <a:solidFill>
                  <a:schemeClr val="tx1"/>
                </a:solidFill>
                <a:latin typeface="Arial" panose="020B0604020202020204" pitchFamily="34" charset="0"/>
              </a:rPr>
              <a:t>.</a:t>
            </a:r>
            <a:br>
              <a:rPr lang="en-US" i="0" dirty="0" smtClean="0">
                <a:solidFill>
                  <a:schemeClr val="tx1"/>
                </a:solidFill>
                <a:latin typeface="Arial" panose="020B0604020202020204" pitchFamily="34" charset="0"/>
              </a:rPr>
            </a:br>
            <a:r>
              <a:rPr lang="en-US" i="0" dirty="0" smtClean="0">
                <a:solidFill>
                  <a:schemeClr val="tx1"/>
                </a:solidFill>
                <a:latin typeface="Arial" panose="020B0604020202020204" pitchFamily="34" charset="0"/>
              </a:rPr>
              <a:t>Second</a:t>
            </a:r>
            <a:r>
              <a:rPr lang="en-US" i="0" baseline="0" dirty="0" smtClean="0">
                <a:solidFill>
                  <a:schemeClr val="tx1"/>
                </a:solidFill>
                <a:latin typeface="Arial" panose="020B0604020202020204" pitchFamily="34" charset="0"/>
              </a:rPr>
              <a:t> one if personal settings, </a:t>
            </a:r>
            <a:r>
              <a:rPr lang="en-US" i="1" dirty="0" smtClean="0">
                <a:solidFill>
                  <a:schemeClr val="bg1">
                    <a:lumMod val="65000"/>
                  </a:schemeClr>
                </a:solidFill>
                <a:latin typeface="Arial" panose="020B0604020202020204" pitchFamily="34" charset="0"/>
              </a:rPr>
              <a:t>Just sit in, and the entire cockpit will fit the driver wish Your NFC phone will take care of secure pairing!</a:t>
            </a:r>
            <a:br>
              <a:rPr lang="en-US" i="1" dirty="0" smtClean="0">
                <a:solidFill>
                  <a:schemeClr val="bg1">
                    <a:lumMod val="65000"/>
                  </a:schemeClr>
                </a:solidFill>
                <a:latin typeface="Arial" panose="020B0604020202020204" pitchFamily="34" charset="0"/>
              </a:rPr>
            </a:br>
            <a:r>
              <a:rPr lang="en-US" i="1" dirty="0" smtClean="0">
                <a:solidFill>
                  <a:schemeClr val="bg1">
                    <a:lumMod val="65000"/>
                  </a:schemeClr>
                </a:solidFill>
                <a:latin typeface="Arial" panose="020B0604020202020204" pitchFamily="34" charset="0"/>
              </a:rPr>
              <a:t>And</a:t>
            </a:r>
            <a:r>
              <a:rPr lang="en-US" i="1" baseline="0" dirty="0" smtClean="0">
                <a:solidFill>
                  <a:schemeClr val="bg1">
                    <a:lumMod val="65000"/>
                  </a:schemeClr>
                </a:solidFill>
                <a:latin typeface="Arial" panose="020B0604020202020204" pitchFamily="34" charset="0"/>
              </a:rPr>
              <a:t> then diagnostics as well, with </a:t>
            </a:r>
            <a:r>
              <a:rPr lang="en-US" i="1" kern="1200" dirty="0" smtClean="0">
                <a:solidFill>
                  <a:schemeClr val="accent2"/>
                </a:solidFill>
                <a:latin typeface="Arial" panose="020B0604020202020204" pitchFamily="34" charset="0"/>
              </a:rPr>
              <a:t>No physical connection is anymore </a:t>
            </a:r>
          </a:p>
          <a:p>
            <a:pPr algn="l">
              <a:spcAft>
                <a:spcPts val="600"/>
              </a:spcAft>
            </a:pPr>
            <a:r>
              <a:rPr lang="en-US" i="1" kern="1200" dirty="0" smtClean="0">
                <a:solidFill>
                  <a:schemeClr val="accent2"/>
                </a:solidFill>
                <a:latin typeface="Arial" panose="020B0604020202020204" pitchFamily="34" charset="0"/>
              </a:rPr>
              <a:t>required for car diagnostics, which helps on safety</a:t>
            </a:r>
          </a:p>
          <a:p>
            <a:pPr marL="0" marR="0" indent="0" algn="l" defTabSz="914400" rtl="0" eaLnBrk="1" fontAlgn="auto" latinLnBrk="0" hangingPunct="1">
              <a:lnSpc>
                <a:spcPct val="100000"/>
              </a:lnSpc>
              <a:spcBef>
                <a:spcPts val="0"/>
              </a:spcBef>
              <a:spcAft>
                <a:spcPts val="600"/>
              </a:spcAft>
              <a:buClrTx/>
              <a:buSzTx/>
              <a:buFontTx/>
              <a:buNone/>
              <a:tabLst/>
              <a:defRPr/>
            </a:pPr>
            <a:endParaRPr lang="en-US" i="1" dirty="0" smtClean="0">
              <a:solidFill>
                <a:schemeClr val="bg1">
                  <a:lumMod val="65000"/>
                </a:schemeClr>
              </a:solidFill>
              <a:latin typeface="Arial" panose="020B0604020202020204" pitchFamily="34" charset="0"/>
            </a:endParaRPr>
          </a:p>
          <a:p>
            <a:pPr algn="l">
              <a:spcAft>
                <a:spcPts val="600"/>
              </a:spcAft>
            </a:pPr>
            <a:endParaRPr lang="en-US" i="1" dirty="0" smtClean="0">
              <a:solidFill>
                <a:schemeClr val="tx2"/>
              </a:solidFill>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28</a:t>
            </a:fld>
            <a:endParaRPr lang="en-US" sz="1600" dirty="0">
              <a:latin typeface="Arial" panose="020B0604020202020204" pitchFamily="34" charset="0"/>
            </a:endParaRPr>
          </a:p>
        </p:txBody>
      </p:sp>
    </p:spTree>
    <p:extLst>
      <p:ext uri="{BB962C8B-B14F-4D97-AF65-F5344CB8AC3E}">
        <p14:creationId xmlns:p14="http://schemas.microsoft.com/office/powerpoint/2010/main" val="2138635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29</a:t>
            </a:fld>
            <a:endParaRPr lang="en-US" sz="1600" dirty="0">
              <a:latin typeface="Arial" panose="020B0604020202020204" pitchFamily="34" charset="0"/>
            </a:endParaRPr>
          </a:p>
        </p:txBody>
      </p:sp>
    </p:spTree>
    <p:extLst>
      <p:ext uri="{BB962C8B-B14F-4D97-AF65-F5344CB8AC3E}">
        <p14:creationId xmlns:p14="http://schemas.microsoft.com/office/powerpoint/2010/main" val="13099624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30</a:t>
            </a:fld>
            <a:endParaRPr lang="en-US" sz="1600" dirty="0">
              <a:latin typeface="Arial" panose="020B0604020202020204" pitchFamily="34" charset="0"/>
            </a:endParaRPr>
          </a:p>
        </p:txBody>
      </p:sp>
    </p:spTree>
    <p:extLst>
      <p:ext uri="{BB962C8B-B14F-4D97-AF65-F5344CB8AC3E}">
        <p14:creationId xmlns:p14="http://schemas.microsoft.com/office/powerpoint/2010/main" val="27802849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31</a:t>
            </a:fld>
            <a:endParaRPr lang="en-US" sz="1600" dirty="0">
              <a:latin typeface="Arial" panose="020B0604020202020204" pitchFamily="34" charset="0"/>
            </a:endParaRPr>
          </a:p>
        </p:txBody>
      </p:sp>
    </p:spTree>
    <p:extLst>
      <p:ext uri="{BB962C8B-B14F-4D97-AF65-F5344CB8AC3E}">
        <p14:creationId xmlns:p14="http://schemas.microsoft.com/office/powerpoint/2010/main" val="16525863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32</a:t>
            </a:fld>
            <a:endParaRPr lang="en-US" sz="1600" dirty="0">
              <a:latin typeface="Arial" panose="020B0604020202020204" pitchFamily="34" charset="0"/>
            </a:endParaRPr>
          </a:p>
        </p:txBody>
      </p:sp>
    </p:spTree>
    <p:extLst>
      <p:ext uri="{BB962C8B-B14F-4D97-AF65-F5344CB8AC3E}">
        <p14:creationId xmlns:p14="http://schemas.microsoft.com/office/powerpoint/2010/main" val="14919342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33</a:t>
            </a:fld>
            <a:endParaRPr lang="en-US" sz="1600" dirty="0">
              <a:latin typeface="Arial" panose="020B0604020202020204" pitchFamily="34" charset="0"/>
            </a:endParaRPr>
          </a:p>
        </p:txBody>
      </p:sp>
    </p:spTree>
    <p:extLst>
      <p:ext uri="{BB962C8B-B14F-4D97-AF65-F5344CB8AC3E}">
        <p14:creationId xmlns:p14="http://schemas.microsoft.com/office/powerpoint/2010/main" val="19781388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Arial" panose="020B0604020202020204" pitchFamily="34" charset="0"/>
              </a:rPr>
              <a:t/>
            </a:r>
            <a:br>
              <a:rPr lang="en-US" sz="1600" kern="1200" dirty="0" smtClean="0">
                <a:solidFill>
                  <a:schemeClr val="tx1"/>
                </a:solidFill>
                <a:effectLst/>
                <a:latin typeface="Arial" panose="020B0604020202020204" pitchFamily="34" charset="0"/>
              </a:rPr>
            </a:br>
            <a:endParaRPr lang="en-US" sz="1600" dirty="0" smtClean="0">
              <a:latin typeface="Arial" panose="020B0604020202020204" pitchFamily="34" charset="0"/>
            </a:endParaRPr>
          </a:p>
          <a:p>
            <a:r>
              <a:rPr lang="en-US" sz="1600" dirty="0" smtClean="0">
                <a:latin typeface="Arial" panose="020B0604020202020204" pitchFamily="34" charset="0"/>
              </a:rPr>
              <a:t>	</a:t>
            </a:r>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34</a:t>
            </a:fld>
            <a:endParaRPr lang="en-US" sz="1600" dirty="0">
              <a:latin typeface="Arial" panose="020B0604020202020204" pitchFamily="34" charset="0"/>
            </a:endParaRPr>
          </a:p>
        </p:txBody>
      </p:sp>
    </p:spTree>
    <p:extLst>
      <p:ext uri="{BB962C8B-B14F-4D97-AF65-F5344CB8AC3E}">
        <p14:creationId xmlns:p14="http://schemas.microsoft.com/office/powerpoint/2010/main" val="40515950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35</a:t>
            </a:fld>
            <a:endParaRPr lang="en-US" sz="1600" dirty="0">
              <a:latin typeface="Arial" panose="020B0604020202020204" pitchFamily="34" charset="0"/>
            </a:endParaRPr>
          </a:p>
        </p:txBody>
      </p:sp>
    </p:spTree>
    <p:extLst>
      <p:ext uri="{BB962C8B-B14F-4D97-AF65-F5344CB8AC3E}">
        <p14:creationId xmlns:p14="http://schemas.microsoft.com/office/powerpoint/2010/main" val="25646428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36</a:t>
            </a:fld>
            <a:endParaRPr lang="en-US" sz="1600" dirty="0">
              <a:latin typeface="Arial" panose="020B0604020202020204" pitchFamily="34" charset="0"/>
            </a:endParaRPr>
          </a:p>
        </p:txBody>
      </p:sp>
    </p:spTree>
    <p:extLst>
      <p:ext uri="{BB962C8B-B14F-4D97-AF65-F5344CB8AC3E}">
        <p14:creationId xmlns:p14="http://schemas.microsoft.com/office/powerpoint/2010/main" val="13204933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Arial" panose="020B0604020202020204" pitchFamily="34" charset="0"/>
              </a:rPr>
              <a:t/>
            </a:r>
            <a:br>
              <a:rPr lang="en-US" sz="1600" kern="1200" dirty="0" smtClean="0">
                <a:solidFill>
                  <a:schemeClr val="tx1"/>
                </a:solidFill>
                <a:effectLst/>
                <a:latin typeface="Arial" panose="020B0604020202020204" pitchFamily="34" charset="0"/>
              </a:rPr>
            </a:br>
            <a:endParaRPr lang="en-US" sz="1600" dirty="0" smtClean="0">
              <a:latin typeface="Arial" panose="020B0604020202020204" pitchFamily="34" charset="0"/>
            </a:endParaRPr>
          </a:p>
          <a:p>
            <a:r>
              <a:rPr lang="en-US" sz="1600" dirty="0" smtClean="0">
                <a:latin typeface="Arial" panose="020B0604020202020204" pitchFamily="34" charset="0"/>
              </a:rPr>
              <a:t>	</a:t>
            </a:r>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37</a:t>
            </a:fld>
            <a:endParaRPr lang="en-US" sz="1600" dirty="0">
              <a:latin typeface="Arial" panose="020B0604020202020204" pitchFamily="34" charset="0"/>
            </a:endParaRPr>
          </a:p>
        </p:txBody>
      </p:sp>
    </p:spTree>
    <p:extLst>
      <p:ext uri="{BB962C8B-B14F-4D97-AF65-F5344CB8AC3E}">
        <p14:creationId xmlns:p14="http://schemas.microsoft.com/office/powerpoint/2010/main" val="27697156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38</a:t>
            </a:fld>
            <a:endParaRPr lang="en-US" sz="1600" dirty="0">
              <a:latin typeface="Arial" panose="020B0604020202020204" pitchFamily="34" charset="0"/>
            </a:endParaRPr>
          </a:p>
        </p:txBody>
      </p:sp>
    </p:spTree>
    <p:extLst>
      <p:ext uri="{BB962C8B-B14F-4D97-AF65-F5344CB8AC3E}">
        <p14:creationId xmlns:p14="http://schemas.microsoft.com/office/powerpoint/2010/main" val="42189645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39</a:t>
            </a:fld>
            <a:endParaRPr lang="en-US" sz="1600" dirty="0">
              <a:latin typeface="Arial" panose="020B0604020202020204" pitchFamily="34" charset="0"/>
            </a:endParaRPr>
          </a:p>
        </p:txBody>
      </p:sp>
    </p:spTree>
    <p:extLst>
      <p:ext uri="{BB962C8B-B14F-4D97-AF65-F5344CB8AC3E}">
        <p14:creationId xmlns:p14="http://schemas.microsoft.com/office/powerpoint/2010/main" val="29090172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40</a:t>
            </a:fld>
            <a:endParaRPr lang="en-US" sz="1600" dirty="0">
              <a:latin typeface="Arial" panose="020B0604020202020204" pitchFamily="34" charset="0"/>
            </a:endParaRPr>
          </a:p>
        </p:txBody>
      </p:sp>
    </p:spTree>
    <p:extLst>
      <p:ext uri="{BB962C8B-B14F-4D97-AF65-F5344CB8AC3E}">
        <p14:creationId xmlns:p14="http://schemas.microsoft.com/office/powerpoint/2010/main" val="17623809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41</a:t>
            </a:fld>
            <a:endParaRPr lang="en-US" sz="1600" dirty="0">
              <a:latin typeface="Arial" panose="020B0604020202020204" pitchFamily="34" charset="0"/>
            </a:endParaRPr>
          </a:p>
        </p:txBody>
      </p:sp>
    </p:spTree>
    <p:extLst>
      <p:ext uri="{BB962C8B-B14F-4D97-AF65-F5344CB8AC3E}">
        <p14:creationId xmlns:p14="http://schemas.microsoft.com/office/powerpoint/2010/main" val="87904397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42</a:t>
            </a:fld>
            <a:endParaRPr lang="en-US" dirty="0"/>
          </a:p>
        </p:txBody>
      </p:sp>
    </p:spTree>
    <p:extLst>
      <p:ext uri="{BB962C8B-B14F-4D97-AF65-F5344CB8AC3E}">
        <p14:creationId xmlns:p14="http://schemas.microsoft.com/office/powerpoint/2010/main" val="27433192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43</a:t>
            </a:fld>
            <a:endParaRPr lang="en-US" dirty="0"/>
          </a:p>
        </p:txBody>
      </p:sp>
    </p:spTree>
    <p:extLst>
      <p:ext uri="{BB962C8B-B14F-4D97-AF65-F5344CB8AC3E}">
        <p14:creationId xmlns:p14="http://schemas.microsoft.com/office/powerpoint/2010/main" val="5797322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44</a:t>
            </a:fld>
            <a:endParaRPr lang="en-US" dirty="0"/>
          </a:p>
        </p:txBody>
      </p:sp>
    </p:spTree>
    <p:extLst>
      <p:ext uri="{BB962C8B-B14F-4D97-AF65-F5344CB8AC3E}">
        <p14:creationId xmlns:p14="http://schemas.microsoft.com/office/powerpoint/2010/main" val="16562958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45</a:t>
            </a:fld>
            <a:endParaRPr lang="en-US" dirty="0"/>
          </a:p>
        </p:txBody>
      </p:sp>
    </p:spTree>
    <p:extLst>
      <p:ext uri="{BB962C8B-B14F-4D97-AF65-F5344CB8AC3E}">
        <p14:creationId xmlns:p14="http://schemas.microsoft.com/office/powerpoint/2010/main" val="4991644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46</a:t>
            </a:fld>
            <a:endParaRPr lang="en-US" dirty="0"/>
          </a:p>
        </p:txBody>
      </p:sp>
    </p:spTree>
    <p:extLst>
      <p:ext uri="{BB962C8B-B14F-4D97-AF65-F5344CB8AC3E}">
        <p14:creationId xmlns:p14="http://schemas.microsoft.com/office/powerpoint/2010/main" val="342438982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47</a:t>
            </a:fld>
            <a:endParaRPr lang="en-US" dirty="0"/>
          </a:p>
        </p:txBody>
      </p:sp>
    </p:spTree>
    <p:extLst>
      <p:ext uri="{BB962C8B-B14F-4D97-AF65-F5344CB8AC3E}">
        <p14:creationId xmlns:p14="http://schemas.microsoft.com/office/powerpoint/2010/main" val="164319121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48</a:t>
            </a:fld>
            <a:endParaRPr lang="en-US" dirty="0"/>
          </a:p>
        </p:txBody>
      </p:sp>
    </p:spTree>
    <p:extLst>
      <p:ext uri="{BB962C8B-B14F-4D97-AF65-F5344CB8AC3E}">
        <p14:creationId xmlns:p14="http://schemas.microsoft.com/office/powerpoint/2010/main" val="1490372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49</a:t>
            </a:fld>
            <a:endParaRPr lang="en-US" dirty="0"/>
          </a:p>
        </p:txBody>
      </p:sp>
    </p:spTree>
    <p:extLst>
      <p:ext uri="{BB962C8B-B14F-4D97-AF65-F5344CB8AC3E}">
        <p14:creationId xmlns:p14="http://schemas.microsoft.com/office/powerpoint/2010/main" val="40401860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50</a:t>
            </a:fld>
            <a:endParaRPr lang="en-US" dirty="0"/>
          </a:p>
        </p:txBody>
      </p:sp>
    </p:spTree>
    <p:extLst>
      <p:ext uri="{BB962C8B-B14F-4D97-AF65-F5344CB8AC3E}">
        <p14:creationId xmlns:p14="http://schemas.microsoft.com/office/powerpoint/2010/main" val="309850315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51</a:t>
            </a:fld>
            <a:endParaRPr lang="en-US" dirty="0"/>
          </a:p>
        </p:txBody>
      </p:sp>
    </p:spTree>
    <p:extLst>
      <p:ext uri="{BB962C8B-B14F-4D97-AF65-F5344CB8AC3E}">
        <p14:creationId xmlns:p14="http://schemas.microsoft.com/office/powerpoint/2010/main" val="307311912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52</a:t>
            </a:fld>
            <a:endParaRPr lang="en-US" dirty="0"/>
          </a:p>
        </p:txBody>
      </p:sp>
    </p:spTree>
    <p:extLst>
      <p:ext uri="{BB962C8B-B14F-4D97-AF65-F5344CB8AC3E}">
        <p14:creationId xmlns:p14="http://schemas.microsoft.com/office/powerpoint/2010/main" val="335901590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53</a:t>
            </a:fld>
            <a:endParaRPr lang="en-US" dirty="0"/>
          </a:p>
        </p:txBody>
      </p:sp>
    </p:spTree>
    <p:extLst>
      <p:ext uri="{BB962C8B-B14F-4D97-AF65-F5344CB8AC3E}">
        <p14:creationId xmlns:p14="http://schemas.microsoft.com/office/powerpoint/2010/main" val="821264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54</a:t>
            </a:fld>
            <a:endParaRPr lang="en-US" dirty="0"/>
          </a:p>
        </p:txBody>
      </p:sp>
    </p:spTree>
    <p:extLst>
      <p:ext uri="{BB962C8B-B14F-4D97-AF65-F5344CB8AC3E}">
        <p14:creationId xmlns:p14="http://schemas.microsoft.com/office/powerpoint/2010/main" val="159721636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55</a:t>
            </a:fld>
            <a:endParaRPr lang="en-US" dirty="0"/>
          </a:p>
        </p:txBody>
      </p:sp>
    </p:spTree>
    <p:extLst>
      <p:ext uri="{BB962C8B-B14F-4D97-AF65-F5344CB8AC3E}">
        <p14:creationId xmlns:p14="http://schemas.microsoft.com/office/powerpoint/2010/main" val="170453639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kern="1200" dirty="0" smtClean="0">
                <a:solidFill>
                  <a:schemeClr val="tx1"/>
                </a:solidFill>
                <a:effectLst/>
                <a:latin typeface="Arial" panose="020B0604020202020204" pitchFamily="34" charset="0"/>
              </a:rPr>
              <a:t/>
            </a:r>
            <a:br>
              <a:rPr lang="en-US" sz="1600" kern="1200" dirty="0" smtClean="0">
                <a:solidFill>
                  <a:schemeClr val="tx1"/>
                </a:solidFill>
                <a:effectLst/>
                <a:latin typeface="Arial" panose="020B0604020202020204" pitchFamily="34" charset="0"/>
              </a:rPr>
            </a:br>
            <a:endParaRPr lang="en-US" sz="1600" dirty="0" smtClean="0">
              <a:latin typeface="Arial" panose="020B0604020202020204" pitchFamily="34" charset="0"/>
            </a:endParaRPr>
          </a:p>
          <a:p>
            <a:r>
              <a:rPr lang="en-US" sz="1600" dirty="0" smtClean="0">
                <a:latin typeface="Arial" panose="020B0604020202020204" pitchFamily="34" charset="0"/>
              </a:rPr>
              <a:t>	</a:t>
            </a:r>
            <a:endParaRPr lang="en-US" sz="160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56</a:t>
            </a:fld>
            <a:endParaRPr lang="en-US" sz="1600" dirty="0">
              <a:latin typeface="Arial" panose="020B0604020202020204" pitchFamily="34" charset="0"/>
            </a:endParaRPr>
          </a:p>
        </p:txBody>
      </p:sp>
    </p:spTree>
    <p:extLst>
      <p:ext uri="{BB962C8B-B14F-4D97-AF65-F5344CB8AC3E}">
        <p14:creationId xmlns:p14="http://schemas.microsoft.com/office/powerpoint/2010/main" val="14193939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57</a:t>
            </a:fld>
            <a:endParaRPr lang="en-US" dirty="0"/>
          </a:p>
        </p:txBody>
      </p:sp>
    </p:spTree>
    <p:extLst>
      <p:ext uri="{BB962C8B-B14F-4D97-AF65-F5344CB8AC3E}">
        <p14:creationId xmlns:p14="http://schemas.microsoft.com/office/powerpoint/2010/main" val="378726880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58</a:t>
            </a:fld>
            <a:endParaRPr lang="en-US" dirty="0"/>
          </a:p>
        </p:txBody>
      </p:sp>
    </p:spTree>
    <p:extLst>
      <p:ext uri="{BB962C8B-B14F-4D97-AF65-F5344CB8AC3E}">
        <p14:creationId xmlns:p14="http://schemas.microsoft.com/office/powerpoint/2010/main" val="417694578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59</a:t>
            </a:fld>
            <a:endParaRPr lang="en-US" dirty="0"/>
          </a:p>
        </p:txBody>
      </p:sp>
    </p:spTree>
    <p:extLst>
      <p:ext uri="{BB962C8B-B14F-4D97-AF65-F5344CB8AC3E}">
        <p14:creationId xmlns:p14="http://schemas.microsoft.com/office/powerpoint/2010/main" val="161495798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60</a:t>
            </a:fld>
            <a:endParaRPr lang="en-US" dirty="0"/>
          </a:p>
        </p:txBody>
      </p:sp>
    </p:spTree>
    <p:extLst>
      <p:ext uri="{BB962C8B-B14F-4D97-AF65-F5344CB8AC3E}">
        <p14:creationId xmlns:p14="http://schemas.microsoft.com/office/powerpoint/2010/main" val="41329677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61</a:t>
            </a:fld>
            <a:endParaRPr lang="en-US" dirty="0"/>
          </a:p>
        </p:txBody>
      </p:sp>
    </p:spTree>
    <p:extLst>
      <p:ext uri="{BB962C8B-B14F-4D97-AF65-F5344CB8AC3E}">
        <p14:creationId xmlns:p14="http://schemas.microsoft.com/office/powerpoint/2010/main" val="120355107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62</a:t>
            </a:fld>
            <a:endParaRPr lang="en-US" dirty="0"/>
          </a:p>
        </p:txBody>
      </p:sp>
    </p:spTree>
    <p:extLst>
      <p:ext uri="{BB962C8B-B14F-4D97-AF65-F5344CB8AC3E}">
        <p14:creationId xmlns:p14="http://schemas.microsoft.com/office/powerpoint/2010/main" val="422951831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440946-B3FE-4062-9BAE-4125F5E6CB49}" type="slidenum">
              <a:rPr lang="en-US" smtClean="0"/>
              <a:t>63</a:t>
            </a:fld>
            <a:endParaRPr lang="en-US" dirty="0"/>
          </a:p>
        </p:txBody>
      </p:sp>
    </p:spTree>
    <p:extLst>
      <p:ext uri="{BB962C8B-B14F-4D97-AF65-F5344CB8AC3E}">
        <p14:creationId xmlns:p14="http://schemas.microsoft.com/office/powerpoint/2010/main" val="222780701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DD440946-B3FE-4062-9BAE-4125F5E6CB49}" type="slidenum">
              <a:rPr lang="en-US" sz="1600" smtClean="0">
                <a:latin typeface="Arial" panose="020B0604020202020204" pitchFamily="34" charset="0"/>
              </a:rPr>
              <a:t>64</a:t>
            </a:fld>
            <a:endParaRPr lang="en-US" sz="1600" dirty="0">
              <a:latin typeface="Arial" panose="020B0604020202020204" pitchFamily="34" charset="0"/>
            </a:endParaRPr>
          </a:p>
        </p:txBody>
      </p:sp>
    </p:spTree>
    <p:extLst>
      <p:ext uri="{BB962C8B-B14F-4D97-AF65-F5344CB8AC3E}">
        <p14:creationId xmlns:p14="http://schemas.microsoft.com/office/powerpoint/2010/main" val="3990230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6"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912699" y="-155930"/>
            <a:ext cx="9269190" cy="7555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re 1"/>
          <p:cNvSpPr>
            <a:spLocks noGrp="1"/>
          </p:cNvSpPr>
          <p:nvPr>
            <p:ph type="ctrTitle" hasCustomPrompt="1"/>
          </p:nvPr>
        </p:nvSpPr>
        <p:spPr>
          <a:xfrm>
            <a:off x="934680" y="1687947"/>
            <a:ext cx="10359152" cy="1470366"/>
          </a:xfrm>
        </p:spPr>
        <p:txBody>
          <a:bodyPr anchor="b"/>
          <a:lstStyle>
            <a:lvl1pPr algn="l">
              <a:defRPr/>
            </a:lvl1pPr>
          </a:lstStyle>
          <a:p>
            <a:r>
              <a:rPr lang="en-US" noProof="0" dirty="0" smtClean="0"/>
              <a:t>Click to edit Master title style</a:t>
            </a:r>
            <a:endParaRPr lang="en-US" noProof="0" dirty="0"/>
          </a:p>
        </p:txBody>
      </p:sp>
      <p:sp>
        <p:nvSpPr>
          <p:cNvPr id="3" name="Sous-titre 2"/>
          <p:cNvSpPr>
            <a:spLocks noGrp="1"/>
          </p:cNvSpPr>
          <p:nvPr>
            <p:ph type="subTitle" idx="1" hasCustomPrompt="1"/>
          </p:nvPr>
        </p:nvSpPr>
        <p:spPr>
          <a:xfrm>
            <a:off x="934680" y="3403284"/>
            <a:ext cx="8531067" cy="1753006"/>
          </a:xfrm>
        </p:spPr>
        <p:txBody>
          <a:bodyPr>
            <a:normAutofit/>
          </a:bodyPr>
          <a:lstStyle>
            <a:lvl1pPr marL="0" indent="0" algn="l">
              <a:buNone/>
              <a:defRPr sz="1900" baseline="0">
                <a:solidFill>
                  <a:schemeClr val="accent4"/>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noProof="0" dirty="0" smtClean="0"/>
              <a:t>Click to edit Master subtitle style</a:t>
            </a:r>
            <a:endParaRPr lang="en-US" noProof="0" dirty="0"/>
          </a:p>
        </p:txBody>
      </p:sp>
      <p:pic>
        <p:nvPicPr>
          <p:cNvPr id="7" name="Picture 4" descr="D:\Le sel en +\Realisations\TBWA\120117 Microelectronics\ST_Bloc marque_Qi_H.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11068" y="5640082"/>
            <a:ext cx="3262725" cy="1054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en-US" noProof="0" dirty="0" smtClean="0"/>
              <a:t>Click to edit Master title style</a:t>
            </a:r>
            <a:endParaRPr lang="en-US" noProof="0" dirty="0"/>
          </a:p>
        </p:txBody>
      </p:sp>
      <p:sp>
        <p:nvSpPr>
          <p:cNvPr id="3" name="Espace réservé du contenu 2"/>
          <p:cNvSpPr>
            <a:spLocks noGrp="1"/>
          </p:cNvSpPr>
          <p:nvPr>
            <p:ph idx="1" hasCustomPrompt="1"/>
          </p:nvPr>
        </p:nvSpPr>
        <p:spPr>
          <a:xfrm>
            <a:off x="609362" y="1277793"/>
            <a:ext cx="10968514" cy="1652117"/>
          </a:xfrm>
        </p:spPr>
        <p:txBody>
          <a:bodyPr>
            <a:spAutoFit/>
          </a:bodyPr>
          <a:lstStyle>
            <a:lvl1pPr>
              <a:lnSpc>
                <a:spcPct val="100000"/>
              </a:lnSpc>
              <a:spcBef>
                <a:spcPts val="2400"/>
              </a:spcBef>
              <a:defRPr baseline="0"/>
            </a:lvl1pPr>
            <a:lvl2pPr>
              <a:lnSpc>
                <a:spcPct val="100000"/>
              </a:lnSpc>
              <a:defRPr/>
            </a:lvl2pPr>
            <a:lvl3pPr>
              <a:lnSpc>
                <a:spcPct val="100000"/>
              </a:lnSpc>
              <a:defRPr/>
            </a:lvl3pPr>
            <a:lvl4pPr>
              <a:lnSpc>
                <a:spcPct val="100000"/>
              </a:lnSpc>
              <a:defRPr/>
            </a:lvl4p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p:txBody>
      </p:sp>
      <p:sp>
        <p:nvSpPr>
          <p:cNvPr id="6" name="Espace réservé du numéro de diapositive 5"/>
          <p:cNvSpPr>
            <a:spLocks noGrp="1"/>
          </p:cNvSpPr>
          <p:nvPr>
            <p:ph type="sldNum" sz="quarter" idx="12"/>
          </p:nvPr>
        </p:nvSpPr>
        <p:spPr/>
        <p:txBody>
          <a:bodyPr/>
          <a:lstStyle>
            <a:lvl1pPr>
              <a:defRPr b="0"/>
            </a:lvl1pPr>
          </a:lstStyle>
          <a:p>
            <a:fld id="{5B31B9E4-8E4D-4C86-BFD7-412B282B373B}" type="slidenum">
              <a:rPr lang="fr-FR" smtClean="0"/>
              <a:pPr/>
              <a:t>‹#›</a:t>
            </a:fld>
            <a:endParaRPr lang="fr-FR" dirty="0"/>
          </a:p>
        </p:txBody>
      </p:sp>
      <p:sp>
        <p:nvSpPr>
          <p:cNvPr id="9"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10"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97C1BCAF-80A6-4211-AF49-13864F134AF4}" type="datetime1">
              <a:rPr lang="fr-FR" smtClean="0"/>
              <a:t>19/06/2018</a:t>
            </a:fld>
            <a:endParaRPr lang="fr-FR"/>
          </a:p>
        </p:txBody>
      </p:sp>
    </p:spTree>
    <p:extLst>
      <p:ext uri="{BB962C8B-B14F-4D97-AF65-F5344CB8AC3E}">
        <p14:creationId xmlns:p14="http://schemas.microsoft.com/office/powerpoint/2010/main" val="2578274968"/>
      </p:ext>
    </p:extLst>
  </p:cSld>
  <p:clrMapOvr>
    <a:masterClrMapping/>
  </p:clrMapOvr>
  <p:transition spd="slow">
    <p:wipe dir="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title">
    <p:spTree>
      <p:nvGrpSpPr>
        <p:cNvPr id="1" name=""/>
        <p:cNvGrpSpPr/>
        <p:nvPr/>
      </p:nvGrpSpPr>
      <p:grpSpPr>
        <a:xfrm>
          <a:off x="0" y="0"/>
          <a:ext cx="0" cy="0"/>
          <a:chOff x="0" y="0"/>
          <a:chExt cx="0" cy="0"/>
        </a:xfrm>
      </p:grpSpPr>
      <p:pic>
        <p:nvPicPr>
          <p:cNvPr id="1027"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639939" y="7811"/>
            <a:ext cx="15739599" cy="93385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re 1"/>
          <p:cNvSpPr>
            <a:spLocks noGrp="1"/>
          </p:cNvSpPr>
          <p:nvPr>
            <p:ph type="title" hasCustomPrompt="1"/>
          </p:nvPr>
        </p:nvSpPr>
        <p:spPr>
          <a:xfrm>
            <a:off x="890560" y="4756325"/>
            <a:ext cx="10359152" cy="1362390"/>
          </a:xfrm>
        </p:spPr>
        <p:txBody>
          <a:bodyPr anchor="t">
            <a:normAutofit/>
          </a:bodyPr>
          <a:lstStyle>
            <a:lvl1pPr algn="l">
              <a:defRPr sz="4800" b="0" cap="none"/>
            </a:lvl1pPr>
          </a:lstStyle>
          <a:p>
            <a:r>
              <a:rPr lang="en-US" noProof="0" dirty="0" smtClean="0"/>
              <a:t>Click to edit Master title style</a:t>
            </a:r>
            <a:endParaRPr lang="en-US" noProof="0" dirty="0"/>
          </a:p>
        </p:txBody>
      </p:sp>
      <p:sp>
        <p:nvSpPr>
          <p:cNvPr id="8"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9"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0EF7455F-A596-4B37-9775-8D124FA84067}" type="datetime1">
              <a:rPr lang="fr-FR" smtClean="0"/>
              <a:t>19/06/2018</a:t>
            </a:fld>
            <a:endParaRPr lang="fr-FR"/>
          </a:p>
        </p:txBody>
      </p:sp>
    </p:spTree>
    <p:extLst>
      <p:ext uri="{BB962C8B-B14F-4D97-AF65-F5344CB8AC3E}">
        <p14:creationId xmlns:p14="http://schemas.microsoft.com/office/powerpoint/2010/main" val="29159075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609362" y="121948"/>
            <a:ext cx="10762781" cy="975794"/>
          </a:xfrm>
        </p:spPr>
        <p:txBody>
          <a:bodyPr anchor="b"/>
          <a:lstStyle/>
          <a:p>
            <a:r>
              <a:rPr lang="en-US" smtClean="0"/>
              <a:t>Click to edit Master title style</a:t>
            </a:r>
            <a:endParaRPr lang="en-US" dirty="0"/>
          </a:p>
        </p:txBody>
      </p:sp>
      <p:sp>
        <p:nvSpPr>
          <p:cNvPr id="3" name="Slide Number Placeholder 2"/>
          <p:cNvSpPr>
            <a:spLocks noGrp="1"/>
          </p:cNvSpPr>
          <p:nvPr>
            <p:ph type="sldNum" sz="quarter" idx="10"/>
          </p:nvPr>
        </p:nvSpPr>
        <p:spPr/>
        <p:txBody>
          <a:bodyPr/>
          <a:lstStyle/>
          <a:p>
            <a:fld id="{5B31B9E4-8E4D-4C86-BFD7-412B282B373B}" type="slidenum">
              <a:rPr lang="fr-FR" smtClean="0"/>
              <a:pPr/>
              <a:t>‹#›</a:t>
            </a:fld>
            <a:endParaRPr lang="fr-FR"/>
          </a:p>
        </p:txBody>
      </p:sp>
      <p:sp>
        <p:nvSpPr>
          <p:cNvPr id="8" name="Espace réservé du contenu 2"/>
          <p:cNvSpPr>
            <a:spLocks noGrp="1"/>
          </p:cNvSpPr>
          <p:nvPr>
            <p:ph idx="1" hasCustomPrompt="1"/>
          </p:nvPr>
        </p:nvSpPr>
        <p:spPr>
          <a:xfrm>
            <a:off x="609362" y="1549077"/>
            <a:ext cx="10968514" cy="1652117"/>
          </a:xfrm>
        </p:spPr>
        <p:txBody>
          <a:bodyPr>
            <a:spAutoFit/>
          </a:bodyPr>
          <a:lstStyle>
            <a:lvl1pPr>
              <a:lnSpc>
                <a:spcPct val="100000"/>
              </a:lnSpc>
              <a:spcBef>
                <a:spcPts val="2400"/>
              </a:spcBef>
              <a:defRPr baseline="0"/>
            </a:lvl1pPr>
            <a:lvl2pPr>
              <a:lnSpc>
                <a:spcPct val="100000"/>
              </a:lnSpc>
              <a:defRPr/>
            </a:lvl2pPr>
            <a:lvl3pPr>
              <a:lnSpc>
                <a:spcPct val="100000"/>
              </a:lnSpc>
              <a:defRPr/>
            </a:lvl3pPr>
            <a:lvl4pPr>
              <a:lnSpc>
                <a:spcPct val="100000"/>
              </a:lnSpc>
              <a:defRPr/>
            </a:lvl4p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p:txBody>
      </p:sp>
      <p:sp>
        <p:nvSpPr>
          <p:cNvPr id="12" name="Text Placeholder 11"/>
          <p:cNvSpPr>
            <a:spLocks noGrp="1"/>
          </p:cNvSpPr>
          <p:nvPr>
            <p:ph type="body" sz="quarter" idx="13" hasCustomPrompt="1"/>
          </p:nvPr>
        </p:nvSpPr>
        <p:spPr>
          <a:xfrm>
            <a:off x="609362" y="1092453"/>
            <a:ext cx="10765394" cy="406494"/>
          </a:xfrm>
        </p:spPr>
        <p:txBody>
          <a:bodyPr>
            <a:noAutofit/>
          </a:bodyPr>
          <a:lstStyle>
            <a:lvl1pPr marL="0" indent="0" algn="r">
              <a:spcBef>
                <a:spcPts val="0"/>
              </a:spcBef>
              <a:buNone/>
              <a:defRPr sz="3000" baseline="0"/>
            </a:lvl1pPr>
          </a:lstStyle>
          <a:p>
            <a:pPr lvl="0"/>
            <a:r>
              <a:rPr lang="en-US" dirty="0" smtClean="0"/>
              <a:t>Click to edit Master subtitle</a:t>
            </a:r>
            <a:endParaRPr lang="en-US" dirty="0"/>
          </a:p>
        </p:txBody>
      </p:sp>
      <p:sp>
        <p:nvSpPr>
          <p:cNvPr id="9"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10"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B5418D6B-9A89-4AB5-A5BE-F63E166ED8B1}" type="datetime1">
              <a:rPr lang="fr-FR" smtClean="0"/>
              <a:t>19/06/2018</a:t>
            </a:fld>
            <a:endParaRPr lang="fr-FR"/>
          </a:p>
        </p:txBody>
      </p:sp>
    </p:spTree>
    <p:extLst>
      <p:ext uri="{BB962C8B-B14F-4D97-AF65-F5344CB8AC3E}">
        <p14:creationId xmlns:p14="http://schemas.microsoft.com/office/powerpoint/2010/main" val="53260156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baseline="0"/>
            </a:lvl1pPr>
          </a:lstStyle>
          <a:p>
            <a:r>
              <a:rPr lang="en-US" noProof="0" smtClean="0"/>
              <a:t>Click to edit Master title style</a:t>
            </a:r>
            <a:endParaRPr lang="en-US" noProof="0"/>
          </a:p>
        </p:txBody>
      </p:sp>
      <p:sp>
        <p:nvSpPr>
          <p:cNvPr id="3" name="Espace réservé du contenu 2"/>
          <p:cNvSpPr>
            <a:spLocks noGrp="1"/>
          </p:cNvSpPr>
          <p:nvPr>
            <p:ph sz="half" idx="1" hasCustomPrompt="1"/>
          </p:nvPr>
        </p:nvSpPr>
        <p:spPr>
          <a:xfrm>
            <a:off x="609362" y="1288447"/>
            <a:ext cx="5382697" cy="1313158"/>
          </a:xfrm>
        </p:spPr>
        <p:txBody>
          <a:bodyPr>
            <a:spAutoFit/>
          </a:bodyPr>
          <a:lstStyle>
            <a:lvl1pPr>
              <a:lnSpc>
                <a:spcPct val="100000"/>
              </a:lnSpc>
              <a:spcBef>
                <a:spcPts val="2400"/>
              </a:spcBef>
              <a:defRPr sz="2600"/>
            </a:lvl1pPr>
            <a:lvl2pPr>
              <a:lnSpc>
                <a:spcPct val="100000"/>
              </a:lnSpc>
              <a:defRPr sz="2000"/>
            </a:lvl2pPr>
            <a:lvl3pPr>
              <a:lnSpc>
                <a:spcPct val="100000"/>
              </a:lnSpc>
              <a:defRPr sz="1800"/>
            </a:lvl3pPr>
            <a:lvl4pPr>
              <a:defRPr sz="2400"/>
            </a:lvl4pPr>
            <a:lvl5pPr>
              <a:defRPr sz="2400"/>
            </a:lvl5pPr>
            <a:lvl6pPr>
              <a:defRPr sz="2400"/>
            </a:lvl6pPr>
            <a:lvl7pPr>
              <a:defRPr sz="2400"/>
            </a:lvl7pPr>
            <a:lvl8pPr>
              <a:defRPr sz="2400"/>
            </a:lvl8pPr>
            <a:lvl9pPr>
              <a:defRPr sz="2400"/>
            </a:lvl9pPr>
          </a:lstStyle>
          <a:p>
            <a:pPr lvl="0"/>
            <a:r>
              <a:rPr lang="en-US" noProof="0" dirty="0" smtClean="0"/>
              <a:t>Click to edit Master text </a:t>
            </a:r>
            <a:r>
              <a:rPr lang="en-US" noProof="0" dirty="0" err="1" smtClean="0"/>
              <a:t>sytles</a:t>
            </a:r>
            <a:endParaRPr lang="en-US" noProof="0" dirty="0" smtClean="0"/>
          </a:p>
          <a:p>
            <a:pPr lvl="1"/>
            <a:r>
              <a:rPr lang="en-US" noProof="0" dirty="0" smtClean="0"/>
              <a:t>Second level</a:t>
            </a:r>
          </a:p>
          <a:p>
            <a:pPr lvl="2"/>
            <a:r>
              <a:rPr lang="en-US" noProof="0" dirty="0" smtClean="0"/>
              <a:t>Third level</a:t>
            </a:r>
          </a:p>
        </p:txBody>
      </p:sp>
      <p:sp>
        <p:nvSpPr>
          <p:cNvPr id="7" name="Espace réservé du numéro de diapositive 6"/>
          <p:cNvSpPr>
            <a:spLocks noGrp="1"/>
          </p:cNvSpPr>
          <p:nvPr>
            <p:ph type="sldNum" sz="quarter" idx="12"/>
          </p:nvPr>
        </p:nvSpPr>
        <p:spPr/>
        <p:txBody>
          <a:bodyPr/>
          <a:lstStyle/>
          <a:p>
            <a:fld id="{5B31B9E4-8E4D-4C86-BFD7-412B282B373B}" type="slidenum">
              <a:rPr lang="fr-FR" smtClean="0"/>
              <a:t>‹#›</a:t>
            </a:fld>
            <a:endParaRPr lang="fr-FR"/>
          </a:p>
        </p:txBody>
      </p:sp>
      <p:sp>
        <p:nvSpPr>
          <p:cNvPr id="10" name="Espace réservé du contenu 2"/>
          <p:cNvSpPr>
            <a:spLocks noGrp="1"/>
          </p:cNvSpPr>
          <p:nvPr>
            <p:ph sz="half" idx="14" hasCustomPrompt="1"/>
          </p:nvPr>
        </p:nvSpPr>
        <p:spPr>
          <a:xfrm>
            <a:off x="6181393" y="1288447"/>
            <a:ext cx="5382697" cy="1343935"/>
          </a:xfrm>
        </p:spPr>
        <p:txBody>
          <a:bodyPr>
            <a:spAutoFit/>
          </a:bodyPr>
          <a:lstStyle>
            <a:lvl1pPr>
              <a:lnSpc>
                <a:spcPct val="100000"/>
              </a:lnSpc>
              <a:spcBef>
                <a:spcPts val="2400"/>
              </a:spcBef>
              <a:defRPr sz="2600"/>
            </a:lvl1pPr>
            <a:lvl2pPr>
              <a:lnSpc>
                <a:spcPct val="100000"/>
              </a:lnSpc>
              <a:defRPr sz="2000"/>
            </a:lvl2pPr>
            <a:lvl3pPr>
              <a:lnSpc>
                <a:spcPct val="100000"/>
              </a:lnSpc>
              <a:defRPr sz="1800"/>
            </a:lvl3pPr>
            <a:lvl4pPr>
              <a:defRPr sz="2400"/>
            </a:lvl4pPr>
            <a:lvl5pPr>
              <a:defRPr sz="2400"/>
            </a:lvl5pPr>
            <a:lvl6pPr>
              <a:defRPr sz="2400"/>
            </a:lvl6pPr>
            <a:lvl7pPr>
              <a:defRPr sz="2400"/>
            </a:lvl7pPr>
            <a:lvl8pPr>
              <a:defRPr sz="2400"/>
            </a:lvl8pPr>
            <a:lvl9pPr>
              <a:defRPr sz="2400"/>
            </a:lvl9pPr>
          </a:lstStyle>
          <a:p>
            <a:pPr lvl="0"/>
            <a:r>
              <a:rPr lang="en-US" noProof="0" dirty="0" smtClean="0"/>
              <a:t>Click to edit Master text </a:t>
            </a:r>
            <a:r>
              <a:rPr lang="en-US" noProof="0" dirty="0" err="1" smtClean="0"/>
              <a:t>sytles</a:t>
            </a:r>
            <a:endParaRPr lang="en-US" noProof="0" dirty="0" smtClean="0"/>
          </a:p>
          <a:p>
            <a:pPr lvl="1"/>
            <a:r>
              <a:rPr lang="en-US" noProof="0" dirty="0" smtClean="0"/>
              <a:t>Second level</a:t>
            </a:r>
          </a:p>
          <a:p>
            <a:pPr lvl="2"/>
            <a:r>
              <a:rPr lang="en-US" noProof="0" dirty="0" smtClean="0"/>
              <a:t>Third level</a:t>
            </a:r>
          </a:p>
        </p:txBody>
      </p:sp>
      <p:sp>
        <p:nvSpPr>
          <p:cNvPr id="11"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12"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4A737017-1253-4AFD-A3B1-DEC71202F948}" type="datetime1">
              <a:rPr lang="fr-FR" smtClean="0"/>
              <a:t>19/06/2018</a:t>
            </a:fld>
            <a:endParaRPr lang="fr-FR"/>
          </a:p>
        </p:txBody>
      </p:sp>
    </p:spTree>
    <p:extLst>
      <p:ext uri="{BB962C8B-B14F-4D97-AF65-F5344CB8AC3E}">
        <p14:creationId xmlns:p14="http://schemas.microsoft.com/office/powerpoint/2010/main" val="3876699190"/>
      </p:ext>
    </p:extLst>
  </p:cSld>
  <p:clrMapOvr>
    <a:masterClrMapping/>
  </p:clrMapOvr>
  <p:transition spd="slow">
    <p:wipe dir="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baseline="0"/>
            </a:lvl1pPr>
          </a:lstStyle>
          <a:p>
            <a:r>
              <a:rPr lang="en-US" noProof="0" dirty="0" smtClean="0"/>
              <a:t>Click to edit Master title style</a:t>
            </a:r>
            <a:endParaRPr lang="en-US" noProof="0" dirty="0"/>
          </a:p>
        </p:txBody>
      </p:sp>
      <p:sp>
        <p:nvSpPr>
          <p:cNvPr id="5" name="Espace réservé du numéro de diapositive 4"/>
          <p:cNvSpPr>
            <a:spLocks noGrp="1"/>
          </p:cNvSpPr>
          <p:nvPr>
            <p:ph type="sldNum" sz="quarter" idx="12"/>
          </p:nvPr>
        </p:nvSpPr>
        <p:spPr/>
        <p:txBody>
          <a:bodyPr/>
          <a:lstStyle/>
          <a:p>
            <a:fld id="{5B31B9E4-8E4D-4C86-BFD7-412B282B373B}" type="slidenum">
              <a:rPr lang="fr-FR" smtClean="0"/>
              <a:t>‹#›</a:t>
            </a:fld>
            <a:endParaRPr lang="fr-FR"/>
          </a:p>
        </p:txBody>
      </p:sp>
      <p:sp>
        <p:nvSpPr>
          <p:cNvPr id="8"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9"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95510C41-FA5A-4035-B187-18D30FC42DCB}" type="datetime1">
              <a:rPr lang="fr-FR" smtClean="0"/>
              <a:t>19/06/2018</a:t>
            </a:fld>
            <a:endParaRPr lang="fr-FR"/>
          </a:p>
        </p:txBody>
      </p:sp>
    </p:spTree>
    <p:extLst>
      <p:ext uri="{BB962C8B-B14F-4D97-AF65-F5344CB8AC3E}">
        <p14:creationId xmlns:p14="http://schemas.microsoft.com/office/powerpoint/2010/main" val="1104769617"/>
      </p:ext>
    </p:extLst>
  </p:cSld>
  <p:clrMapOvr>
    <a:masterClrMapping/>
  </p:clrMapOvr>
  <p:transition spd="slow">
    <p:wipe dir="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2"/>
          </p:nvPr>
        </p:nvSpPr>
        <p:spPr/>
        <p:txBody>
          <a:bodyPr/>
          <a:lstStyle/>
          <a:p>
            <a:fld id="{5B31B9E4-8E4D-4C86-BFD7-412B282B373B}" type="slidenum">
              <a:rPr lang="fr-FR" smtClean="0"/>
              <a:t>‹#›</a:t>
            </a:fld>
            <a:endParaRPr lang="fr-FR"/>
          </a:p>
        </p:txBody>
      </p:sp>
      <p:sp>
        <p:nvSpPr>
          <p:cNvPr id="7"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8"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D56D75EE-EB6A-4EFA-AB42-679A4BB1215A}" type="datetime1">
              <a:rPr lang="fr-FR" smtClean="0"/>
              <a:t>19/06/2018</a:t>
            </a:fld>
            <a:endParaRPr lang="fr-FR"/>
          </a:p>
        </p:txBody>
      </p:sp>
    </p:spTree>
    <p:extLst>
      <p:ext uri="{BB962C8B-B14F-4D97-AF65-F5344CB8AC3E}">
        <p14:creationId xmlns:p14="http://schemas.microsoft.com/office/powerpoint/2010/main" val="1250098650"/>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Section title">
    <p:spTree>
      <p:nvGrpSpPr>
        <p:cNvPr id="1" name=""/>
        <p:cNvGrpSpPr/>
        <p:nvPr/>
      </p:nvGrpSpPr>
      <p:grpSpPr>
        <a:xfrm>
          <a:off x="0" y="0"/>
          <a:ext cx="0" cy="0"/>
          <a:chOff x="0" y="0"/>
          <a:chExt cx="0" cy="0"/>
        </a:xfrm>
      </p:grpSpPr>
      <p:pic>
        <p:nvPicPr>
          <p:cNvPr id="1027"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2639939" y="7811"/>
            <a:ext cx="15739599" cy="93385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re 1"/>
          <p:cNvSpPr>
            <a:spLocks noGrp="1"/>
          </p:cNvSpPr>
          <p:nvPr>
            <p:ph type="title" hasCustomPrompt="1"/>
          </p:nvPr>
        </p:nvSpPr>
        <p:spPr>
          <a:xfrm>
            <a:off x="890560" y="4756326"/>
            <a:ext cx="10359152" cy="1362390"/>
          </a:xfrm>
        </p:spPr>
        <p:txBody>
          <a:bodyPr anchor="t">
            <a:normAutofit/>
          </a:bodyPr>
          <a:lstStyle>
            <a:lvl1pPr algn="l">
              <a:defRPr sz="4800" b="0" cap="none"/>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38123885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and subtitle">
    <p:spTree>
      <p:nvGrpSpPr>
        <p:cNvPr id="1" name=""/>
        <p:cNvGrpSpPr/>
        <p:nvPr/>
      </p:nvGrpSpPr>
      <p:grpSpPr>
        <a:xfrm>
          <a:off x="0" y="0"/>
          <a:ext cx="0" cy="0"/>
          <a:chOff x="0" y="0"/>
          <a:chExt cx="0" cy="0"/>
        </a:xfrm>
      </p:grpSpPr>
      <p:sp>
        <p:nvSpPr>
          <p:cNvPr id="2" name="Title 1"/>
          <p:cNvSpPr>
            <a:spLocks noGrp="1"/>
          </p:cNvSpPr>
          <p:nvPr>
            <p:ph type="title"/>
          </p:nvPr>
        </p:nvSpPr>
        <p:spPr>
          <a:xfrm>
            <a:off x="609362" y="121948"/>
            <a:ext cx="10762781" cy="975794"/>
          </a:xfrm>
        </p:spPr>
        <p:txBody>
          <a:bodyPr anchor="b"/>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p>
            <a:fld id="{5B31B9E4-8E4D-4C86-BFD7-412B282B373B}" type="slidenum">
              <a:rPr lang="fr-FR" smtClean="0">
                <a:solidFill>
                  <a:prstClr val="white"/>
                </a:solidFill>
              </a:rPr>
              <a:pPr/>
              <a:t>‹#›</a:t>
            </a:fld>
            <a:endParaRPr lang="fr-FR">
              <a:solidFill>
                <a:prstClr val="white"/>
              </a:solidFill>
            </a:endParaRPr>
          </a:p>
        </p:txBody>
      </p:sp>
      <p:sp>
        <p:nvSpPr>
          <p:cNvPr id="8" name="Espace réservé du contenu 2"/>
          <p:cNvSpPr>
            <a:spLocks noGrp="1"/>
          </p:cNvSpPr>
          <p:nvPr>
            <p:ph idx="1" hasCustomPrompt="1"/>
          </p:nvPr>
        </p:nvSpPr>
        <p:spPr>
          <a:xfrm>
            <a:off x="609362" y="1498948"/>
            <a:ext cx="10968514" cy="1851153"/>
          </a:xfrm>
        </p:spPr>
        <p:txBody>
          <a:bodyPr>
            <a:spAutoFit/>
          </a:bodyPr>
          <a:lstStyle>
            <a:lvl1pPr>
              <a:lnSpc>
                <a:spcPct val="100000"/>
              </a:lnSpc>
              <a:spcBef>
                <a:spcPts val="2688"/>
              </a:spcBef>
              <a:defRPr baseline="0"/>
            </a:lvl1pPr>
            <a:lvl2pPr>
              <a:lnSpc>
                <a:spcPct val="100000"/>
              </a:lnSpc>
              <a:defRPr/>
            </a:lvl2pPr>
            <a:lvl3pPr>
              <a:lnSpc>
                <a:spcPct val="100000"/>
              </a:lnSpc>
              <a:defRPr/>
            </a:lvl3pPr>
            <a:lvl4pPr>
              <a:lnSpc>
                <a:spcPct val="100000"/>
              </a:lnSpc>
              <a:defRPr/>
            </a:lvl4p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p:txBody>
      </p:sp>
      <p:sp>
        <p:nvSpPr>
          <p:cNvPr id="12" name="Text Placeholder 11"/>
          <p:cNvSpPr>
            <a:spLocks noGrp="1"/>
          </p:cNvSpPr>
          <p:nvPr>
            <p:ph type="body" sz="quarter" idx="13" hasCustomPrompt="1"/>
          </p:nvPr>
        </p:nvSpPr>
        <p:spPr>
          <a:xfrm>
            <a:off x="609362" y="1092453"/>
            <a:ext cx="10765394" cy="406494"/>
          </a:xfrm>
        </p:spPr>
        <p:txBody>
          <a:bodyPr/>
          <a:lstStyle>
            <a:lvl1pPr marL="0" indent="0" algn="r">
              <a:buNone/>
              <a:defRPr baseline="0"/>
            </a:lvl1pPr>
          </a:lstStyle>
          <a:p>
            <a:pPr lvl="0"/>
            <a:r>
              <a:rPr lang="en-US" dirty="0" smtClean="0"/>
              <a:t>Click to edit Master subtitle</a:t>
            </a:r>
            <a:endParaRPr lang="en-US" dirty="0"/>
          </a:p>
        </p:txBody>
      </p:sp>
    </p:spTree>
    <p:extLst>
      <p:ext uri="{BB962C8B-B14F-4D97-AF65-F5344CB8AC3E}">
        <p14:creationId xmlns:p14="http://schemas.microsoft.com/office/powerpoint/2010/main" val="204027241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s">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lvl1pPr>
              <a:defRPr baseline="0"/>
            </a:lvl1pPr>
          </a:lstStyle>
          <a:p>
            <a:r>
              <a:rPr lang="en-US" noProof="0" smtClean="0"/>
              <a:t>Click to edit Master title style</a:t>
            </a:r>
            <a:endParaRPr lang="en-US" noProof="0"/>
          </a:p>
        </p:txBody>
      </p:sp>
      <p:sp>
        <p:nvSpPr>
          <p:cNvPr id="3" name="Espace réservé du contenu 2"/>
          <p:cNvSpPr>
            <a:spLocks noGrp="1"/>
          </p:cNvSpPr>
          <p:nvPr>
            <p:ph sz="half" idx="1" hasCustomPrompt="1"/>
          </p:nvPr>
        </p:nvSpPr>
        <p:spPr>
          <a:xfrm>
            <a:off x="609363" y="1288448"/>
            <a:ext cx="5382697" cy="1476691"/>
          </a:xfrm>
        </p:spPr>
        <p:txBody>
          <a:bodyPr>
            <a:spAutoFit/>
          </a:bodyPr>
          <a:lstStyle>
            <a:lvl1pPr>
              <a:lnSpc>
                <a:spcPct val="100000"/>
              </a:lnSpc>
              <a:spcBef>
                <a:spcPts val="2688"/>
              </a:spcBef>
              <a:defRPr sz="2700"/>
            </a:lvl1pPr>
            <a:lvl2pPr>
              <a:lnSpc>
                <a:spcPct val="100000"/>
              </a:lnSpc>
              <a:defRPr sz="2400"/>
            </a:lvl2pPr>
            <a:lvl3pPr>
              <a:lnSpc>
                <a:spcPct val="100000"/>
              </a:lnSpc>
              <a:defRPr sz="2100"/>
            </a:lvl3pPr>
            <a:lvl4pPr>
              <a:defRPr sz="2700"/>
            </a:lvl4pPr>
            <a:lvl5pPr>
              <a:defRPr sz="2700"/>
            </a:lvl5pPr>
            <a:lvl6pPr>
              <a:defRPr sz="2700"/>
            </a:lvl6pPr>
            <a:lvl7pPr>
              <a:defRPr sz="2700"/>
            </a:lvl7pPr>
            <a:lvl8pPr>
              <a:defRPr sz="2700"/>
            </a:lvl8pPr>
            <a:lvl9pPr>
              <a:defRPr sz="2700"/>
            </a:lvl9pPr>
          </a:lstStyle>
          <a:p>
            <a:pPr lvl="0"/>
            <a:r>
              <a:rPr lang="en-US" noProof="0" smtClean="0"/>
              <a:t>Click to edit Master text sytles</a:t>
            </a:r>
          </a:p>
          <a:p>
            <a:pPr lvl="1"/>
            <a:r>
              <a:rPr lang="en-US" noProof="0" smtClean="0"/>
              <a:t>Second level</a:t>
            </a:r>
          </a:p>
          <a:p>
            <a:pPr lvl="2"/>
            <a:r>
              <a:rPr lang="en-US" noProof="0" smtClean="0"/>
              <a:t>Third level</a:t>
            </a:r>
          </a:p>
        </p:txBody>
      </p:sp>
      <p:sp>
        <p:nvSpPr>
          <p:cNvPr id="7" name="Espace réservé du numéro de diapositive 6"/>
          <p:cNvSpPr>
            <a:spLocks noGrp="1"/>
          </p:cNvSpPr>
          <p:nvPr>
            <p:ph type="sldNum" sz="quarter" idx="12"/>
          </p:nvPr>
        </p:nvSpPr>
        <p:spPr/>
        <p:txBody>
          <a:bodyPr/>
          <a:lstStyle/>
          <a:p>
            <a:fld id="{5B31B9E4-8E4D-4C86-BFD7-412B282B373B}" type="slidenum">
              <a:rPr lang="fr-FR" smtClean="0">
                <a:solidFill>
                  <a:prstClr val="white"/>
                </a:solidFill>
              </a:rPr>
              <a:pPr/>
              <a:t>‹#›</a:t>
            </a:fld>
            <a:endParaRPr lang="fr-FR">
              <a:solidFill>
                <a:prstClr val="white"/>
              </a:solidFill>
            </a:endParaRPr>
          </a:p>
        </p:txBody>
      </p:sp>
      <p:sp>
        <p:nvSpPr>
          <p:cNvPr id="10" name="Espace réservé du contenu 2"/>
          <p:cNvSpPr>
            <a:spLocks noGrp="1"/>
          </p:cNvSpPr>
          <p:nvPr>
            <p:ph sz="half" idx="14" hasCustomPrompt="1"/>
          </p:nvPr>
        </p:nvSpPr>
        <p:spPr>
          <a:xfrm>
            <a:off x="6181394" y="1288448"/>
            <a:ext cx="5382697" cy="1476691"/>
          </a:xfrm>
        </p:spPr>
        <p:txBody>
          <a:bodyPr>
            <a:spAutoFit/>
          </a:bodyPr>
          <a:lstStyle>
            <a:lvl1pPr>
              <a:lnSpc>
                <a:spcPct val="100000"/>
              </a:lnSpc>
              <a:spcBef>
                <a:spcPts val="2688"/>
              </a:spcBef>
              <a:defRPr sz="2700"/>
            </a:lvl1pPr>
            <a:lvl2pPr>
              <a:lnSpc>
                <a:spcPct val="100000"/>
              </a:lnSpc>
              <a:defRPr sz="2400"/>
            </a:lvl2pPr>
            <a:lvl3pPr>
              <a:lnSpc>
                <a:spcPct val="100000"/>
              </a:lnSpc>
              <a:defRPr sz="2100"/>
            </a:lvl3pPr>
            <a:lvl4pPr>
              <a:defRPr sz="2700"/>
            </a:lvl4pPr>
            <a:lvl5pPr>
              <a:defRPr sz="2700"/>
            </a:lvl5pPr>
            <a:lvl6pPr>
              <a:defRPr sz="2700"/>
            </a:lvl6pPr>
            <a:lvl7pPr>
              <a:defRPr sz="2700"/>
            </a:lvl7pPr>
            <a:lvl8pPr>
              <a:defRPr sz="2700"/>
            </a:lvl8pPr>
            <a:lvl9pPr>
              <a:defRPr sz="2700"/>
            </a:lvl9pPr>
          </a:lstStyle>
          <a:p>
            <a:pPr lvl="0"/>
            <a:r>
              <a:rPr lang="en-US" noProof="0" smtClean="0"/>
              <a:t>Click to edit Master text sytles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308515518"/>
      </p:ext>
    </p:extLst>
  </p:cSld>
  <p:clrMapOvr>
    <a:masterClrMapping/>
  </p:clrMapOvr>
  <p:transition spd="slow">
    <p:wipe dir="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 title">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55" y="787"/>
            <a:ext cx="12185929" cy="6858014"/>
          </a:xfrm>
          <a:prstGeom prst="rect">
            <a:avLst/>
          </a:prstGeom>
        </p:spPr>
      </p:pic>
      <p:sp>
        <p:nvSpPr>
          <p:cNvPr id="2" name="Titre 1"/>
          <p:cNvSpPr>
            <a:spLocks noGrp="1"/>
          </p:cNvSpPr>
          <p:nvPr>
            <p:ph type="title" hasCustomPrompt="1"/>
          </p:nvPr>
        </p:nvSpPr>
        <p:spPr>
          <a:xfrm>
            <a:off x="890561" y="4756326"/>
            <a:ext cx="10359151" cy="1362390"/>
          </a:xfrm>
        </p:spPr>
        <p:txBody>
          <a:bodyPr anchor="t">
            <a:noAutofit/>
          </a:bodyPr>
          <a:lstStyle>
            <a:lvl1pPr algn="l">
              <a:defRPr sz="4397" b="0" cap="none" baseline="0"/>
            </a:lvl1pPr>
          </a:lstStyle>
          <a:p>
            <a:r>
              <a:rPr lang="en-US" noProof="0" dirty="0" smtClean="0"/>
              <a:t>Click to add section title</a:t>
            </a:r>
            <a:endParaRPr lang="en-US" noProof="0" dirty="0"/>
          </a:p>
        </p:txBody>
      </p:sp>
      <p:sp>
        <p:nvSpPr>
          <p:cNvPr id="8" name="Espace réservé du pied de page 4"/>
          <p:cNvSpPr>
            <a:spLocks noGrp="1"/>
          </p:cNvSpPr>
          <p:nvPr>
            <p:ph type="ftr" sz="quarter" idx="3"/>
          </p:nvPr>
        </p:nvSpPr>
        <p:spPr>
          <a:xfrm>
            <a:off x="1421845" y="6524699"/>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smtClean="0"/>
              <a:t>Q2 Results Internal Presentation</a:t>
            </a:r>
            <a:endParaRPr lang="en-US" dirty="0" smtClean="0"/>
          </a:p>
        </p:txBody>
      </p:sp>
      <p:sp>
        <p:nvSpPr>
          <p:cNvPr id="9" name="Espace réservé de la date 3"/>
          <p:cNvSpPr>
            <a:spLocks noGrp="1"/>
          </p:cNvSpPr>
          <p:nvPr>
            <p:ph type="dt" sz="half" idx="2"/>
          </p:nvPr>
        </p:nvSpPr>
        <p:spPr>
          <a:xfrm>
            <a:off x="6124531" y="6524699"/>
            <a:ext cx="705320"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4A83EBDE-3957-4502-B389-DA829BCC664B}" type="datetime1">
              <a:rPr lang="fr-FR" smtClean="0"/>
              <a:t>19/06/2018</a:t>
            </a:fld>
            <a:endParaRPr lang="fr-FR"/>
          </a:p>
        </p:txBody>
      </p:sp>
    </p:spTree>
    <p:extLst>
      <p:ext uri="{BB962C8B-B14F-4D97-AF65-F5344CB8AC3E}">
        <p14:creationId xmlns:p14="http://schemas.microsoft.com/office/powerpoint/2010/main" val="20092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362" y="116659"/>
            <a:ext cx="10762781" cy="1143265"/>
          </a:xfrm>
          <a:prstGeom prst="rect">
            <a:avLst/>
          </a:prstGeom>
        </p:spPr>
        <p:txBody>
          <a:bodyPr vert="horz" lIns="121899" tIns="60949" rIns="121899" bIns="60949" rtlCol="0" anchor="ctr">
            <a:normAutofit/>
          </a:bodyPr>
          <a:lstStyle/>
          <a:p>
            <a:r>
              <a:rPr lang="en-US" noProof="0" smtClean="0"/>
              <a:t>Click to edit Master title style</a:t>
            </a:r>
            <a:endParaRPr lang="en-US" noProof="0" dirty="0"/>
          </a:p>
        </p:txBody>
      </p:sp>
      <p:sp>
        <p:nvSpPr>
          <p:cNvPr id="3" name="Espace réservé du texte 2"/>
          <p:cNvSpPr>
            <a:spLocks noGrp="1"/>
          </p:cNvSpPr>
          <p:nvPr>
            <p:ph type="body" idx="1"/>
          </p:nvPr>
        </p:nvSpPr>
        <p:spPr>
          <a:xfrm>
            <a:off x="609362" y="1288449"/>
            <a:ext cx="10968514" cy="4527011"/>
          </a:xfrm>
          <a:prstGeom prst="rect">
            <a:avLst/>
          </a:prstGeom>
        </p:spPr>
        <p:txBody>
          <a:bodyPr vert="horz" lIns="121899" tIns="60949" rIns="121899" bIns="60949" rtlCol="0">
            <a:norm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p:txBody>
      </p:sp>
      <p:sp>
        <p:nvSpPr>
          <p:cNvPr id="6" name="Espace réservé du numéro de diapositive 5"/>
          <p:cNvSpPr>
            <a:spLocks noGrp="1"/>
          </p:cNvSpPr>
          <p:nvPr>
            <p:ph type="sldNum" sz="quarter" idx="4"/>
          </p:nvPr>
        </p:nvSpPr>
        <p:spPr>
          <a:xfrm>
            <a:off x="11485837" y="678786"/>
            <a:ext cx="726375" cy="198046"/>
          </a:xfrm>
          <a:prstGeom prst="rect">
            <a:avLst/>
          </a:prstGeom>
          <a:solidFill>
            <a:schemeClr val="accent2"/>
          </a:solidFill>
        </p:spPr>
        <p:txBody>
          <a:bodyPr vert="horz" wrap="none" lIns="121899" tIns="60949" rIns="121899" bIns="60949" rtlCol="0" anchor="ctr"/>
          <a:lstStyle>
            <a:lvl1pPr algn="r">
              <a:defRPr sz="1600">
                <a:solidFill>
                  <a:schemeClr val="bg1"/>
                </a:solidFill>
                <a:latin typeface="Arial" pitchFamily="34" charset="0"/>
                <a:cs typeface="Arial" pitchFamily="34" charset="0"/>
              </a:defRPr>
            </a:lvl1pPr>
          </a:lstStyle>
          <a:p>
            <a:fld id="{5B31B9E4-8E4D-4C86-BFD7-412B282B373B}" type="slidenum">
              <a:rPr lang="fr-FR" smtClean="0"/>
              <a:pPr/>
              <a:t>‹#›</a:t>
            </a:fld>
            <a:endParaRPr lang="fr-FR"/>
          </a:p>
        </p:txBody>
      </p:sp>
      <p:sp>
        <p:nvSpPr>
          <p:cNvPr id="8" name="Espace réservé du pied de page 4"/>
          <p:cNvSpPr>
            <a:spLocks noGrp="1"/>
          </p:cNvSpPr>
          <p:nvPr>
            <p:ph type="ftr" sz="quarter" idx="3"/>
          </p:nvPr>
        </p:nvSpPr>
        <p:spPr>
          <a:xfrm>
            <a:off x="1421845" y="6524697"/>
            <a:ext cx="4551002" cy="169277"/>
          </a:xfrm>
          <a:prstGeom prst="rect">
            <a:avLst/>
          </a:prstGeom>
        </p:spPr>
        <p:txBody>
          <a:bodyPr vert="horz" wrap="square" lIns="0" tIns="0" rIns="0" bIns="0" rtlCol="0" anchor="ctr">
            <a:spAutoFit/>
          </a:bodyPr>
          <a:lstStyle>
            <a:lvl1pPr algn="r">
              <a:defRPr sz="1100">
                <a:solidFill>
                  <a:schemeClr val="tx1">
                    <a:tint val="75000"/>
                  </a:schemeClr>
                </a:solidFill>
                <a:latin typeface="Arial" pitchFamily="34" charset="0"/>
                <a:cs typeface="Arial" pitchFamily="34" charset="0"/>
              </a:defRPr>
            </a:lvl1pPr>
          </a:lstStyle>
          <a:p>
            <a:r>
              <a:rPr lang="en-US" noProof="0" smtClean="0"/>
              <a:t>Presentation Title</a:t>
            </a:r>
            <a:endParaRPr lang="en-US" noProof="0"/>
          </a:p>
        </p:txBody>
      </p:sp>
      <p:sp>
        <p:nvSpPr>
          <p:cNvPr id="10" name="Espace réservé de la date 3"/>
          <p:cNvSpPr>
            <a:spLocks noGrp="1"/>
          </p:cNvSpPr>
          <p:nvPr>
            <p:ph type="dt" sz="half" idx="2"/>
          </p:nvPr>
        </p:nvSpPr>
        <p:spPr>
          <a:xfrm>
            <a:off x="6124530" y="6524697"/>
            <a:ext cx="705321" cy="169277"/>
          </a:xfrm>
          <a:prstGeom prst="rect">
            <a:avLst/>
          </a:prstGeom>
        </p:spPr>
        <p:txBody>
          <a:bodyPr vert="horz" wrap="none" lIns="0" tIns="0" rIns="0" bIns="0" rtlCol="0" anchor="ctr">
            <a:spAutoFit/>
          </a:bodyPr>
          <a:lstStyle>
            <a:lvl1pPr algn="l">
              <a:defRPr lang="fr-FR" sz="1100" smtClean="0">
                <a:solidFill>
                  <a:schemeClr val="tx1">
                    <a:tint val="75000"/>
                  </a:schemeClr>
                </a:solidFill>
                <a:latin typeface="Arial" pitchFamily="34" charset="0"/>
                <a:cs typeface="Arial" pitchFamily="34" charset="0"/>
              </a:defRPr>
            </a:lvl1pPr>
          </a:lstStyle>
          <a:p>
            <a:fld id="{BF9EEBEC-395B-4C33-81CF-C2FD99F4CDC9}" type="datetime1">
              <a:rPr lang="fr-FR" smtClean="0"/>
              <a:t>19/06/2018</a:t>
            </a:fld>
            <a:endParaRPr lang="fr-FR"/>
          </a:p>
        </p:txBody>
      </p:sp>
      <p:pic>
        <p:nvPicPr>
          <p:cNvPr id="9" name="Picture 3" descr="D:\Le sel en +\Realisations\TBWA\120117 Microelectronics\ST_Bloc marque_Qi_V.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01376" y="6070193"/>
            <a:ext cx="889170" cy="653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48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8" r:id="rId3"/>
    <p:sldLayoutId id="2147483659" r:id="rId4"/>
    <p:sldLayoutId id="2147483652" r:id="rId5"/>
    <p:sldLayoutId id="2147483654" r:id="rId6"/>
    <p:sldLayoutId id="2147483655" r:id="rId7"/>
    <p:sldLayoutId id="2147483663" r:id="rId8"/>
    <p:sldLayoutId id="2147483664" r:id="rId9"/>
    <p:sldLayoutId id="2147483665" r:id="rId10"/>
    <p:sldLayoutId id="2147483666" r:id="rId11"/>
  </p:sldLayoutIdLst>
  <p:timing>
    <p:tnLst>
      <p:par>
        <p:cTn id="1" dur="indefinite" restart="never" nodeType="tmRoot"/>
      </p:par>
    </p:tnLst>
  </p:timing>
  <p:hf hdr="0" ftr="0" dt="0"/>
  <p:txStyles>
    <p:titleStyle>
      <a:lvl1pPr algn="r" defTabSz="1218987" rtl="0" eaLnBrk="1" latinLnBrk="0" hangingPunct="1">
        <a:spcBef>
          <a:spcPct val="0"/>
        </a:spcBef>
        <a:buNone/>
        <a:defRPr sz="4800" kern="1200">
          <a:solidFill>
            <a:schemeClr val="accent1"/>
          </a:solidFill>
          <a:latin typeface="Arial" pitchFamily="34" charset="0"/>
          <a:ea typeface="+mj-ea"/>
          <a:cs typeface="Arial" pitchFamily="34" charset="0"/>
        </a:defRPr>
      </a:lvl1pPr>
    </p:titleStyle>
    <p:bodyStyle>
      <a:lvl1pPr marL="237025" indent="-237025" algn="l" defTabSz="1218987" rtl="0" eaLnBrk="1" latinLnBrk="0" hangingPunct="1">
        <a:lnSpc>
          <a:spcPct val="100000"/>
        </a:lnSpc>
        <a:spcBef>
          <a:spcPts val="2400"/>
        </a:spcBef>
        <a:spcAft>
          <a:spcPts val="800"/>
        </a:spcAft>
        <a:buClr>
          <a:schemeClr val="accent1"/>
        </a:buClr>
        <a:buFont typeface="Arial" pitchFamily="34" charset="0"/>
        <a:buChar char="•"/>
        <a:defRPr sz="2600" kern="1200">
          <a:solidFill>
            <a:schemeClr val="accent4"/>
          </a:solidFill>
          <a:latin typeface="Arial" pitchFamily="34" charset="0"/>
          <a:ea typeface="+mn-ea"/>
          <a:cs typeface="Arial" pitchFamily="34" charset="0"/>
        </a:defRPr>
      </a:lvl1pPr>
      <a:lvl2pPr marL="711076" indent="-237025" algn="l" defTabSz="1218987" rtl="0" eaLnBrk="1" latinLnBrk="0" hangingPunct="1">
        <a:lnSpc>
          <a:spcPct val="90000"/>
        </a:lnSpc>
        <a:spcBef>
          <a:spcPts val="0"/>
        </a:spcBef>
        <a:spcAft>
          <a:spcPts val="800"/>
        </a:spcAft>
        <a:buClr>
          <a:schemeClr val="accent4">
            <a:lumMod val="90000"/>
            <a:lumOff val="10000"/>
          </a:schemeClr>
        </a:buClr>
        <a:buFont typeface="Arial" pitchFamily="34" charset="0"/>
        <a:buChar char="•"/>
        <a:defRPr sz="2000" kern="1200">
          <a:solidFill>
            <a:schemeClr val="accent4">
              <a:lumMod val="90000"/>
              <a:lumOff val="10000"/>
            </a:schemeClr>
          </a:solidFill>
          <a:latin typeface="Arial" pitchFamily="34" charset="0"/>
          <a:ea typeface="+mn-ea"/>
          <a:cs typeface="Arial" pitchFamily="34" charset="0"/>
        </a:defRPr>
      </a:lvl2pPr>
      <a:lvl3pPr marL="1202056" indent="-237025" algn="l" defTabSz="1218987" rtl="0" eaLnBrk="1" latinLnBrk="0" hangingPunct="1">
        <a:lnSpc>
          <a:spcPct val="90000"/>
        </a:lnSpc>
        <a:spcBef>
          <a:spcPts val="0"/>
        </a:spcBef>
        <a:spcAft>
          <a:spcPts val="400"/>
        </a:spcAft>
        <a:buFont typeface="Arial" pitchFamily="34" charset="0"/>
        <a:buChar char="•"/>
        <a:defRPr sz="1800" kern="1200" baseline="0">
          <a:solidFill>
            <a:schemeClr val="accent3">
              <a:lumMod val="50000"/>
            </a:schemeClr>
          </a:solidFill>
          <a:latin typeface="Arial" pitchFamily="34" charset="0"/>
          <a:ea typeface="+mn-ea"/>
          <a:cs typeface="Arial" pitchFamily="34" charset="0"/>
        </a:defRPr>
      </a:lvl3pPr>
      <a:lvl4pPr marL="2035877" indent="-207397" algn="l" defTabSz="1218987" rtl="0" eaLnBrk="1" latinLnBrk="0" hangingPunct="1">
        <a:lnSpc>
          <a:spcPct val="90000"/>
        </a:lnSpc>
        <a:spcBef>
          <a:spcPts val="0"/>
        </a:spcBef>
        <a:spcAft>
          <a:spcPts val="400"/>
        </a:spcAft>
        <a:buFont typeface="Arial" pitchFamily="34" charset="0"/>
        <a:buChar char="•"/>
        <a:defRPr sz="1600" kern="1200" baseline="0">
          <a:solidFill>
            <a:schemeClr val="accent3">
              <a:lumMod val="75000"/>
            </a:schemeClr>
          </a:solidFill>
          <a:latin typeface="Arial" pitchFamily="34" charset="0"/>
          <a:ea typeface="+mn-ea"/>
          <a:cs typeface="Arial" pitchFamily="34" charset="0"/>
        </a:defRPr>
      </a:lvl4pPr>
      <a:lvl5pPr marL="2742720" indent="-304747" algn="l" defTabSz="1218987" rtl="0" eaLnBrk="1" latinLnBrk="0" hangingPunct="1">
        <a:spcBef>
          <a:spcPct val="20000"/>
        </a:spcBef>
        <a:buFont typeface="Arial" pitchFamily="34" charset="0"/>
        <a:buChar char="»"/>
        <a:defRPr sz="2700" kern="1200">
          <a:solidFill>
            <a:schemeClr val="tx1"/>
          </a:solidFill>
          <a:latin typeface="Arial" pitchFamily="34" charset="0"/>
          <a:ea typeface="+mn-ea"/>
          <a:cs typeface="Arial" pitchFamily="34" charset="0"/>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fr-F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1.png"/><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34.png"/><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8" Type="http://schemas.openxmlformats.org/officeDocument/2006/relationships/image" Target="../media/image40.gif"/><Relationship Id="rId13" Type="http://schemas.openxmlformats.org/officeDocument/2006/relationships/image" Target="../media/image16.png"/><Relationship Id="rId3" Type="http://schemas.openxmlformats.org/officeDocument/2006/relationships/image" Target="../media/image35.jpeg"/><Relationship Id="rId7" Type="http://schemas.openxmlformats.org/officeDocument/2006/relationships/image" Target="../media/image39.gif"/><Relationship Id="rId12"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8.gif"/><Relationship Id="rId11" Type="http://schemas.openxmlformats.org/officeDocument/2006/relationships/image" Target="../media/image43.png"/><Relationship Id="rId5" Type="http://schemas.openxmlformats.org/officeDocument/2006/relationships/image" Target="../media/image37.gif"/><Relationship Id="rId10" Type="http://schemas.openxmlformats.org/officeDocument/2006/relationships/image" Target="../media/image42.gif"/><Relationship Id="rId4" Type="http://schemas.openxmlformats.org/officeDocument/2006/relationships/image" Target="../media/image36.gif"/><Relationship Id="rId9" Type="http://schemas.openxmlformats.org/officeDocument/2006/relationships/image" Target="../media/image41.gif"/></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4.png"/><Relationship Id="rId7" Type="http://schemas.openxmlformats.org/officeDocument/2006/relationships/diagramColors" Target="../diagrams/colors1.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50.jpeg"/><Relationship Id="rId11" Type="http://schemas.openxmlformats.org/officeDocument/2006/relationships/image" Target="../media/image16.png"/><Relationship Id="rId5" Type="http://schemas.openxmlformats.org/officeDocument/2006/relationships/image" Target="../media/image49.jpeg"/><Relationship Id="rId10" Type="http://schemas.openxmlformats.org/officeDocument/2006/relationships/image" Target="../media/image54.jpeg"/><Relationship Id="rId4" Type="http://schemas.openxmlformats.org/officeDocument/2006/relationships/image" Target="../media/image48.jpeg"/><Relationship Id="rId9" Type="http://schemas.openxmlformats.org/officeDocument/2006/relationships/image" Target="../media/image5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44.png"/><Relationship Id="rId7" Type="http://schemas.openxmlformats.org/officeDocument/2006/relationships/image" Target="../media/image60.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jpeg"/><Relationship Id="rId10" Type="http://schemas.openxmlformats.org/officeDocument/2006/relationships/image" Target="../media/image30.png"/><Relationship Id="rId4" Type="http://schemas.openxmlformats.org/officeDocument/2006/relationships/image" Target="../media/image16.png"/><Relationship Id="rId9" Type="http://schemas.openxmlformats.org/officeDocument/2006/relationships/image" Target="../media/image62.jpg"/></Relationships>
</file>

<file path=ppt/slides/_rels/slide2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65.png"/><Relationship Id="rId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67.png"/><Relationship Id="rId5" Type="http://schemas.openxmlformats.org/officeDocument/2006/relationships/image" Target="../media/image64.png"/><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69.png"/><Relationship Id="rId4" Type="http://schemas.openxmlformats.org/officeDocument/2006/relationships/image" Target="../media/image68.jpeg"/></Relationships>
</file>

<file path=ppt/slides/_rels/slide2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64.png"/><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72.jpe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71.jpeg"/><Relationship Id="rId5" Type="http://schemas.openxmlformats.org/officeDocument/2006/relationships/image" Target="../media/image70.png"/><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3.png"/><Relationship Id="rId7" Type="http://schemas.openxmlformats.org/officeDocument/2006/relationships/diagramQuickStyle" Target="../diagrams/quickStyle2.xml"/><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6.png"/><Relationship Id="rId4" Type="http://schemas.openxmlformats.org/officeDocument/2006/relationships/image" Target="../media/image44.png"/><Relationship Id="rId9" Type="http://schemas.microsoft.com/office/2007/relationships/diagramDrawing" Target="../diagrams/drawing2.xml"/></Relationships>
</file>

<file path=ppt/slides/_rels/slide2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76.png"/></Relationships>
</file>

<file path=ppt/slides/_rels/slide3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76.png"/><Relationship Id="rId5" Type="http://schemas.openxmlformats.org/officeDocument/2006/relationships/image" Target="../media/image67.png"/><Relationship Id="rId4" Type="http://schemas.openxmlformats.org/officeDocument/2006/relationships/image" Target="../media/image64.png"/></Relationships>
</file>

<file path=ppt/slides/_rels/slide3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79.png"/></Relationships>
</file>

<file path=ppt/slides/_rels/slide3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82.png"/><Relationship Id="rId4" Type="http://schemas.openxmlformats.org/officeDocument/2006/relationships/image" Target="../media/image81.jpeg"/></Relationships>
</file>

<file path=ppt/slides/_rels/slide34.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3.png"/><Relationship Id="rId3" Type="http://schemas.openxmlformats.org/officeDocument/2006/relationships/image" Target="../media/image83.png"/><Relationship Id="rId7" Type="http://schemas.openxmlformats.org/officeDocument/2006/relationships/image" Target="../media/image87.jpeg"/><Relationship Id="rId12" Type="http://schemas.openxmlformats.org/officeDocument/2006/relationships/image" Target="../media/image92.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86.jpeg"/><Relationship Id="rId11" Type="http://schemas.openxmlformats.org/officeDocument/2006/relationships/image" Target="../media/image91.png"/><Relationship Id="rId5" Type="http://schemas.openxmlformats.org/officeDocument/2006/relationships/image" Target="../media/image85.jpeg"/><Relationship Id="rId10" Type="http://schemas.openxmlformats.org/officeDocument/2006/relationships/image" Target="../media/image90.png"/><Relationship Id="rId4" Type="http://schemas.openxmlformats.org/officeDocument/2006/relationships/image" Target="../media/image84.jpeg"/><Relationship Id="rId9" Type="http://schemas.openxmlformats.org/officeDocument/2006/relationships/image" Target="../media/image89.png"/></Relationships>
</file>

<file path=ppt/slides/_rels/slide35.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hyperlink" Target="http://www.st.com/nfc" TargetMode="External"/><Relationship Id="rId7" Type="http://schemas.openxmlformats.org/officeDocument/2006/relationships/image" Target="../media/image96.png"/><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95.png"/><Relationship Id="rId11" Type="http://schemas.openxmlformats.org/officeDocument/2006/relationships/image" Target="../media/image83.png"/><Relationship Id="rId5" Type="http://schemas.openxmlformats.org/officeDocument/2006/relationships/chart" Target="../charts/chart1.xml"/><Relationship Id="rId10" Type="http://schemas.openxmlformats.org/officeDocument/2006/relationships/image" Target="../media/image99.png"/><Relationship Id="rId4" Type="http://schemas.openxmlformats.org/officeDocument/2006/relationships/image" Target="../media/image94.png"/><Relationship Id="rId9" Type="http://schemas.openxmlformats.org/officeDocument/2006/relationships/image" Target="../media/image98.png"/></Relationships>
</file>

<file path=ppt/slides/_rels/slide36.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image" Target="../media/image99.png"/><Relationship Id="rId3" Type="http://schemas.openxmlformats.org/officeDocument/2006/relationships/image" Target="../media/image100.png"/><Relationship Id="rId7" Type="http://schemas.openxmlformats.org/officeDocument/2006/relationships/image" Target="../media/image103.png"/><Relationship Id="rId12" Type="http://schemas.openxmlformats.org/officeDocument/2006/relationships/image" Target="../media/image98.png"/><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102.png"/><Relationship Id="rId11" Type="http://schemas.openxmlformats.org/officeDocument/2006/relationships/image" Target="../media/image95.png"/><Relationship Id="rId5" Type="http://schemas.openxmlformats.org/officeDocument/2006/relationships/image" Target="../media/image101.png"/><Relationship Id="rId15" Type="http://schemas.openxmlformats.org/officeDocument/2006/relationships/image" Target="../media/image108.png"/><Relationship Id="rId10" Type="http://schemas.openxmlformats.org/officeDocument/2006/relationships/image" Target="../media/image106.png"/><Relationship Id="rId4" Type="http://schemas.microsoft.com/office/2007/relationships/hdphoto" Target="../media/hdphoto1.wdp"/><Relationship Id="rId9" Type="http://schemas.openxmlformats.org/officeDocument/2006/relationships/image" Target="../media/image105.png"/><Relationship Id="rId14" Type="http://schemas.openxmlformats.org/officeDocument/2006/relationships/image" Target="../media/image107.png"/></Relationships>
</file>

<file path=ppt/slides/_rels/slide37.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17.png"/><Relationship Id="rId18" Type="http://schemas.openxmlformats.org/officeDocument/2006/relationships/image" Target="../media/image122.png"/><Relationship Id="rId3" Type="http://schemas.openxmlformats.org/officeDocument/2006/relationships/image" Target="../media/image83.png"/><Relationship Id="rId7" Type="http://schemas.openxmlformats.org/officeDocument/2006/relationships/image" Target="../media/image111.png"/><Relationship Id="rId12" Type="http://schemas.openxmlformats.org/officeDocument/2006/relationships/image" Target="../media/image116.png"/><Relationship Id="rId17" Type="http://schemas.openxmlformats.org/officeDocument/2006/relationships/image" Target="../media/image121.png"/><Relationship Id="rId2" Type="http://schemas.openxmlformats.org/officeDocument/2006/relationships/notesSlide" Target="../notesSlides/notesSlide37.xml"/><Relationship Id="rId16" Type="http://schemas.openxmlformats.org/officeDocument/2006/relationships/image" Target="../media/image120.png"/><Relationship Id="rId1" Type="http://schemas.openxmlformats.org/officeDocument/2006/relationships/slideLayout" Target="../slideLayouts/slideLayout6.xml"/><Relationship Id="rId6" Type="http://schemas.openxmlformats.org/officeDocument/2006/relationships/image" Target="../media/image110.png"/><Relationship Id="rId11" Type="http://schemas.openxmlformats.org/officeDocument/2006/relationships/image" Target="../media/image115.png"/><Relationship Id="rId5" Type="http://schemas.openxmlformats.org/officeDocument/2006/relationships/image" Target="../media/image109.png"/><Relationship Id="rId15" Type="http://schemas.openxmlformats.org/officeDocument/2006/relationships/image" Target="../media/image119.png"/><Relationship Id="rId10" Type="http://schemas.openxmlformats.org/officeDocument/2006/relationships/image" Target="../media/image114.png"/><Relationship Id="rId4" Type="http://schemas.openxmlformats.org/officeDocument/2006/relationships/image" Target="../media/image103.png"/><Relationship Id="rId9" Type="http://schemas.openxmlformats.org/officeDocument/2006/relationships/image" Target="../media/image113.png"/><Relationship Id="rId14" Type="http://schemas.openxmlformats.org/officeDocument/2006/relationships/image" Target="../media/image118.png"/></Relationships>
</file>

<file path=ppt/slides/_rels/slide38.xml.rels><?xml version="1.0" encoding="UTF-8" standalone="yes"?>
<Relationships xmlns="http://schemas.openxmlformats.org/package/2006/relationships"><Relationship Id="rId3" Type="http://schemas.openxmlformats.org/officeDocument/2006/relationships/image" Target="../media/image123.png"/><Relationship Id="rId7" Type="http://schemas.openxmlformats.org/officeDocument/2006/relationships/image" Target="../media/image127.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6.png"/><Relationship Id="rId5" Type="http://schemas.openxmlformats.org/officeDocument/2006/relationships/image" Target="../media/image125.png"/><Relationship Id="rId4" Type="http://schemas.openxmlformats.org/officeDocument/2006/relationships/image" Target="../media/image124.png"/></Relationships>
</file>

<file path=ppt/slides/_rels/slide39.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28.png"/><Relationship Id="rId7" Type="http://schemas.openxmlformats.org/officeDocument/2006/relationships/image" Target="../media/image132.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31.png"/><Relationship Id="rId5" Type="http://schemas.openxmlformats.org/officeDocument/2006/relationships/image" Target="../media/image130.png"/><Relationship Id="rId10" Type="http://schemas.openxmlformats.org/officeDocument/2006/relationships/image" Target="../media/image134.png"/><Relationship Id="rId4" Type="http://schemas.openxmlformats.org/officeDocument/2006/relationships/image" Target="../media/image129.png"/><Relationship Id="rId9" Type="http://schemas.openxmlformats.org/officeDocument/2006/relationships/image" Target="../media/image123.png"/></Relationships>
</file>

<file path=ppt/slides/_rels/slide40.xml.rels><?xml version="1.0" encoding="UTF-8" standalone="yes"?>
<Relationships xmlns="http://schemas.openxmlformats.org/package/2006/relationships"><Relationship Id="rId3" Type="http://schemas.openxmlformats.org/officeDocument/2006/relationships/image" Target="../media/image129.png"/><Relationship Id="rId7" Type="http://schemas.openxmlformats.org/officeDocument/2006/relationships/image" Target="../media/image134.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23.png"/><Relationship Id="rId5" Type="http://schemas.openxmlformats.org/officeDocument/2006/relationships/image" Target="../media/image133.png"/><Relationship Id="rId4" Type="http://schemas.openxmlformats.org/officeDocument/2006/relationships/image" Target="../media/image130.png"/></Relationships>
</file>

<file path=ppt/slides/_rels/slide41.xml.rels><?xml version="1.0" encoding="UTF-8" standalone="yes"?>
<Relationships xmlns="http://schemas.openxmlformats.org/package/2006/relationships"><Relationship Id="rId3" Type="http://schemas.openxmlformats.org/officeDocument/2006/relationships/image" Target="../media/image135.jp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8" Type="http://schemas.openxmlformats.org/officeDocument/2006/relationships/image" Target="../media/image127.png"/><Relationship Id="rId3" Type="http://schemas.openxmlformats.org/officeDocument/2006/relationships/image" Target="../media/image31.png"/><Relationship Id="rId7" Type="http://schemas.openxmlformats.org/officeDocument/2006/relationships/image" Target="../media/image136.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107.png"/><Relationship Id="rId4" Type="http://schemas.openxmlformats.org/officeDocument/2006/relationships/image" Target="../media/image115.png"/></Relationships>
</file>

<file path=ppt/slides/_rels/slide43.xml.rels><?xml version="1.0" encoding="UTF-8" standalone="yes"?>
<Relationships xmlns="http://schemas.openxmlformats.org/package/2006/relationships"><Relationship Id="rId8" Type="http://schemas.openxmlformats.org/officeDocument/2006/relationships/image" Target="../media/image123.png"/><Relationship Id="rId3" Type="http://schemas.openxmlformats.org/officeDocument/2006/relationships/image" Target="../media/image107.png"/><Relationship Id="rId7" Type="http://schemas.openxmlformats.org/officeDocument/2006/relationships/image" Target="../media/image127.png"/><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136.png"/><Relationship Id="rId5" Type="http://schemas.openxmlformats.org/officeDocument/2006/relationships/image" Target="../media/image138.png"/><Relationship Id="rId10" Type="http://schemas.openxmlformats.org/officeDocument/2006/relationships/image" Target="../media/image115.png"/><Relationship Id="rId4" Type="http://schemas.openxmlformats.org/officeDocument/2006/relationships/image" Target="../media/image137.png"/><Relationship Id="rId9" Type="http://schemas.openxmlformats.org/officeDocument/2006/relationships/image" Target="../media/image31.png"/></Relationships>
</file>

<file path=ppt/slides/_rels/slide44.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27.png"/><Relationship Id="rId7" Type="http://schemas.openxmlformats.org/officeDocument/2006/relationships/image" Target="../media/image115.png"/><Relationship Id="rId2" Type="http://schemas.openxmlformats.org/officeDocument/2006/relationships/notesSlide" Target="../notesSlides/notesSlide44.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139.png"/><Relationship Id="rId4" Type="http://schemas.openxmlformats.org/officeDocument/2006/relationships/image" Target="../media/image123.png"/></Relationships>
</file>

<file path=ppt/slides/_rels/slide45.xml.rels><?xml version="1.0" encoding="UTF-8" standalone="yes"?>
<Relationships xmlns="http://schemas.openxmlformats.org/package/2006/relationships"><Relationship Id="rId3" Type="http://schemas.openxmlformats.org/officeDocument/2006/relationships/image" Target="../media/image140.png"/><Relationship Id="rId7" Type="http://schemas.openxmlformats.org/officeDocument/2006/relationships/image" Target="../media/image136.png"/><Relationship Id="rId2" Type="http://schemas.openxmlformats.org/officeDocument/2006/relationships/notesSlide" Target="../notesSlides/notesSlide45.xml"/><Relationship Id="rId1" Type="http://schemas.openxmlformats.org/officeDocument/2006/relationships/slideLayout" Target="../slideLayouts/slideLayout6.xml"/><Relationship Id="rId6" Type="http://schemas.openxmlformats.org/officeDocument/2006/relationships/image" Target="../media/image127.png"/><Relationship Id="rId5" Type="http://schemas.openxmlformats.org/officeDocument/2006/relationships/image" Target="../media/image115.png"/><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8" Type="http://schemas.openxmlformats.org/officeDocument/2006/relationships/image" Target="../media/image146.png"/><Relationship Id="rId3" Type="http://schemas.openxmlformats.org/officeDocument/2006/relationships/image" Target="../media/image141.png"/><Relationship Id="rId7" Type="http://schemas.openxmlformats.org/officeDocument/2006/relationships/image" Target="../media/image145.png"/><Relationship Id="rId2" Type="http://schemas.openxmlformats.org/officeDocument/2006/relationships/notesSlide" Target="../notesSlides/notesSlide46.xml"/><Relationship Id="rId1" Type="http://schemas.openxmlformats.org/officeDocument/2006/relationships/slideLayout" Target="../slideLayouts/slideLayout6.xml"/><Relationship Id="rId6" Type="http://schemas.openxmlformats.org/officeDocument/2006/relationships/image" Target="../media/image144.png"/><Relationship Id="rId11" Type="http://schemas.openxmlformats.org/officeDocument/2006/relationships/image" Target="../media/image127.png"/><Relationship Id="rId5" Type="http://schemas.openxmlformats.org/officeDocument/2006/relationships/image" Target="../media/image143.png"/><Relationship Id="rId10" Type="http://schemas.openxmlformats.org/officeDocument/2006/relationships/image" Target="../media/image147.png"/><Relationship Id="rId4" Type="http://schemas.openxmlformats.org/officeDocument/2006/relationships/image" Target="../media/image142.png"/><Relationship Id="rId9" Type="http://schemas.openxmlformats.org/officeDocument/2006/relationships/image" Target="../media/image136.png"/></Relationships>
</file>

<file path=ppt/slides/_rels/slide4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47.xml"/><Relationship Id="rId1" Type="http://schemas.openxmlformats.org/officeDocument/2006/relationships/slideLayout" Target="../slideLayouts/slideLayout6.xml"/><Relationship Id="rId5" Type="http://schemas.openxmlformats.org/officeDocument/2006/relationships/image" Target="../media/image149.jpg"/><Relationship Id="rId4" Type="http://schemas.openxmlformats.org/officeDocument/2006/relationships/image" Target="../media/image148.png"/></Relationships>
</file>

<file path=ppt/slides/_rels/slide48.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48.xml"/><Relationship Id="rId1" Type="http://schemas.openxmlformats.org/officeDocument/2006/relationships/slideLayout" Target="../slideLayouts/slideLayout6.xml"/><Relationship Id="rId5" Type="http://schemas.openxmlformats.org/officeDocument/2006/relationships/image" Target="../media/image150.jpeg"/><Relationship Id="rId4" Type="http://schemas.openxmlformats.org/officeDocument/2006/relationships/image" Target="../media/image148.png"/></Relationships>
</file>

<file path=ppt/slides/_rels/slide49.xml.rels><?xml version="1.0" encoding="UTF-8" standalone="yes"?>
<Relationships xmlns="http://schemas.openxmlformats.org/package/2006/relationships"><Relationship Id="rId8" Type="http://schemas.openxmlformats.org/officeDocument/2006/relationships/image" Target="../media/image136.png"/><Relationship Id="rId3" Type="http://schemas.openxmlformats.org/officeDocument/2006/relationships/image" Target="../media/image127.png"/><Relationship Id="rId7" Type="http://schemas.openxmlformats.org/officeDocument/2006/relationships/image" Target="../media/image151.png"/><Relationship Id="rId2" Type="http://schemas.openxmlformats.org/officeDocument/2006/relationships/notesSlide" Target="../notesSlides/notesSlide49.xml"/><Relationship Id="rId1" Type="http://schemas.openxmlformats.org/officeDocument/2006/relationships/slideLayout" Target="../slideLayouts/slideLayout6.xml"/><Relationship Id="rId6" Type="http://schemas.openxmlformats.org/officeDocument/2006/relationships/image" Target="../media/image115.png"/><Relationship Id="rId5" Type="http://schemas.openxmlformats.org/officeDocument/2006/relationships/image" Target="../media/image31.png"/><Relationship Id="rId4" Type="http://schemas.openxmlformats.org/officeDocument/2006/relationships/image" Target="../media/image123.png"/><Relationship Id="rId9" Type="http://schemas.openxmlformats.org/officeDocument/2006/relationships/image" Target="../media/image152.png"/></Relationships>
</file>

<file path=ppt/slides/_rels/slide50.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notesSlide" Target="../notesSlides/notesSlide50.xml"/><Relationship Id="rId1" Type="http://schemas.openxmlformats.org/officeDocument/2006/relationships/slideLayout" Target="../slideLayouts/slideLayout6.xml"/><Relationship Id="rId6" Type="http://schemas.openxmlformats.org/officeDocument/2006/relationships/image" Target="../media/image123.png"/><Relationship Id="rId5" Type="http://schemas.openxmlformats.org/officeDocument/2006/relationships/image" Target="../media/image153.jpeg"/><Relationship Id="rId4" Type="http://schemas.openxmlformats.org/officeDocument/2006/relationships/image" Target="../media/image147.png"/></Relationships>
</file>

<file path=ppt/slides/_rels/slide51.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image" Target="../media/image154.jpeg"/></Relationships>
</file>

<file path=ppt/slides/_rels/slide52.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image" Target="../media/image155.jpeg"/></Relationships>
</file>

<file path=ppt/slides/_rels/slide5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53.xml"/><Relationship Id="rId1" Type="http://schemas.openxmlformats.org/officeDocument/2006/relationships/slideLayout" Target="../slideLayouts/slideLayout6.xml"/><Relationship Id="rId5" Type="http://schemas.openxmlformats.org/officeDocument/2006/relationships/image" Target="../media/image157.png"/><Relationship Id="rId4" Type="http://schemas.openxmlformats.org/officeDocument/2006/relationships/image" Target="../media/image156.jpg"/></Relationships>
</file>

<file path=ppt/slides/_rels/slide54.xml.rels><?xml version="1.0" encoding="UTF-8" standalone="yes"?>
<Relationships xmlns="http://schemas.openxmlformats.org/package/2006/relationships"><Relationship Id="rId8" Type="http://schemas.openxmlformats.org/officeDocument/2006/relationships/image" Target="../media/image160.png"/><Relationship Id="rId3" Type="http://schemas.openxmlformats.org/officeDocument/2006/relationships/image" Target="../media/image123.png"/><Relationship Id="rId7" Type="http://schemas.openxmlformats.org/officeDocument/2006/relationships/image" Target="../media/image159.png"/><Relationship Id="rId2" Type="http://schemas.openxmlformats.org/officeDocument/2006/relationships/notesSlide" Target="../notesSlides/notesSlide54.xml"/><Relationship Id="rId1" Type="http://schemas.openxmlformats.org/officeDocument/2006/relationships/slideLayout" Target="../slideLayouts/slideLayout6.xml"/><Relationship Id="rId6" Type="http://schemas.openxmlformats.org/officeDocument/2006/relationships/image" Target="../media/image158.png"/><Relationship Id="rId5" Type="http://schemas.openxmlformats.org/officeDocument/2006/relationships/image" Target="../media/image136.png"/><Relationship Id="rId10" Type="http://schemas.openxmlformats.org/officeDocument/2006/relationships/image" Target="../media/image162.png"/><Relationship Id="rId4" Type="http://schemas.openxmlformats.org/officeDocument/2006/relationships/image" Target="../media/image76.png"/><Relationship Id="rId9" Type="http://schemas.openxmlformats.org/officeDocument/2006/relationships/image" Target="../media/image161.png"/></Relationships>
</file>

<file path=ppt/slides/_rels/slide55.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55.xml"/><Relationship Id="rId1" Type="http://schemas.openxmlformats.org/officeDocument/2006/relationships/slideLayout" Target="../slideLayouts/slideLayout6.xml"/><Relationship Id="rId6" Type="http://schemas.openxmlformats.org/officeDocument/2006/relationships/image" Target="../media/image164.png"/><Relationship Id="rId5" Type="http://schemas.openxmlformats.org/officeDocument/2006/relationships/image" Target="../media/image148.png"/><Relationship Id="rId4" Type="http://schemas.openxmlformats.org/officeDocument/2006/relationships/image" Target="../media/image163.jpg"/></Relationships>
</file>

<file path=ppt/slides/_rels/slide56.xml.rels><?xml version="1.0" encoding="UTF-8" standalone="yes"?>
<Relationships xmlns="http://schemas.openxmlformats.org/package/2006/relationships"><Relationship Id="rId8" Type="http://schemas.openxmlformats.org/officeDocument/2006/relationships/image" Target="../media/image169.jpeg"/><Relationship Id="rId3" Type="http://schemas.openxmlformats.org/officeDocument/2006/relationships/image" Target="../media/image165.jpeg"/><Relationship Id="rId7" Type="http://schemas.openxmlformats.org/officeDocument/2006/relationships/image" Target="../media/image168.jpeg"/><Relationship Id="rId12" Type="http://schemas.openxmlformats.org/officeDocument/2006/relationships/image" Target="../media/image173.jpeg"/><Relationship Id="rId2" Type="http://schemas.openxmlformats.org/officeDocument/2006/relationships/notesSlide" Target="../notesSlides/notesSlide56.xml"/><Relationship Id="rId1" Type="http://schemas.openxmlformats.org/officeDocument/2006/relationships/slideLayout" Target="../slideLayouts/slideLayout6.xml"/><Relationship Id="rId6" Type="http://schemas.openxmlformats.org/officeDocument/2006/relationships/image" Target="../media/image163.jpg"/><Relationship Id="rId11" Type="http://schemas.openxmlformats.org/officeDocument/2006/relationships/image" Target="../media/image172.jpeg"/><Relationship Id="rId5" Type="http://schemas.openxmlformats.org/officeDocument/2006/relationships/image" Target="../media/image167.jpeg"/><Relationship Id="rId10" Type="http://schemas.openxmlformats.org/officeDocument/2006/relationships/image" Target="../media/image171.jpeg"/><Relationship Id="rId4" Type="http://schemas.openxmlformats.org/officeDocument/2006/relationships/image" Target="../media/image166.jpeg"/><Relationship Id="rId9" Type="http://schemas.openxmlformats.org/officeDocument/2006/relationships/image" Target="../media/image170.jpg"/></Relationships>
</file>

<file path=ppt/slides/_rels/slide57.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image" Target="../media/image174.jpeg"/></Relationships>
</file>

<file path=ppt/slides/_rels/slide58.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image" Target="../media/image175.jpeg"/></Relationships>
</file>

<file path=ppt/slides/_rels/slide59.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notesSlide" Target="../notesSlides/notesSlide59.xml"/><Relationship Id="rId1" Type="http://schemas.openxmlformats.org/officeDocument/2006/relationships/slideLayout" Target="../slideLayouts/slideLayout6.xml"/><Relationship Id="rId5" Type="http://schemas.openxmlformats.org/officeDocument/2006/relationships/image" Target="../media/image123.png"/><Relationship Id="rId4" Type="http://schemas.openxmlformats.org/officeDocument/2006/relationships/image" Target="../media/image148.png"/></Relationships>
</file>

<file path=ppt/slides/_rels/slide60.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notesSlide" Target="../notesSlides/notesSlide60.xml"/><Relationship Id="rId1" Type="http://schemas.openxmlformats.org/officeDocument/2006/relationships/slideLayout" Target="../slideLayouts/slideLayout6.xml"/><Relationship Id="rId5" Type="http://schemas.openxmlformats.org/officeDocument/2006/relationships/image" Target="../media/image148.png"/><Relationship Id="rId4" Type="http://schemas.openxmlformats.org/officeDocument/2006/relationships/image" Target="../media/image127.png"/></Relationships>
</file>

<file path=ppt/slides/_rels/slide61.xml.rels><?xml version="1.0" encoding="UTF-8" standalone="yes"?>
<Relationships xmlns="http://schemas.openxmlformats.org/package/2006/relationships"><Relationship Id="rId3" Type="http://schemas.openxmlformats.org/officeDocument/2006/relationships/image" Target="../media/image178.jpeg"/><Relationship Id="rId2" Type="http://schemas.openxmlformats.org/officeDocument/2006/relationships/notesSlide" Target="../notesSlides/notesSlide61.xml"/><Relationship Id="rId1" Type="http://schemas.openxmlformats.org/officeDocument/2006/relationships/slideLayout" Target="../slideLayouts/slideLayout6.xml"/><Relationship Id="rId5" Type="http://schemas.openxmlformats.org/officeDocument/2006/relationships/image" Target="../media/image148.png"/><Relationship Id="rId4" Type="http://schemas.openxmlformats.org/officeDocument/2006/relationships/image" Target="../media/image127.png"/></Relationships>
</file>

<file path=ppt/slides/_rels/slide62.xml.rels><?xml version="1.0" encoding="UTF-8" standalone="yes"?>
<Relationships xmlns="http://schemas.openxmlformats.org/package/2006/relationships"><Relationship Id="rId8" Type="http://schemas.openxmlformats.org/officeDocument/2006/relationships/image" Target="../media/image181.png"/><Relationship Id="rId3" Type="http://schemas.openxmlformats.org/officeDocument/2006/relationships/image" Target="../media/image127.png"/><Relationship Id="rId7" Type="http://schemas.microsoft.com/office/2007/relationships/hdphoto" Target="../media/hdphoto2.wdp"/><Relationship Id="rId12" Type="http://schemas.openxmlformats.org/officeDocument/2006/relationships/image" Target="../media/image148.png"/><Relationship Id="rId2" Type="http://schemas.openxmlformats.org/officeDocument/2006/relationships/notesSlide" Target="../notesSlides/notesSlide62.xml"/><Relationship Id="rId1" Type="http://schemas.openxmlformats.org/officeDocument/2006/relationships/slideLayout" Target="../slideLayouts/slideLayout6.xml"/><Relationship Id="rId6" Type="http://schemas.openxmlformats.org/officeDocument/2006/relationships/image" Target="../media/image180.png"/><Relationship Id="rId11" Type="http://schemas.microsoft.com/office/2007/relationships/hdphoto" Target="../media/hdphoto4.wdp"/><Relationship Id="rId5" Type="http://schemas.openxmlformats.org/officeDocument/2006/relationships/image" Target="../media/image179.jpeg"/><Relationship Id="rId10" Type="http://schemas.openxmlformats.org/officeDocument/2006/relationships/image" Target="../media/image182.png"/><Relationship Id="rId4" Type="http://schemas.openxmlformats.org/officeDocument/2006/relationships/image" Target="../media/image123.png"/><Relationship Id="rId9" Type="http://schemas.microsoft.com/office/2007/relationships/hdphoto" Target="../media/hdphoto3.wdp"/></Relationships>
</file>

<file path=ppt/slides/_rels/slide63.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63.xml"/><Relationship Id="rId1" Type="http://schemas.openxmlformats.org/officeDocument/2006/relationships/slideLayout" Target="../slideLayouts/slideLayout6.xml"/><Relationship Id="rId4" Type="http://schemas.openxmlformats.org/officeDocument/2006/relationships/image" Target="../media/image184.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ST Dynamic Tag solution for LED</a:t>
            </a:r>
            <a:endParaRPr lang="en-US" dirty="0"/>
          </a:p>
        </p:txBody>
      </p:sp>
      <p:sp>
        <p:nvSpPr>
          <p:cNvPr id="5" name="Subtitle 4"/>
          <p:cNvSpPr>
            <a:spLocks noGrp="1"/>
          </p:cNvSpPr>
          <p:nvPr>
            <p:ph type="subTitle" idx="1"/>
          </p:nvPr>
        </p:nvSpPr>
        <p:spPr/>
        <p:txBody>
          <a:bodyPr>
            <a:normAutofit/>
          </a:bodyPr>
          <a:lstStyle/>
          <a:p>
            <a:r>
              <a:rPr lang="en-US" sz="2000" b="1" dirty="0" smtClean="0"/>
              <a:t>Duke Yang</a:t>
            </a:r>
            <a:endParaRPr lang="en-US" sz="2000" b="1" dirty="0"/>
          </a:p>
          <a:p>
            <a:r>
              <a:rPr lang="nb-NO" dirty="0" smtClean="0"/>
              <a:t>STMicroelectronics </a:t>
            </a:r>
            <a:r>
              <a:rPr lang="en-US" dirty="0" smtClean="0"/>
              <a:t>MMY</a:t>
            </a:r>
          </a:p>
        </p:txBody>
      </p:sp>
    </p:spTree>
    <p:extLst>
      <p:ext uri="{BB962C8B-B14F-4D97-AF65-F5344CB8AC3E}">
        <p14:creationId xmlns:p14="http://schemas.microsoft.com/office/powerpoint/2010/main" val="2984379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39"/>
          <p:cNvSpPr>
            <a:spLocks noGrp="1"/>
          </p:cNvSpPr>
          <p:nvPr>
            <p:ph type="title"/>
          </p:nvPr>
        </p:nvSpPr>
        <p:spPr/>
        <p:txBody>
          <a:bodyPr>
            <a:normAutofit/>
          </a:bodyPr>
          <a:lstStyle/>
          <a:p>
            <a:r>
              <a:rPr lang="en-US" dirty="0" smtClean="0"/>
              <a:t>RFID System </a:t>
            </a:r>
            <a:endParaRPr lang="en-US" dirty="0"/>
          </a:p>
        </p:txBody>
      </p:sp>
      <p:sp>
        <p:nvSpPr>
          <p:cNvPr id="2" name="Slide Number Placeholder 1"/>
          <p:cNvSpPr>
            <a:spLocks noGrp="1"/>
          </p:cNvSpPr>
          <p:nvPr>
            <p:ph type="sldNum" sz="quarter" idx="12"/>
          </p:nvPr>
        </p:nvSpPr>
        <p:spPr/>
        <p:txBody>
          <a:bodyPr/>
          <a:lstStyle/>
          <a:p>
            <a:fld id="{5B31B9E4-8E4D-4C86-BFD7-412B282B373B}" type="slidenum">
              <a:rPr lang="en-US" smtClean="0">
                <a:solidFill>
                  <a:prstClr val="white"/>
                </a:solidFill>
              </a:rPr>
              <a:pPr/>
              <a:t>2</a:t>
            </a:fld>
            <a:endParaRPr lang="en-US" dirty="0">
              <a:solidFill>
                <a:prstClr val="white"/>
              </a:solidFill>
            </a:endParaRPr>
          </a:p>
        </p:txBody>
      </p:sp>
      <p:grpSp>
        <p:nvGrpSpPr>
          <p:cNvPr id="3" name="Group 35"/>
          <p:cNvGrpSpPr/>
          <p:nvPr/>
        </p:nvGrpSpPr>
        <p:grpSpPr>
          <a:xfrm>
            <a:off x="8028092" y="2339391"/>
            <a:ext cx="1548000" cy="972000"/>
            <a:chOff x="5429256" y="1785926"/>
            <a:chExt cx="1548000" cy="972000"/>
          </a:xfrm>
          <a:effectLst>
            <a:outerShdw blurRad="50800" dist="1181100" dir="2700000" algn="tl" rotWithShape="0">
              <a:prstClr val="black">
                <a:alpha val="40000"/>
              </a:prstClr>
            </a:outerShdw>
          </a:effectLst>
          <a:scene3d>
            <a:camera prst="isometricOffAxis2Right"/>
            <a:lightRig rig="threePt" dir="t"/>
          </a:scene3d>
        </p:grpSpPr>
        <p:sp>
          <p:nvSpPr>
            <p:cNvPr id="4" name="Rounded Rectangle 3"/>
            <p:cNvSpPr>
              <a:spLocks noChangeAspect="1"/>
            </p:cNvSpPr>
            <p:nvPr/>
          </p:nvSpPr>
          <p:spPr bwMode="auto">
            <a:xfrm>
              <a:off x="5429256" y="1785926"/>
              <a:ext cx="1548000" cy="972000"/>
            </a:xfrm>
            <a:prstGeom prst="roundRect">
              <a:avLst>
                <a:gd name="adj" fmla="val 10453"/>
              </a:avLst>
            </a:prstGeom>
            <a:gradFill flip="none" rotWithShape="1">
              <a:gsLst>
                <a:gs pos="0">
                  <a:srgbClr val="8488C4"/>
                </a:gs>
                <a:gs pos="53000">
                  <a:srgbClr val="D4DEFF"/>
                </a:gs>
                <a:gs pos="100000">
                  <a:schemeClr val="accent5">
                    <a:lumMod val="50000"/>
                  </a:schemeClr>
                </a:gs>
                <a:gs pos="100000">
                  <a:srgbClr val="96AB94"/>
                </a:gs>
              </a:gsLst>
              <a:path path="circle">
                <a:fillToRect l="100000" t="100000"/>
              </a:path>
              <a:tileRect r="-100000" b="-100000"/>
            </a:gradFill>
            <a:ln w="3175" cap="flat" cmpd="sng" algn="ctr">
              <a:solidFill>
                <a:schemeClr val="tx1">
                  <a:lumMod val="50000"/>
                  <a:lumOff val="50000"/>
                </a:schemeClr>
              </a:solidFill>
              <a:prstDash val="solid"/>
              <a:round/>
              <a:headEnd type="none" w="med" len="med"/>
              <a:tailEnd type="none" w="med" len="med"/>
            </a:ln>
            <a:effectLst/>
            <a:sp3d prstMaterial="plastic"/>
            <a:extLst>
              <a:ext uri="{AF507438-7753-43E0-B8FC-AC1667EBCBE1}">
                <a14:hiddenEffects xmlns:a14="http://schemas.microsoft.com/office/drawing/2010/main">
                  <a:effectLst>
                    <a:outerShdw blurRad="50800" dist="38100" dir="2700000" algn="tl" rotWithShape="0">
                      <a:prstClr val="black">
                        <a:alpha val="40000"/>
                      </a:prstClr>
                    </a:outerShdw>
                  </a:effectLst>
                </a14:hiddenEffects>
              </a:ext>
            </a:extLst>
          </p:spPr>
          <p:txBody>
            <a:bodyPr vert="horz" wrap="square" lIns="91440" tIns="45720" rIns="91440" bIns="45720" numCol="1" rtlCol="0" anchor="ctr"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5" name="Rounded Rectangle 4"/>
            <p:cNvSpPr>
              <a:spLocks/>
            </p:cNvSpPr>
            <p:nvPr/>
          </p:nvSpPr>
          <p:spPr bwMode="auto">
            <a:xfrm>
              <a:off x="5501256" y="1857926"/>
              <a:ext cx="1404000" cy="828000"/>
            </a:xfrm>
            <a:prstGeom prst="roundRect">
              <a:avLst>
                <a:gd name="adj" fmla="val 12271"/>
              </a:avLst>
            </a:prstGeom>
            <a:noFill/>
            <a:ln w="25400" cap="flat" cmpd="sng" algn="ctr">
              <a:gradFill flip="none" rotWithShape="1">
                <a:gsLst>
                  <a:gs pos="0">
                    <a:schemeClr val="bg2"/>
                  </a:gs>
                  <a:gs pos="50000">
                    <a:schemeClr val="accent1">
                      <a:tint val="44500"/>
                      <a:satMod val="160000"/>
                    </a:schemeClr>
                  </a:gs>
                  <a:gs pos="100000">
                    <a:schemeClr val="accent1">
                      <a:tint val="23500"/>
                      <a:satMod val="160000"/>
                    </a:schemeClr>
                  </a:gs>
                </a:gsLst>
                <a:lin ang="13500000" scaled="1"/>
                <a:tileRect/>
              </a:gradFill>
              <a:prstDash val="solid"/>
              <a:round/>
              <a:headEnd type="none" w="med" len="med"/>
              <a:tailEnd type="none" w="med" len="med"/>
            </a:ln>
            <a:effectLst/>
            <a:sp3d prstMaterial="plastic"/>
          </p:spPr>
          <p:txBody>
            <a:bodyPr vert="horz" wrap="square" lIns="91440" tIns="45720" rIns="91440" bIns="45720" numCol="1" rtlCol="0" anchor="ctr"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6" name="Rounded Rectangle 5"/>
            <p:cNvSpPr>
              <a:spLocks/>
            </p:cNvSpPr>
            <p:nvPr/>
          </p:nvSpPr>
          <p:spPr bwMode="auto">
            <a:xfrm>
              <a:off x="5555256" y="1902926"/>
              <a:ext cx="1296000" cy="738000"/>
            </a:xfrm>
            <a:prstGeom prst="roundRect">
              <a:avLst>
                <a:gd name="adj" fmla="val 13767"/>
              </a:avLst>
            </a:prstGeom>
            <a:noFill/>
            <a:ln w="25400" cap="flat" cmpd="sng" algn="ctr">
              <a:gradFill flip="none" rotWithShape="1">
                <a:gsLst>
                  <a:gs pos="0">
                    <a:schemeClr val="bg2"/>
                  </a:gs>
                  <a:gs pos="50000">
                    <a:schemeClr val="accent1">
                      <a:tint val="44500"/>
                      <a:satMod val="160000"/>
                    </a:schemeClr>
                  </a:gs>
                  <a:gs pos="100000">
                    <a:schemeClr val="accent1">
                      <a:tint val="23500"/>
                      <a:satMod val="160000"/>
                    </a:schemeClr>
                  </a:gs>
                </a:gsLst>
                <a:lin ang="13500000" scaled="1"/>
                <a:tileRect/>
              </a:gradFill>
              <a:prstDash val="solid"/>
              <a:round/>
              <a:headEnd type="none" w="med" len="med"/>
              <a:tailEnd type="none" w="med" len="med"/>
            </a:ln>
            <a:effectLst/>
            <a:sp3d prstMaterial="plastic"/>
          </p:spPr>
          <p:txBody>
            <a:bodyPr vert="horz" wrap="square" lIns="91440" tIns="45720" rIns="91440" bIns="45720" numCol="1" rtlCol="0" anchor="ctr"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7" name="Rounded Rectangle 6"/>
            <p:cNvSpPr>
              <a:spLocks/>
            </p:cNvSpPr>
            <p:nvPr/>
          </p:nvSpPr>
          <p:spPr bwMode="auto">
            <a:xfrm>
              <a:off x="5609256" y="1947926"/>
              <a:ext cx="1188000" cy="648000"/>
            </a:xfrm>
            <a:prstGeom prst="roundRect">
              <a:avLst>
                <a:gd name="adj" fmla="val 15679"/>
              </a:avLst>
            </a:prstGeom>
            <a:noFill/>
            <a:ln w="25400" cap="flat" cmpd="sng" algn="ctr">
              <a:gradFill flip="none" rotWithShape="1">
                <a:gsLst>
                  <a:gs pos="0">
                    <a:schemeClr val="bg2"/>
                  </a:gs>
                  <a:gs pos="50000">
                    <a:schemeClr val="accent1">
                      <a:tint val="44500"/>
                      <a:satMod val="160000"/>
                    </a:schemeClr>
                  </a:gs>
                  <a:gs pos="100000">
                    <a:schemeClr val="accent1">
                      <a:tint val="23500"/>
                      <a:satMod val="160000"/>
                    </a:schemeClr>
                  </a:gs>
                </a:gsLst>
                <a:lin ang="13500000" scaled="1"/>
                <a:tileRect/>
              </a:gradFill>
              <a:prstDash val="solid"/>
              <a:round/>
              <a:headEnd type="none" w="med" len="med"/>
              <a:tailEnd type="none" w="med" len="med"/>
            </a:ln>
            <a:effectLst/>
            <a:sp3d prstMaterial="plastic"/>
          </p:spPr>
          <p:txBody>
            <a:bodyPr vert="horz" wrap="square" lIns="91440" tIns="45720" rIns="91440" bIns="45720" numCol="1" rtlCol="0" anchor="ctr"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8" name="Rounded Rectangle 7"/>
            <p:cNvSpPr/>
            <p:nvPr/>
          </p:nvSpPr>
          <p:spPr bwMode="auto">
            <a:xfrm>
              <a:off x="5500695" y="2071678"/>
              <a:ext cx="142875" cy="142876"/>
            </a:xfrm>
            <a:prstGeom prst="roundRect">
              <a:avLst>
                <a:gd name="adj" fmla="val 71111"/>
              </a:avLst>
            </a:prstGeom>
            <a:gradFill flip="none" rotWithShape="1">
              <a:gsLst>
                <a:gs pos="0">
                  <a:srgbClr val="8488C4"/>
                </a:gs>
                <a:gs pos="53000">
                  <a:srgbClr val="D4DEFF"/>
                </a:gs>
                <a:gs pos="83000">
                  <a:srgbClr val="D4DEFF"/>
                </a:gs>
                <a:gs pos="100000">
                  <a:srgbClr val="96AB94"/>
                </a:gs>
              </a:gsLst>
              <a:lin ang="13500000" scaled="0"/>
              <a:tileRect/>
            </a:gradFill>
            <a:ln w="9525" cap="flat" cmpd="sng" algn="ctr">
              <a:noFill/>
              <a:prstDash val="solid"/>
              <a:round/>
              <a:headEnd type="none" w="med" len="med"/>
              <a:tailEnd type="none" w="med" len="med"/>
            </a:ln>
            <a:effectLst/>
            <a:sp3d prstMaterial="plastic"/>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grpSp>
      <p:sp>
        <p:nvSpPr>
          <p:cNvPr id="9" name="TextBox 8"/>
          <p:cNvSpPr txBox="1"/>
          <p:nvPr/>
        </p:nvSpPr>
        <p:spPr>
          <a:xfrm>
            <a:off x="8297021" y="3731609"/>
            <a:ext cx="598690" cy="400110"/>
          </a:xfrm>
          <a:prstGeom prst="rect">
            <a:avLst/>
          </a:prstGeom>
          <a:noFill/>
        </p:spPr>
        <p:txBody>
          <a:bodyPr wrap="non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r>
              <a:rPr lang="en-US" sz="2000" dirty="0">
                <a:solidFill>
                  <a:schemeClr val="accent4"/>
                </a:solidFill>
              </a:rPr>
              <a:t>T</a:t>
            </a:r>
            <a:r>
              <a:rPr lang="en-US" sz="2000" dirty="0" smtClean="0">
                <a:solidFill>
                  <a:schemeClr val="accent4"/>
                </a:solidFill>
              </a:rPr>
              <a:t>ag</a:t>
            </a:r>
            <a:endParaRPr lang="en-US" sz="2000" dirty="0">
              <a:solidFill>
                <a:schemeClr val="accent4"/>
              </a:solidFill>
            </a:endParaRPr>
          </a:p>
        </p:txBody>
      </p:sp>
      <p:grpSp>
        <p:nvGrpSpPr>
          <p:cNvPr id="10" name="Group 24"/>
          <p:cNvGrpSpPr/>
          <p:nvPr/>
        </p:nvGrpSpPr>
        <p:grpSpPr>
          <a:xfrm>
            <a:off x="1409836" y="2294391"/>
            <a:ext cx="1800000" cy="1800000"/>
            <a:chOff x="2000232" y="2000240"/>
            <a:chExt cx="1800000" cy="1800000"/>
          </a:xfrm>
          <a:scene3d>
            <a:camera prst="isometricOffAxis2Right"/>
            <a:lightRig rig="threePt" dir="t"/>
          </a:scene3d>
        </p:grpSpPr>
        <p:sp>
          <p:nvSpPr>
            <p:cNvPr id="11" name="Rounded Rectangle 10"/>
            <p:cNvSpPr>
              <a:spLocks noChangeAspect="1"/>
            </p:cNvSpPr>
            <p:nvPr/>
          </p:nvSpPr>
          <p:spPr bwMode="auto">
            <a:xfrm>
              <a:off x="2000232" y="2000240"/>
              <a:ext cx="1800000" cy="1800000"/>
            </a:xfrm>
            <a:prstGeom prst="roundRect">
              <a:avLst>
                <a:gd name="adj" fmla="val 5644"/>
              </a:avLst>
            </a:prstGeom>
            <a:solidFill>
              <a:schemeClr val="accent1"/>
            </a:solidFill>
            <a:ln w="9525" cap="flat" cmpd="sng" algn="ctr">
              <a:noFill/>
              <a:prstDash val="solid"/>
              <a:round/>
              <a:headEnd type="none" w="med" len="med"/>
              <a:tailEnd type="none" w="med" len="med"/>
            </a:ln>
            <a:effectLst/>
            <a:sp3d extrusionH="127000" prstMaterial="plastic">
              <a:contourClr>
                <a:schemeClr val="tx2">
                  <a:lumMod val="75000"/>
                </a:schemeClr>
              </a:contourClr>
            </a:sp3d>
            <a:extLst>
              <a:ext uri="{AF507438-7753-43E0-B8FC-AC1667EBCBE1}">
                <a14:hiddenEffects xmlns:a14="http://schemas.microsoft.com/office/drawing/2010/main">
                  <a:effectLst>
                    <a:outerShdw blurRad="50800" dist="38100" dir="2700000" algn="tl" rotWithShape="0">
                      <a:prstClr val="black">
                        <a:alpha val="40000"/>
                      </a:prstClr>
                    </a:outerShdw>
                  </a:effectLst>
                </a14:hiddenEffects>
              </a:ext>
            </a:extLst>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12" name="Rounded Rectangle 11"/>
            <p:cNvSpPr>
              <a:spLocks noChangeAspect="1"/>
            </p:cNvSpPr>
            <p:nvPr/>
          </p:nvSpPr>
          <p:spPr bwMode="auto">
            <a:xfrm>
              <a:off x="2072232" y="2072240"/>
              <a:ext cx="1656000" cy="1656000"/>
            </a:xfrm>
            <a:prstGeom prst="roundRect">
              <a:avLst>
                <a:gd name="adj" fmla="val 6135"/>
              </a:avLst>
            </a:prstGeom>
            <a:noFill/>
            <a:ln w="38100" cap="flat" cmpd="sng" algn="ctr">
              <a:gradFill>
                <a:gsLst>
                  <a:gs pos="0">
                    <a:schemeClr val="bg2"/>
                  </a:gs>
                  <a:gs pos="50000">
                    <a:schemeClr val="accent1">
                      <a:tint val="44500"/>
                      <a:satMod val="160000"/>
                    </a:schemeClr>
                  </a:gs>
                  <a:gs pos="100000">
                    <a:schemeClr val="accent1">
                      <a:tint val="23500"/>
                      <a:satMod val="160000"/>
                    </a:schemeClr>
                  </a:gs>
                </a:gsLst>
                <a:lin ang="5400000" scaled="0"/>
              </a:gradFill>
              <a:prstDash val="solid"/>
              <a:round/>
              <a:headEnd type="none" w="med" len="med"/>
              <a:tailEnd type="none" w="med" len="med"/>
            </a:ln>
            <a:effectLst/>
            <a:sp3d extrusionH="127000" prstMaterial="plastic">
              <a:contourClr>
                <a:schemeClr val="tx2">
                  <a:lumMod val="75000"/>
                </a:schemeClr>
              </a:contourClr>
            </a:sp3d>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13" name="Rounded Rectangle 12"/>
            <p:cNvSpPr>
              <a:spLocks noChangeAspect="1"/>
            </p:cNvSpPr>
            <p:nvPr/>
          </p:nvSpPr>
          <p:spPr bwMode="auto">
            <a:xfrm>
              <a:off x="2126232" y="2126240"/>
              <a:ext cx="1548000" cy="1548000"/>
            </a:xfrm>
            <a:prstGeom prst="roundRect">
              <a:avLst>
                <a:gd name="adj" fmla="val 6563"/>
              </a:avLst>
            </a:prstGeom>
            <a:noFill/>
            <a:ln w="38100" cap="flat" cmpd="sng" algn="ctr">
              <a:gradFill>
                <a:gsLst>
                  <a:gs pos="0">
                    <a:schemeClr val="bg2"/>
                  </a:gs>
                  <a:gs pos="50000">
                    <a:schemeClr val="accent1">
                      <a:tint val="44500"/>
                      <a:satMod val="160000"/>
                    </a:schemeClr>
                  </a:gs>
                  <a:gs pos="100000">
                    <a:schemeClr val="accent1">
                      <a:tint val="23500"/>
                      <a:satMod val="160000"/>
                    </a:schemeClr>
                  </a:gs>
                </a:gsLst>
                <a:lin ang="5400000" scaled="0"/>
              </a:gradFill>
              <a:prstDash val="solid"/>
              <a:round/>
              <a:headEnd type="none" w="med" len="med"/>
              <a:tailEnd type="none" w="med" len="med"/>
            </a:ln>
            <a:effectLst/>
            <a:sp3d extrusionH="127000" prstMaterial="plastic">
              <a:contourClr>
                <a:schemeClr val="tx2">
                  <a:lumMod val="75000"/>
                </a:schemeClr>
              </a:contourClr>
            </a:sp3d>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14" name="Rounded Rectangle 13"/>
            <p:cNvSpPr>
              <a:spLocks noChangeAspect="1"/>
            </p:cNvSpPr>
            <p:nvPr/>
          </p:nvSpPr>
          <p:spPr bwMode="auto">
            <a:xfrm>
              <a:off x="2180232" y="2180240"/>
              <a:ext cx="1440000" cy="1440000"/>
            </a:xfrm>
            <a:prstGeom prst="roundRect">
              <a:avLst>
                <a:gd name="adj" fmla="val 7056"/>
              </a:avLst>
            </a:prstGeom>
            <a:noFill/>
            <a:ln w="38100" cap="flat" cmpd="sng" algn="ctr">
              <a:gradFill>
                <a:gsLst>
                  <a:gs pos="0">
                    <a:schemeClr val="bg2"/>
                  </a:gs>
                  <a:gs pos="50000">
                    <a:schemeClr val="accent1">
                      <a:tint val="44500"/>
                      <a:satMod val="160000"/>
                    </a:schemeClr>
                  </a:gs>
                  <a:gs pos="100000">
                    <a:schemeClr val="accent1">
                      <a:tint val="23500"/>
                      <a:satMod val="160000"/>
                    </a:schemeClr>
                  </a:gs>
                </a:gsLst>
                <a:lin ang="5400000" scaled="0"/>
              </a:gradFill>
              <a:prstDash val="solid"/>
              <a:round/>
              <a:headEnd type="none" w="med" len="med"/>
              <a:tailEnd type="none" w="med" len="med"/>
            </a:ln>
            <a:effectLst/>
            <a:sp3d extrusionH="127000" prstMaterial="plastic">
              <a:contourClr>
                <a:schemeClr val="tx2">
                  <a:lumMod val="75000"/>
                </a:schemeClr>
              </a:contourClr>
            </a:sp3d>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sp>
          <p:nvSpPr>
            <p:cNvPr id="15" name="Rounded Rectangle 14"/>
            <p:cNvSpPr>
              <a:spLocks noChangeAspect="1"/>
            </p:cNvSpPr>
            <p:nvPr/>
          </p:nvSpPr>
          <p:spPr bwMode="auto">
            <a:xfrm>
              <a:off x="2234232" y="2234240"/>
              <a:ext cx="1332000" cy="1332000"/>
            </a:xfrm>
            <a:prstGeom prst="roundRect">
              <a:avLst>
                <a:gd name="adj" fmla="val 7628"/>
              </a:avLst>
            </a:prstGeom>
            <a:solidFill>
              <a:schemeClr val="bg1"/>
            </a:solidFill>
            <a:ln w="0" cap="flat" cmpd="sng" algn="ctr">
              <a:noFill/>
              <a:prstDash val="solid"/>
              <a:round/>
              <a:headEnd type="none" w="med" len="med"/>
              <a:tailEnd type="none" w="med" len="med"/>
            </a:ln>
            <a:effectLst/>
            <a:sp3d extrusionH="127000" prstMaterial="plastic">
              <a:contourClr>
                <a:schemeClr val="tx2">
                  <a:lumMod val="75000"/>
                </a:schemeClr>
              </a:contourClr>
            </a:sp3d>
          </p:spPr>
          <p:txBody>
            <a:bodyPr vert="horz" wrap="square" lIns="91440" tIns="45720" rIns="91440" bIns="45720" numCol="1" rtlCol="0" anchor="t" anchorCtr="0" compatLnSpc="1">
              <a:prstTxWarp prst="textNoShape">
                <a:avLst/>
              </a:prstTxWarp>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accent4"/>
                </a:solidFill>
                <a:effectLst/>
                <a:latin typeface="Arial" charset="0"/>
                <a:ea typeface="ＭＳ Ｐゴシック" pitchFamily="-96" charset="-128"/>
              </a:endParaRPr>
            </a:p>
          </p:txBody>
        </p:sp>
        <p:grpSp>
          <p:nvGrpSpPr>
            <p:cNvPr id="16" name="Group 37"/>
            <p:cNvGrpSpPr/>
            <p:nvPr/>
          </p:nvGrpSpPr>
          <p:grpSpPr>
            <a:xfrm>
              <a:off x="2441406" y="2333502"/>
              <a:ext cx="917653" cy="1133476"/>
              <a:chOff x="2431459" y="2357936"/>
              <a:chExt cx="917653" cy="1133476"/>
            </a:xfrm>
            <a:gradFill flip="none" rotWithShape="1">
              <a:gsLst>
                <a:gs pos="0">
                  <a:srgbClr val="0B91D5">
                    <a:shade val="30000"/>
                    <a:satMod val="115000"/>
                  </a:srgbClr>
                </a:gs>
                <a:gs pos="50000">
                  <a:srgbClr val="0B91D5">
                    <a:shade val="67500"/>
                    <a:satMod val="115000"/>
                  </a:srgbClr>
                </a:gs>
                <a:gs pos="100000">
                  <a:srgbClr val="0B91D5">
                    <a:shade val="100000"/>
                    <a:satMod val="115000"/>
                  </a:srgbClr>
                </a:gs>
              </a:gsLst>
              <a:path path="circle">
                <a:fillToRect l="100000" b="100000"/>
              </a:path>
              <a:tileRect t="-100000" r="-100000"/>
            </a:gradFill>
          </p:grpSpPr>
          <p:sp>
            <p:nvSpPr>
              <p:cNvPr id="17" name="AutoShape 55"/>
              <p:cNvSpPr>
                <a:spLocks noChangeArrowheads="1"/>
              </p:cNvSpPr>
              <p:nvPr/>
            </p:nvSpPr>
            <p:spPr bwMode="auto">
              <a:xfrm rot="21583711" flipH="1">
                <a:off x="3132959" y="2357936"/>
                <a:ext cx="216153" cy="1133476"/>
              </a:xfrm>
              <a:prstGeom prst="moon">
                <a:avLst>
                  <a:gd name="adj" fmla="val 50000"/>
                </a:avLst>
              </a:prstGeom>
              <a:pattFill>
                <a:fgClr>
                  <a:srgbClr val="002052"/>
                </a:fgClr>
                <a:bgClr>
                  <a:srgbClr val="002052"/>
                </a:bgClr>
              </a:pattFill>
              <a:ln w="9525">
                <a:noFill/>
                <a:miter lim="800000"/>
                <a:headEnd/>
                <a:tailEnd/>
              </a:ln>
              <a:effectLst/>
              <a:sp3d extrusionH="127000" prstMaterial="plastic">
                <a:contourClr>
                  <a:schemeClr val="tx2">
                    <a:lumMod val="75000"/>
                  </a:schemeClr>
                </a:contourClr>
              </a:sp3d>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sz="2000" dirty="0">
                  <a:solidFill>
                    <a:schemeClr val="accent4"/>
                  </a:solidFill>
                </a:endParaRPr>
              </a:p>
            </p:txBody>
          </p:sp>
          <p:sp>
            <p:nvSpPr>
              <p:cNvPr id="18" name="AutoShape 56"/>
              <p:cNvSpPr>
                <a:spLocks noChangeArrowheads="1"/>
              </p:cNvSpPr>
              <p:nvPr/>
            </p:nvSpPr>
            <p:spPr bwMode="auto">
              <a:xfrm rot="21583711" flipH="1">
                <a:off x="2916808" y="2491445"/>
                <a:ext cx="216153" cy="868508"/>
              </a:xfrm>
              <a:prstGeom prst="moon">
                <a:avLst>
                  <a:gd name="adj" fmla="val 50000"/>
                </a:avLst>
              </a:prstGeom>
              <a:pattFill>
                <a:fgClr>
                  <a:srgbClr val="002052"/>
                </a:fgClr>
                <a:bgClr>
                  <a:srgbClr val="002052"/>
                </a:bgClr>
              </a:pattFill>
              <a:ln w="9525">
                <a:noFill/>
                <a:miter lim="800000"/>
                <a:headEnd/>
                <a:tailEnd/>
              </a:ln>
              <a:effectLst/>
              <a:sp3d extrusionH="127000" prstMaterial="plastic">
                <a:contourClr>
                  <a:schemeClr val="tx2">
                    <a:lumMod val="75000"/>
                  </a:schemeClr>
                </a:contourClr>
              </a:sp3d>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sz="2000" dirty="0">
                  <a:solidFill>
                    <a:schemeClr val="accent4"/>
                  </a:solidFill>
                </a:endParaRPr>
              </a:p>
            </p:txBody>
          </p:sp>
          <p:sp>
            <p:nvSpPr>
              <p:cNvPr id="19" name="AutoShape 57"/>
              <p:cNvSpPr>
                <a:spLocks noChangeArrowheads="1"/>
              </p:cNvSpPr>
              <p:nvPr/>
            </p:nvSpPr>
            <p:spPr bwMode="auto">
              <a:xfrm rot="21583711" flipH="1">
                <a:off x="2672014" y="2572095"/>
                <a:ext cx="216153" cy="703638"/>
              </a:xfrm>
              <a:prstGeom prst="moon">
                <a:avLst>
                  <a:gd name="adj" fmla="val 50000"/>
                </a:avLst>
              </a:prstGeom>
              <a:pattFill>
                <a:fgClr>
                  <a:srgbClr val="002052"/>
                </a:fgClr>
                <a:bgClr>
                  <a:srgbClr val="002052"/>
                </a:bgClr>
              </a:pattFill>
              <a:ln w="9525">
                <a:noFill/>
                <a:miter lim="800000"/>
                <a:headEnd/>
                <a:tailEnd/>
              </a:ln>
              <a:effectLst/>
              <a:sp3d extrusionH="127000" prstMaterial="plastic">
                <a:contourClr>
                  <a:schemeClr val="tx2">
                    <a:lumMod val="75000"/>
                  </a:schemeClr>
                </a:contourClr>
              </a:sp3d>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sz="2000" dirty="0">
                  <a:solidFill>
                    <a:schemeClr val="accent4"/>
                  </a:solidFill>
                </a:endParaRPr>
              </a:p>
            </p:txBody>
          </p:sp>
          <p:sp>
            <p:nvSpPr>
              <p:cNvPr id="20" name="AutoShape 58"/>
              <p:cNvSpPr>
                <a:spLocks noChangeArrowheads="1"/>
              </p:cNvSpPr>
              <p:nvPr/>
            </p:nvSpPr>
            <p:spPr bwMode="auto">
              <a:xfrm rot="21583711" flipH="1">
                <a:off x="2431459" y="2643893"/>
                <a:ext cx="216153" cy="532881"/>
              </a:xfrm>
              <a:prstGeom prst="moon">
                <a:avLst>
                  <a:gd name="adj" fmla="val 50000"/>
                </a:avLst>
              </a:prstGeom>
              <a:pattFill>
                <a:fgClr>
                  <a:srgbClr val="002052"/>
                </a:fgClr>
                <a:bgClr>
                  <a:srgbClr val="002052"/>
                </a:bgClr>
              </a:pattFill>
              <a:ln w="9525">
                <a:noFill/>
                <a:miter lim="800000"/>
                <a:headEnd/>
                <a:tailEnd/>
              </a:ln>
              <a:effectLst/>
              <a:sp3d extrusionH="127000" prstMaterial="plastic">
                <a:contourClr>
                  <a:schemeClr val="tx2">
                    <a:lumMod val="75000"/>
                  </a:schemeClr>
                </a:contourClr>
              </a:sp3d>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sz="2000" dirty="0">
                  <a:solidFill>
                    <a:schemeClr val="accent4"/>
                  </a:solidFill>
                </a:endParaRPr>
              </a:p>
            </p:txBody>
          </p:sp>
        </p:grpSp>
      </p:grpSp>
      <p:sp>
        <p:nvSpPr>
          <p:cNvPr id="21" name="TextBox 24"/>
          <p:cNvSpPr txBox="1"/>
          <p:nvPr/>
        </p:nvSpPr>
        <p:spPr>
          <a:xfrm>
            <a:off x="1243309" y="4267994"/>
            <a:ext cx="1609735" cy="400110"/>
          </a:xfrm>
          <a:prstGeom prst="rect">
            <a:avLst/>
          </a:prstGeom>
          <a:noFill/>
        </p:spPr>
        <p:txBody>
          <a:bodyPr wrap="non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pPr algn="ctr"/>
            <a:r>
              <a:rPr lang="en-US" sz="2000" dirty="0" smtClean="0">
                <a:solidFill>
                  <a:schemeClr val="accent4"/>
                </a:solidFill>
              </a:rPr>
              <a:t>RFID-reader</a:t>
            </a:r>
            <a:endParaRPr lang="en-US" sz="2000" dirty="0">
              <a:solidFill>
                <a:schemeClr val="accent4"/>
              </a:solidFill>
            </a:endParaRPr>
          </a:p>
        </p:txBody>
      </p:sp>
      <p:grpSp>
        <p:nvGrpSpPr>
          <p:cNvPr id="22" name="Group 41"/>
          <p:cNvGrpSpPr>
            <a:grpSpLocks noChangeAspect="1"/>
          </p:cNvGrpSpPr>
          <p:nvPr/>
        </p:nvGrpSpPr>
        <p:grpSpPr bwMode="auto">
          <a:xfrm rot="21583711" flipH="1">
            <a:off x="4704741" y="2250993"/>
            <a:ext cx="917577" cy="1133476"/>
            <a:chOff x="1568" y="3054"/>
            <a:chExt cx="641" cy="385"/>
          </a:xfrm>
          <a:solidFill>
            <a:schemeClr val="accent1"/>
          </a:solidFill>
        </p:grpSpPr>
        <p:sp>
          <p:nvSpPr>
            <p:cNvPr id="23" name="AutoShape 55"/>
            <p:cNvSpPr>
              <a:spLocks noChangeArrowheads="1"/>
            </p:cNvSpPr>
            <p:nvPr/>
          </p:nvSpPr>
          <p:spPr bwMode="auto">
            <a:xfrm>
              <a:off x="1568" y="3054"/>
              <a:ext cx="151" cy="385"/>
            </a:xfrm>
            <a:prstGeom prst="moon">
              <a:avLst>
                <a:gd name="adj" fmla="val 50000"/>
              </a:avLst>
            </a:prstGeom>
            <a:pattFill>
              <a:fgClr>
                <a:srgbClr val="002052"/>
              </a:fgClr>
              <a:bgClr>
                <a:srgbClr val="002052"/>
              </a:bgClr>
            </a:pattFill>
            <a:ln w="9525">
              <a:solidFill>
                <a:schemeClr val="accent1"/>
              </a:solidFill>
              <a:miter lim="800000"/>
              <a:headEnd/>
              <a:tailEnd/>
            </a:ln>
            <a:effectLst/>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dirty="0">
                <a:solidFill>
                  <a:schemeClr val="accent4"/>
                </a:solidFill>
              </a:endParaRPr>
            </a:p>
          </p:txBody>
        </p:sp>
        <p:sp>
          <p:nvSpPr>
            <p:cNvPr id="24" name="AutoShape 56"/>
            <p:cNvSpPr>
              <a:spLocks noChangeArrowheads="1"/>
            </p:cNvSpPr>
            <p:nvPr/>
          </p:nvSpPr>
          <p:spPr bwMode="auto">
            <a:xfrm>
              <a:off x="1719" y="3099"/>
              <a:ext cx="151" cy="295"/>
            </a:xfrm>
            <a:prstGeom prst="moon">
              <a:avLst>
                <a:gd name="adj" fmla="val 50000"/>
              </a:avLst>
            </a:prstGeom>
            <a:pattFill>
              <a:fgClr>
                <a:srgbClr val="002052"/>
              </a:fgClr>
              <a:bgClr>
                <a:srgbClr val="002052"/>
              </a:bgClr>
            </a:pattFill>
            <a:ln w="9525">
              <a:solidFill>
                <a:schemeClr val="accent1"/>
              </a:solidFill>
              <a:miter lim="800000"/>
              <a:headEnd/>
              <a:tailEnd/>
            </a:ln>
            <a:effectLst/>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dirty="0">
                <a:solidFill>
                  <a:schemeClr val="accent4"/>
                </a:solidFill>
              </a:endParaRPr>
            </a:p>
          </p:txBody>
        </p:sp>
        <p:sp>
          <p:nvSpPr>
            <p:cNvPr id="25" name="AutoShape 57"/>
            <p:cNvSpPr>
              <a:spLocks noChangeArrowheads="1"/>
            </p:cNvSpPr>
            <p:nvPr/>
          </p:nvSpPr>
          <p:spPr bwMode="auto">
            <a:xfrm>
              <a:off x="1890" y="3126"/>
              <a:ext cx="151" cy="239"/>
            </a:xfrm>
            <a:prstGeom prst="moon">
              <a:avLst>
                <a:gd name="adj" fmla="val 50000"/>
              </a:avLst>
            </a:prstGeom>
            <a:pattFill>
              <a:fgClr>
                <a:srgbClr val="002052"/>
              </a:fgClr>
              <a:bgClr>
                <a:srgbClr val="002052"/>
              </a:bgClr>
            </a:pattFill>
            <a:ln w="9525">
              <a:solidFill>
                <a:schemeClr val="accent1"/>
              </a:solidFill>
              <a:miter lim="800000"/>
              <a:headEnd/>
              <a:tailEnd/>
            </a:ln>
            <a:effectLst/>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dirty="0">
                <a:solidFill>
                  <a:schemeClr val="accent4"/>
                </a:solidFill>
              </a:endParaRPr>
            </a:p>
          </p:txBody>
        </p:sp>
        <p:sp>
          <p:nvSpPr>
            <p:cNvPr id="26" name="AutoShape 58"/>
            <p:cNvSpPr>
              <a:spLocks noChangeArrowheads="1"/>
            </p:cNvSpPr>
            <p:nvPr/>
          </p:nvSpPr>
          <p:spPr bwMode="auto">
            <a:xfrm>
              <a:off x="2058" y="3150"/>
              <a:ext cx="151" cy="181"/>
            </a:xfrm>
            <a:prstGeom prst="moon">
              <a:avLst>
                <a:gd name="adj" fmla="val 50000"/>
              </a:avLst>
            </a:prstGeom>
            <a:pattFill>
              <a:fgClr>
                <a:srgbClr val="002052"/>
              </a:fgClr>
              <a:bgClr>
                <a:srgbClr val="002052"/>
              </a:bgClr>
            </a:pattFill>
            <a:ln w="9525">
              <a:solidFill>
                <a:schemeClr val="accent1"/>
              </a:solidFill>
              <a:miter lim="800000"/>
              <a:headEnd/>
              <a:tailEnd/>
            </a:ln>
            <a:effectLst/>
          </p:spPr>
          <p:txBody>
            <a:bodyPr wrap="none" anchor="ctr">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endParaRPr lang="en-US" dirty="0">
                <a:solidFill>
                  <a:schemeClr val="accent4"/>
                </a:solidFill>
              </a:endParaRPr>
            </a:p>
          </p:txBody>
        </p:sp>
      </p:grpSp>
      <p:grpSp>
        <p:nvGrpSpPr>
          <p:cNvPr id="27" name="Group 59"/>
          <p:cNvGrpSpPr/>
          <p:nvPr/>
        </p:nvGrpSpPr>
        <p:grpSpPr>
          <a:xfrm>
            <a:off x="5091394" y="3674990"/>
            <a:ext cx="2048748" cy="441340"/>
            <a:chOff x="3563888" y="3861048"/>
            <a:chExt cx="2048748" cy="441340"/>
          </a:xfrm>
        </p:grpSpPr>
        <p:sp>
          <p:nvSpPr>
            <p:cNvPr id="28" name="TextBox 24"/>
            <p:cNvSpPr txBox="1"/>
            <p:nvPr/>
          </p:nvSpPr>
          <p:spPr>
            <a:xfrm>
              <a:off x="3563888" y="3933056"/>
              <a:ext cx="2018501" cy="369332"/>
            </a:xfrm>
            <a:prstGeom prst="rect">
              <a:avLst/>
            </a:prstGeom>
            <a:noFill/>
          </p:spPr>
          <p:txBody>
            <a:bodyPr wrap="non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r>
                <a:rPr lang="en-US" sz="1800" dirty="0" smtClean="0">
                  <a:solidFill>
                    <a:schemeClr val="accent4"/>
                  </a:solidFill>
                </a:rPr>
                <a:t>Signal modulation</a:t>
              </a:r>
              <a:endParaRPr lang="en-US" sz="1800" dirty="0">
                <a:solidFill>
                  <a:schemeClr val="accent4"/>
                </a:solidFill>
              </a:endParaRPr>
            </a:p>
          </p:txBody>
        </p:sp>
        <p:cxnSp>
          <p:nvCxnSpPr>
            <p:cNvPr id="29" name="Straight Arrow Connector 28"/>
            <p:cNvCxnSpPr/>
            <p:nvPr/>
          </p:nvCxnSpPr>
          <p:spPr bwMode="auto">
            <a:xfrm>
              <a:off x="3740428" y="3861048"/>
              <a:ext cx="1872208" cy="1588"/>
            </a:xfrm>
            <a:prstGeom prst="straightConnector1">
              <a:avLst/>
            </a:prstGeom>
            <a:solidFill>
              <a:schemeClr val="accent1"/>
            </a:solidFill>
            <a:ln w="38100" cap="flat" cmpd="sng" algn="ctr">
              <a:solidFill>
                <a:schemeClr val="tx1"/>
              </a:solidFill>
              <a:prstDash val="solid"/>
              <a:round/>
              <a:headEnd type="none" w="med" len="med"/>
              <a:tailEnd type="triangle" w="lg" len="lg"/>
            </a:ln>
            <a:effectLst/>
          </p:spPr>
        </p:cxnSp>
      </p:grpSp>
      <p:grpSp>
        <p:nvGrpSpPr>
          <p:cNvPr id="30" name="Group 58"/>
          <p:cNvGrpSpPr/>
          <p:nvPr/>
        </p:nvGrpSpPr>
        <p:grpSpPr>
          <a:xfrm>
            <a:off x="5163529" y="4323062"/>
            <a:ext cx="1976613" cy="441340"/>
            <a:chOff x="3635896" y="4653136"/>
            <a:chExt cx="1976613" cy="441340"/>
          </a:xfrm>
        </p:grpSpPr>
        <p:sp>
          <p:nvSpPr>
            <p:cNvPr id="31" name="TextBox 24"/>
            <p:cNvSpPr txBox="1"/>
            <p:nvPr/>
          </p:nvSpPr>
          <p:spPr>
            <a:xfrm>
              <a:off x="3635896" y="4725144"/>
              <a:ext cx="1890261" cy="369332"/>
            </a:xfrm>
            <a:prstGeom prst="rect">
              <a:avLst/>
            </a:prstGeom>
            <a:noFill/>
          </p:spPr>
          <p:txBody>
            <a:bodyPr wrap="non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r>
                <a:rPr lang="en-US" sz="1800" dirty="0" smtClean="0">
                  <a:solidFill>
                    <a:schemeClr val="accent4"/>
                  </a:solidFill>
                </a:rPr>
                <a:t>Load modulation</a:t>
              </a:r>
              <a:endParaRPr lang="en-US" sz="1800" dirty="0">
                <a:solidFill>
                  <a:schemeClr val="accent4"/>
                </a:solidFill>
              </a:endParaRPr>
            </a:p>
          </p:txBody>
        </p:sp>
        <p:cxnSp>
          <p:nvCxnSpPr>
            <p:cNvPr id="32" name="Straight Arrow Connector 31"/>
            <p:cNvCxnSpPr/>
            <p:nvPr/>
          </p:nvCxnSpPr>
          <p:spPr bwMode="auto">
            <a:xfrm flipH="1">
              <a:off x="3740301" y="4653136"/>
              <a:ext cx="1872208" cy="1588"/>
            </a:xfrm>
            <a:prstGeom prst="straightConnector1">
              <a:avLst/>
            </a:prstGeom>
            <a:solidFill>
              <a:schemeClr val="accent1"/>
            </a:solidFill>
            <a:ln w="38100" cap="flat" cmpd="sng" algn="ctr">
              <a:solidFill>
                <a:schemeClr val="tx1"/>
              </a:solidFill>
              <a:prstDash val="solid"/>
              <a:round/>
              <a:headEnd type="none" w="med" len="med"/>
              <a:tailEnd type="triangle" w="lg" len="lg"/>
            </a:ln>
            <a:effectLst/>
          </p:spPr>
        </p:cxnSp>
      </p:grpSp>
      <p:sp>
        <p:nvSpPr>
          <p:cNvPr id="33" name="Rectangle 32"/>
          <p:cNvSpPr/>
          <p:nvPr/>
        </p:nvSpPr>
        <p:spPr>
          <a:xfrm>
            <a:off x="7389019" y="1401518"/>
            <a:ext cx="3367450" cy="830997"/>
          </a:xfrm>
          <a:prstGeom prst="rect">
            <a:avLst/>
          </a:prstGeom>
        </p:spPr>
        <p:txBody>
          <a:bodyPr wrap="square">
            <a:noAutofit/>
          </a:bodyPr>
          <a:lstStyle/>
          <a:p>
            <a:pPr eaLnBrk="0" fontAlgn="base" hangingPunct="0">
              <a:spcBef>
                <a:spcPct val="0"/>
              </a:spcBef>
              <a:spcAft>
                <a:spcPct val="0"/>
              </a:spcAft>
            </a:pPr>
            <a:r>
              <a:rPr lang="en-US" b="1" dirty="0" smtClean="0">
                <a:solidFill>
                  <a:schemeClr val="accent4"/>
                </a:solidFill>
                <a:latin typeface="Arial" charset="0"/>
                <a:ea typeface="ＭＳ Ｐゴシック" pitchFamily="-96" charset="-128"/>
              </a:rPr>
              <a:t>Energy + data =</a:t>
            </a:r>
          </a:p>
          <a:p>
            <a:pPr eaLnBrk="0" fontAlgn="base" hangingPunct="0">
              <a:spcBef>
                <a:spcPct val="0"/>
              </a:spcBef>
              <a:spcAft>
                <a:spcPct val="0"/>
              </a:spcAft>
            </a:pPr>
            <a:r>
              <a:rPr lang="en-US" b="1" dirty="0" smtClean="0">
                <a:solidFill>
                  <a:schemeClr val="accent4"/>
                </a:solidFill>
                <a:latin typeface="Arial" charset="0"/>
                <a:ea typeface="ＭＳ Ｐゴシック" pitchFamily="-96" charset="-128"/>
              </a:rPr>
              <a:t> </a:t>
            </a:r>
            <a:r>
              <a:rPr lang="en-US" b="1" dirty="0">
                <a:solidFill>
                  <a:schemeClr val="accent4"/>
                </a:solidFill>
                <a:latin typeface="Arial" charset="0"/>
                <a:ea typeface="ＭＳ Ｐゴシック" pitchFamily="-96" charset="-128"/>
              </a:rPr>
              <a:t>RF-field</a:t>
            </a:r>
          </a:p>
        </p:txBody>
      </p:sp>
      <p:cxnSp>
        <p:nvCxnSpPr>
          <p:cNvPr id="34" name="Straight Arrow Connector 33"/>
          <p:cNvCxnSpPr/>
          <p:nvPr/>
        </p:nvCxnSpPr>
        <p:spPr>
          <a:xfrm>
            <a:off x="1959086" y="4689685"/>
            <a:ext cx="0" cy="722198"/>
          </a:xfrm>
          <a:prstGeom prst="straightConnector1">
            <a:avLst/>
          </a:prstGeom>
          <a:ln>
            <a:prstDash val="dash"/>
            <a:tailEnd type="triangle"/>
          </a:ln>
        </p:spPr>
        <p:style>
          <a:lnRef idx="1">
            <a:schemeClr val="accent6"/>
          </a:lnRef>
          <a:fillRef idx="0">
            <a:schemeClr val="accent6"/>
          </a:fillRef>
          <a:effectRef idx="0">
            <a:schemeClr val="accent6"/>
          </a:effectRef>
          <a:fontRef idx="minor">
            <a:schemeClr val="tx1"/>
          </a:fontRef>
        </p:style>
      </p:cxnSp>
      <p:sp>
        <p:nvSpPr>
          <p:cNvPr id="35" name="TextBox 24"/>
          <p:cNvSpPr txBox="1"/>
          <p:nvPr/>
        </p:nvSpPr>
        <p:spPr>
          <a:xfrm>
            <a:off x="863890" y="5337075"/>
            <a:ext cx="2409069" cy="646331"/>
          </a:xfrm>
          <a:prstGeom prst="rect">
            <a:avLst/>
          </a:prstGeom>
          <a:noFill/>
        </p:spPr>
        <p:txBody>
          <a:bodyPr wrap="squar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r>
              <a:rPr lang="en-US" sz="1800" dirty="0" smtClean="0">
                <a:solidFill>
                  <a:schemeClr val="accent4"/>
                </a:solidFill>
              </a:rPr>
              <a:t> = RFID-reader chip +  antenna</a:t>
            </a:r>
            <a:endParaRPr lang="en-US" sz="1800" dirty="0">
              <a:solidFill>
                <a:schemeClr val="accent4"/>
              </a:solidFill>
            </a:endParaRPr>
          </a:p>
        </p:txBody>
      </p:sp>
      <p:cxnSp>
        <p:nvCxnSpPr>
          <p:cNvPr id="36" name="Straight Arrow Connector 35"/>
          <p:cNvCxnSpPr/>
          <p:nvPr/>
        </p:nvCxnSpPr>
        <p:spPr>
          <a:xfrm flipH="1">
            <a:off x="8577954" y="4167671"/>
            <a:ext cx="18412" cy="967137"/>
          </a:xfrm>
          <a:prstGeom prst="straightConnector1">
            <a:avLst/>
          </a:prstGeom>
          <a:ln>
            <a:prstDash val="dash"/>
            <a:tailEnd type="triangle"/>
          </a:ln>
        </p:spPr>
        <p:style>
          <a:lnRef idx="1">
            <a:schemeClr val="accent6"/>
          </a:lnRef>
          <a:fillRef idx="0">
            <a:schemeClr val="accent6"/>
          </a:fillRef>
          <a:effectRef idx="0">
            <a:schemeClr val="accent6"/>
          </a:effectRef>
          <a:fontRef idx="minor">
            <a:schemeClr val="tx1"/>
          </a:fontRef>
        </p:style>
      </p:cxnSp>
      <p:sp>
        <p:nvSpPr>
          <p:cNvPr id="37" name="TextBox 24"/>
          <p:cNvSpPr txBox="1"/>
          <p:nvPr/>
        </p:nvSpPr>
        <p:spPr>
          <a:xfrm>
            <a:off x="7672765" y="5094586"/>
            <a:ext cx="2409069" cy="369332"/>
          </a:xfrm>
          <a:prstGeom prst="rect">
            <a:avLst/>
          </a:prstGeom>
          <a:noFill/>
        </p:spPr>
        <p:txBody>
          <a:bodyPr wrap="square" rtlCol="0">
            <a:noAutofit/>
          </a:bodyPr>
          <a:ls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96" charset="-128"/>
                <a:cs typeface="+mn-cs"/>
              </a:defRPr>
            </a:lvl5pPr>
            <a:lvl6pPr marL="2286000" algn="l" defTabSz="914400" rtl="0" eaLnBrk="1" latinLnBrk="0" hangingPunct="1">
              <a:defRPr sz="2400" kern="1200">
                <a:solidFill>
                  <a:schemeClr val="tx1"/>
                </a:solidFill>
                <a:latin typeface="Arial" charset="0"/>
                <a:ea typeface="ＭＳ Ｐゴシック" pitchFamily="-96" charset="-128"/>
                <a:cs typeface="+mn-cs"/>
              </a:defRPr>
            </a:lvl6pPr>
            <a:lvl7pPr marL="2743200" algn="l" defTabSz="914400" rtl="0" eaLnBrk="1" latinLnBrk="0" hangingPunct="1">
              <a:defRPr sz="2400" kern="1200">
                <a:solidFill>
                  <a:schemeClr val="tx1"/>
                </a:solidFill>
                <a:latin typeface="Arial" charset="0"/>
                <a:ea typeface="ＭＳ Ｐゴシック" pitchFamily="-96" charset="-128"/>
                <a:cs typeface="+mn-cs"/>
              </a:defRPr>
            </a:lvl7pPr>
            <a:lvl8pPr marL="3200400" algn="l" defTabSz="914400" rtl="0" eaLnBrk="1" latinLnBrk="0" hangingPunct="1">
              <a:defRPr sz="2400" kern="1200">
                <a:solidFill>
                  <a:schemeClr val="tx1"/>
                </a:solidFill>
                <a:latin typeface="Arial" charset="0"/>
                <a:ea typeface="ＭＳ Ｐゴシック" pitchFamily="-96" charset="-128"/>
                <a:cs typeface="+mn-cs"/>
              </a:defRPr>
            </a:lvl8pPr>
            <a:lvl9pPr marL="3657600" algn="l" defTabSz="914400" rtl="0" eaLnBrk="1" latinLnBrk="0" hangingPunct="1">
              <a:defRPr sz="2400" kern="1200">
                <a:solidFill>
                  <a:schemeClr val="tx1"/>
                </a:solidFill>
                <a:latin typeface="Arial" charset="0"/>
                <a:ea typeface="ＭＳ Ｐゴシック" pitchFamily="-96" charset="-128"/>
                <a:cs typeface="+mn-cs"/>
              </a:defRPr>
            </a:lvl9pPr>
          </a:lstStyle>
          <a:p>
            <a:r>
              <a:rPr lang="en-US" sz="1800" dirty="0" smtClean="0">
                <a:solidFill>
                  <a:schemeClr val="accent4"/>
                </a:solidFill>
              </a:rPr>
              <a:t> = chip + antenna</a:t>
            </a:r>
            <a:endParaRPr lang="en-US" sz="1800" dirty="0">
              <a:solidFill>
                <a:schemeClr val="accent4"/>
              </a:solidFill>
            </a:endParaRPr>
          </a:p>
        </p:txBody>
      </p:sp>
      <p:sp>
        <p:nvSpPr>
          <p:cNvPr id="38" name="Cloud Callout 37"/>
          <p:cNvSpPr/>
          <p:nvPr/>
        </p:nvSpPr>
        <p:spPr>
          <a:xfrm>
            <a:off x="3227185" y="1344981"/>
            <a:ext cx="3728418" cy="690226"/>
          </a:xfrm>
          <a:prstGeom prst="cloudCallout">
            <a:avLst>
              <a:gd name="adj1" fmla="val -61858"/>
              <a:gd name="adj2" fmla="val 164513"/>
            </a:avLst>
          </a:prstGeom>
          <a:noFill/>
        </p:spPr>
        <p:style>
          <a:lnRef idx="2">
            <a:schemeClr val="accent1"/>
          </a:lnRef>
          <a:fillRef idx="1">
            <a:schemeClr val="lt1"/>
          </a:fillRef>
          <a:effectRef idx="0">
            <a:schemeClr val="accent1"/>
          </a:effectRef>
          <a:fontRef idx="minor">
            <a:schemeClr val="dk1"/>
          </a:fontRef>
        </p:style>
        <p:txBody>
          <a:bodyPr rtlCol="0" anchor="ctr">
            <a:noAutofit/>
          </a:bodyPr>
          <a:lstStyle/>
          <a:p>
            <a:pPr algn="ctr"/>
            <a:r>
              <a:rPr lang="en-US" sz="1600" dirty="0" smtClean="0">
                <a:solidFill>
                  <a:schemeClr val="accent2"/>
                </a:solidFill>
              </a:rPr>
              <a:t>Hello, what s your name?</a:t>
            </a:r>
            <a:endParaRPr lang="en-US" sz="1600" dirty="0">
              <a:solidFill>
                <a:schemeClr val="accent2"/>
              </a:solidFill>
            </a:endParaRPr>
          </a:p>
        </p:txBody>
      </p:sp>
      <p:sp>
        <p:nvSpPr>
          <p:cNvPr id="39" name="Cloud Callout 38"/>
          <p:cNvSpPr/>
          <p:nvPr/>
        </p:nvSpPr>
        <p:spPr>
          <a:xfrm>
            <a:off x="4702019" y="5483745"/>
            <a:ext cx="2253584" cy="899537"/>
          </a:xfrm>
          <a:prstGeom prst="cloudCallout">
            <a:avLst>
              <a:gd name="adj1" fmla="val 120675"/>
              <a:gd name="adj2" fmla="val -289739"/>
            </a:avLst>
          </a:prstGeom>
        </p:spPr>
        <p:style>
          <a:lnRef idx="2">
            <a:schemeClr val="accent4"/>
          </a:lnRef>
          <a:fillRef idx="1">
            <a:schemeClr val="lt1"/>
          </a:fillRef>
          <a:effectRef idx="0">
            <a:schemeClr val="accent4"/>
          </a:effectRef>
          <a:fontRef idx="minor">
            <a:schemeClr val="dk1"/>
          </a:fontRef>
        </p:style>
        <p:txBody>
          <a:bodyPr rtlCol="0" anchor="ctr">
            <a:noAutofit/>
          </a:bodyPr>
          <a:lstStyle/>
          <a:p>
            <a:pPr algn="ctr"/>
            <a:r>
              <a:rPr lang="en-US" sz="1600" dirty="0" smtClean="0">
                <a:solidFill>
                  <a:schemeClr val="accent2"/>
                </a:solidFill>
              </a:rPr>
              <a:t>I am 007</a:t>
            </a:r>
            <a:endParaRPr lang="en-US" sz="1600" dirty="0">
              <a:solidFill>
                <a:schemeClr val="accent2"/>
              </a:solidFill>
            </a:endParaRPr>
          </a:p>
        </p:txBody>
      </p:sp>
      <p:sp>
        <p:nvSpPr>
          <p:cNvPr id="44" name="Titre 1"/>
          <p:cNvSpPr txBox="1">
            <a:spLocks/>
          </p:cNvSpPr>
          <p:nvPr/>
        </p:nvSpPr>
        <p:spPr>
          <a:xfrm>
            <a:off x="609362" y="116659"/>
            <a:ext cx="10762781" cy="1143265"/>
          </a:xfrm>
          <a:prstGeom prst="rect">
            <a:avLst/>
          </a:prstGeom>
        </p:spPr>
        <p:txBody>
          <a:bodyPr>
            <a:noAutofit/>
          </a:bodyPr>
          <a:lstStyle>
            <a:lvl1pPr algn="r" defTabSz="1218987" rtl="0" eaLnBrk="1" latinLnBrk="0" hangingPunct="1">
              <a:spcBef>
                <a:spcPct val="0"/>
              </a:spcBef>
              <a:buNone/>
              <a:defRPr sz="4800" kern="1200">
                <a:solidFill>
                  <a:schemeClr val="accent1"/>
                </a:solidFill>
                <a:latin typeface="Arial" pitchFamily="34" charset="0"/>
                <a:ea typeface="+mj-ea"/>
                <a:cs typeface="Arial" pitchFamily="34" charset="0"/>
              </a:defRPr>
            </a:lvl1pPr>
          </a:lstStyle>
          <a:p>
            <a:endParaRPr lang="en-US" dirty="0"/>
          </a:p>
        </p:txBody>
      </p:sp>
    </p:spTree>
    <p:extLst>
      <p:ext uri="{BB962C8B-B14F-4D97-AF65-F5344CB8AC3E}">
        <p14:creationId xmlns:p14="http://schemas.microsoft.com/office/powerpoint/2010/main" val="1375528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Ideal Transformer</a:t>
            </a:r>
            <a:endParaRPr lang="en-US" dirty="0"/>
          </a:p>
        </p:txBody>
      </p:sp>
      <p:sp>
        <p:nvSpPr>
          <p:cNvPr id="2" name="Slide Number Placeholder 1"/>
          <p:cNvSpPr>
            <a:spLocks noGrp="1"/>
          </p:cNvSpPr>
          <p:nvPr>
            <p:ph type="sldNum" sz="quarter" idx="12"/>
          </p:nvPr>
        </p:nvSpPr>
        <p:spPr/>
        <p:txBody>
          <a:bodyPr/>
          <a:lstStyle/>
          <a:p>
            <a:fld id="{5B31B9E4-8E4D-4C86-BFD7-412B282B373B}" type="slidenum">
              <a:rPr lang="en-US" smtClean="0">
                <a:solidFill>
                  <a:prstClr val="white"/>
                </a:solidFill>
              </a:rPr>
              <a:pPr/>
              <a:t>3</a:t>
            </a:fld>
            <a:endParaRPr lang="en-US" dirty="0">
              <a:solidFill>
                <a:prstClr val="white"/>
              </a:solidFill>
            </a:endParaRPr>
          </a:p>
        </p:txBody>
      </p:sp>
      <p:pic>
        <p:nvPicPr>
          <p:cNvPr id="3" name="Content Placeholder 25"/>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271679" y="1093917"/>
            <a:ext cx="6986621" cy="5245424"/>
          </a:xfrm>
          <a:prstGeom prst="rect">
            <a:avLst/>
          </a:prstGeom>
        </p:spPr>
      </p:pic>
    </p:spTree>
    <p:extLst>
      <p:ext uri="{BB962C8B-B14F-4D97-AF65-F5344CB8AC3E}">
        <p14:creationId xmlns:p14="http://schemas.microsoft.com/office/powerpoint/2010/main" val="408382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5616" y="124069"/>
            <a:ext cx="8076642" cy="1143265"/>
          </a:xfrm>
        </p:spPr>
        <p:txBody>
          <a:bodyPr/>
          <a:lstStyle/>
          <a:p>
            <a:r>
              <a:rPr lang="en-US" dirty="0" smtClean="0"/>
              <a:t>RFID Tag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a:t>
            </a:fld>
            <a:endParaRPr lang="en-US" dirty="0"/>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3649" y="1845646"/>
            <a:ext cx="990600" cy="990600"/>
          </a:xfrm>
          <a:prstGeom prst="rect">
            <a:avLst/>
          </a:prstGeom>
        </p:spPr>
      </p:pic>
      <p:sp>
        <p:nvSpPr>
          <p:cNvPr id="9" name="Rounded Rectangle 8"/>
          <p:cNvSpPr/>
          <p:nvPr/>
        </p:nvSpPr>
        <p:spPr>
          <a:xfrm>
            <a:off x="3192752" y="1903241"/>
            <a:ext cx="407963" cy="437705"/>
          </a:xfrm>
          <a:prstGeom prst="roundRect">
            <a:avLst>
              <a:gd name="adj" fmla="val 24904"/>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3" name="Content Placeholder 12"/>
          <p:cNvSpPr txBox="1">
            <a:spLocks/>
          </p:cNvSpPr>
          <p:nvPr/>
        </p:nvSpPr>
        <p:spPr>
          <a:xfrm>
            <a:off x="5170971" y="3139850"/>
            <a:ext cx="2349294" cy="400146"/>
          </a:xfrm>
          <a:prstGeom prst="rect">
            <a:avLst/>
          </a:prstGeom>
        </p:spPr>
        <p:txBody>
          <a:bodyPr vert="horz" wrap="square" lIns="91476" tIns="45738" rIns="91476" bIns="45738" rtlCol="0">
            <a:noAutofit/>
          </a:bodyPr>
          <a:lstStyle>
            <a:lvl1pPr marL="237025" indent="-237025" algn="l" defTabSz="1218987" rtl="0" eaLnBrk="1" latinLnBrk="0" hangingPunct="1">
              <a:lnSpc>
                <a:spcPct val="100000"/>
              </a:lnSpc>
              <a:spcBef>
                <a:spcPts val="2400"/>
              </a:spcBef>
              <a:spcAft>
                <a:spcPts val="800"/>
              </a:spcAft>
              <a:buClr>
                <a:schemeClr val="accent1"/>
              </a:buClr>
              <a:buFont typeface="Arial" pitchFamily="34" charset="0"/>
              <a:buChar char="•"/>
              <a:defRPr sz="2600" kern="1200" baseline="0">
                <a:solidFill>
                  <a:schemeClr val="accent4"/>
                </a:solidFill>
                <a:latin typeface="Arial" pitchFamily="34" charset="0"/>
                <a:ea typeface="+mn-ea"/>
                <a:cs typeface="Arial" pitchFamily="34" charset="0"/>
              </a:defRPr>
            </a:lvl1pPr>
            <a:lvl2pPr marL="711076" indent="-237025" algn="l" defTabSz="1218987" rtl="0" eaLnBrk="1" latinLnBrk="0" hangingPunct="1">
              <a:lnSpc>
                <a:spcPct val="100000"/>
              </a:lnSpc>
              <a:spcBef>
                <a:spcPts val="0"/>
              </a:spcBef>
              <a:spcAft>
                <a:spcPts val="800"/>
              </a:spcAft>
              <a:buClr>
                <a:schemeClr val="accent4">
                  <a:lumMod val="90000"/>
                  <a:lumOff val="10000"/>
                </a:schemeClr>
              </a:buClr>
              <a:buFont typeface="Arial" pitchFamily="34" charset="0"/>
              <a:buChar char="•"/>
              <a:defRPr sz="2000" kern="1200">
                <a:solidFill>
                  <a:schemeClr val="accent4">
                    <a:lumMod val="90000"/>
                    <a:lumOff val="10000"/>
                  </a:schemeClr>
                </a:solidFill>
                <a:latin typeface="Arial" pitchFamily="34" charset="0"/>
                <a:ea typeface="+mn-ea"/>
                <a:cs typeface="Arial" pitchFamily="34" charset="0"/>
              </a:defRPr>
            </a:lvl2pPr>
            <a:lvl3pPr marL="1202056" indent="-237025" algn="l" defTabSz="1218987" rtl="0" eaLnBrk="1" latinLnBrk="0" hangingPunct="1">
              <a:lnSpc>
                <a:spcPct val="100000"/>
              </a:lnSpc>
              <a:spcBef>
                <a:spcPts val="0"/>
              </a:spcBef>
              <a:spcAft>
                <a:spcPts val="400"/>
              </a:spcAft>
              <a:buFont typeface="Arial" pitchFamily="34" charset="0"/>
              <a:buChar char="•"/>
              <a:defRPr sz="1800" kern="1200" baseline="0">
                <a:solidFill>
                  <a:schemeClr val="accent3">
                    <a:lumMod val="50000"/>
                  </a:schemeClr>
                </a:solidFill>
                <a:latin typeface="Arial" pitchFamily="34" charset="0"/>
                <a:ea typeface="+mn-ea"/>
                <a:cs typeface="Arial" pitchFamily="34" charset="0"/>
              </a:defRPr>
            </a:lvl3pPr>
            <a:lvl4pPr marL="2035877" indent="-207397" algn="l" defTabSz="1218987" rtl="0" eaLnBrk="1" latinLnBrk="0" hangingPunct="1">
              <a:lnSpc>
                <a:spcPct val="100000"/>
              </a:lnSpc>
              <a:spcBef>
                <a:spcPts val="0"/>
              </a:spcBef>
              <a:spcAft>
                <a:spcPts val="400"/>
              </a:spcAft>
              <a:buFont typeface="Arial" pitchFamily="34" charset="0"/>
              <a:buChar char="•"/>
              <a:defRPr sz="1600" kern="1200" baseline="0">
                <a:solidFill>
                  <a:schemeClr val="accent3">
                    <a:lumMod val="75000"/>
                  </a:schemeClr>
                </a:solidFill>
                <a:latin typeface="Arial" pitchFamily="34" charset="0"/>
                <a:ea typeface="+mn-ea"/>
                <a:cs typeface="Arial" pitchFamily="34" charset="0"/>
              </a:defRPr>
            </a:lvl4pPr>
            <a:lvl5pPr marL="2742720" indent="-304747" algn="l" defTabSz="1218987" rtl="0" eaLnBrk="1" latinLnBrk="0" hangingPunct="1">
              <a:spcBef>
                <a:spcPct val="20000"/>
              </a:spcBef>
              <a:buFont typeface="Arial" pitchFamily="34" charset="0"/>
              <a:buChar char="»"/>
              <a:defRPr sz="2700" kern="1200">
                <a:solidFill>
                  <a:schemeClr val="tx1"/>
                </a:solidFill>
                <a:latin typeface="Arial" pitchFamily="34" charset="0"/>
                <a:ea typeface="+mn-ea"/>
                <a:cs typeface="Arial" pitchFamily="34" charset="0"/>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buNone/>
            </a:pPr>
            <a:r>
              <a:rPr lang="en-US" sz="2000" dirty="0"/>
              <a:t>Inlay</a:t>
            </a:r>
          </a:p>
        </p:txBody>
      </p:sp>
      <p:sp>
        <p:nvSpPr>
          <p:cNvPr id="22" name="Content Placeholder 12"/>
          <p:cNvSpPr txBox="1">
            <a:spLocks/>
          </p:cNvSpPr>
          <p:nvPr/>
        </p:nvSpPr>
        <p:spPr>
          <a:xfrm>
            <a:off x="221445" y="2012975"/>
            <a:ext cx="2349294" cy="400146"/>
          </a:xfrm>
          <a:prstGeom prst="rect">
            <a:avLst/>
          </a:prstGeom>
        </p:spPr>
        <p:txBody>
          <a:bodyPr vert="horz" wrap="square" lIns="91476" tIns="45738" rIns="91476" bIns="45738" rtlCol="0">
            <a:noAutofit/>
          </a:bodyPr>
          <a:lstStyle>
            <a:lvl1pPr marL="237025" indent="-237025" algn="l" defTabSz="1218987" rtl="0" eaLnBrk="1" latinLnBrk="0" hangingPunct="1">
              <a:lnSpc>
                <a:spcPct val="100000"/>
              </a:lnSpc>
              <a:spcBef>
                <a:spcPts val="2400"/>
              </a:spcBef>
              <a:spcAft>
                <a:spcPts val="800"/>
              </a:spcAft>
              <a:buClr>
                <a:schemeClr val="accent1"/>
              </a:buClr>
              <a:buFont typeface="Arial" pitchFamily="34" charset="0"/>
              <a:buChar char="•"/>
              <a:defRPr sz="2600" kern="1200" baseline="0">
                <a:solidFill>
                  <a:schemeClr val="accent4"/>
                </a:solidFill>
                <a:latin typeface="Arial" pitchFamily="34" charset="0"/>
                <a:ea typeface="+mn-ea"/>
                <a:cs typeface="Arial" pitchFamily="34" charset="0"/>
              </a:defRPr>
            </a:lvl1pPr>
            <a:lvl2pPr marL="711076" indent="-237025" algn="l" defTabSz="1218987" rtl="0" eaLnBrk="1" latinLnBrk="0" hangingPunct="1">
              <a:lnSpc>
                <a:spcPct val="100000"/>
              </a:lnSpc>
              <a:spcBef>
                <a:spcPts val="0"/>
              </a:spcBef>
              <a:spcAft>
                <a:spcPts val="800"/>
              </a:spcAft>
              <a:buClr>
                <a:schemeClr val="accent4">
                  <a:lumMod val="90000"/>
                  <a:lumOff val="10000"/>
                </a:schemeClr>
              </a:buClr>
              <a:buFont typeface="Arial" pitchFamily="34" charset="0"/>
              <a:buChar char="•"/>
              <a:defRPr sz="2000" kern="1200">
                <a:solidFill>
                  <a:schemeClr val="accent4">
                    <a:lumMod val="90000"/>
                    <a:lumOff val="10000"/>
                  </a:schemeClr>
                </a:solidFill>
                <a:latin typeface="Arial" pitchFamily="34" charset="0"/>
                <a:ea typeface="+mn-ea"/>
                <a:cs typeface="Arial" pitchFamily="34" charset="0"/>
              </a:defRPr>
            </a:lvl2pPr>
            <a:lvl3pPr marL="1202056" indent="-237025" algn="l" defTabSz="1218987" rtl="0" eaLnBrk="1" latinLnBrk="0" hangingPunct="1">
              <a:lnSpc>
                <a:spcPct val="100000"/>
              </a:lnSpc>
              <a:spcBef>
                <a:spcPts val="0"/>
              </a:spcBef>
              <a:spcAft>
                <a:spcPts val="400"/>
              </a:spcAft>
              <a:buFont typeface="Arial" pitchFamily="34" charset="0"/>
              <a:buChar char="•"/>
              <a:defRPr sz="1800" kern="1200" baseline="0">
                <a:solidFill>
                  <a:schemeClr val="accent3">
                    <a:lumMod val="50000"/>
                  </a:schemeClr>
                </a:solidFill>
                <a:latin typeface="Arial" pitchFamily="34" charset="0"/>
                <a:ea typeface="+mn-ea"/>
                <a:cs typeface="Arial" pitchFamily="34" charset="0"/>
              </a:defRPr>
            </a:lvl3pPr>
            <a:lvl4pPr marL="2035877" indent="-207397" algn="l" defTabSz="1218987" rtl="0" eaLnBrk="1" latinLnBrk="0" hangingPunct="1">
              <a:lnSpc>
                <a:spcPct val="100000"/>
              </a:lnSpc>
              <a:spcBef>
                <a:spcPts val="0"/>
              </a:spcBef>
              <a:spcAft>
                <a:spcPts val="400"/>
              </a:spcAft>
              <a:buFont typeface="Arial" pitchFamily="34" charset="0"/>
              <a:buChar char="•"/>
              <a:defRPr sz="1600" kern="1200" baseline="0">
                <a:solidFill>
                  <a:schemeClr val="accent3">
                    <a:lumMod val="75000"/>
                  </a:schemeClr>
                </a:solidFill>
                <a:latin typeface="Arial" pitchFamily="34" charset="0"/>
                <a:ea typeface="+mn-ea"/>
                <a:cs typeface="Arial" pitchFamily="34" charset="0"/>
              </a:defRPr>
            </a:lvl4pPr>
            <a:lvl5pPr marL="2742720" indent="-304747" algn="l" defTabSz="1218987" rtl="0" eaLnBrk="1" latinLnBrk="0" hangingPunct="1">
              <a:spcBef>
                <a:spcPct val="20000"/>
              </a:spcBef>
              <a:buFont typeface="Arial" pitchFamily="34" charset="0"/>
              <a:buChar char="»"/>
              <a:defRPr sz="2700" kern="1200">
                <a:solidFill>
                  <a:schemeClr val="tx1"/>
                </a:solidFill>
                <a:latin typeface="Arial" pitchFamily="34" charset="0"/>
                <a:ea typeface="+mn-ea"/>
                <a:cs typeface="Arial" pitchFamily="34" charset="0"/>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buNone/>
            </a:pPr>
            <a:r>
              <a:rPr lang="en-US" sz="2000" dirty="0" smtClean="0"/>
              <a:t> </a:t>
            </a:r>
            <a:endParaRPr lang="en-US" sz="2000" dirty="0"/>
          </a:p>
        </p:txBody>
      </p:sp>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419" y="3353594"/>
            <a:ext cx="2309490" cy="1852342"/>
          </a:xfrm>
          <a:prstGeom prst="rect">
            <a:avLst/>
          </a:prstGeom>
        </p:spPr>
      </p:pic>
      <p:pic>
        <p:nvPicPr>
          <p:cNvPr id="34" name="Picture 33"/>
          <p:cNvPicPr>
            <a:picLocks noChangeAspect="1"/>
          </p:cNvPicPr>
          <p:nvPr/>
        </p:nvPicPr>
        <p:blipFill>
          <a:blip r:embed="rId5"/>
          <a:stretch>
            <a:fillRect/>
          </a:stretch>
        </p:blipFill>
        <p:spPr>
          <a:xfrm>
            <a:off x="9711928" y="1544690"/>
            <a:ext cx="1600200" cy="1420867"/>
          </a:xfrm>
          <a:prstGeom prst="rect">
            <a:avLst/>
          </a:prstGeom>
        </p:spPr>
      </p:pic>
      <p:sp>
        <p:nvSpPr>
          <p:cNvPr id="35" name="Bent Arrow 34"/>
          <p:cNvSpPr/>
          <p:nvPr/>
        </p:nvSpPr>
        <p:spPr>
          <a:xfrm>
            <a:off x="1597194" y="2003132"/>
            <a:ext cx="2569104" cy="1127714"/>
          </a:xfrm>
          <a:prstGeom prst="ben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Right Arrow 36"/>
          <p:cNvSpPr/>
          <p:nvPr/>
        </p:nvSpPr>
        <p:spPr>
          <a:xfrm>
            <a:off x="6051601" y="1988924"/>
            <a:ext cx="2312405" cy="614970"/>
          </a:xfrm>
          <a:prstGeom prs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38" name="Picture 5" descr="Fron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1253" y="4114129"/>
            <a:ext cx="3213100" cy="1113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ight Arrow 38"/>
          <p:cNvSpPr/>
          <p:nvPr/>
        </p:nvSpPr>
        <p:spPr>
          <a:xfrm>
            <a:off x="3192752" y="4428769"/>
            <a:ext cx="2411497" cy="448825"/>
          </a:xfrm>
          <a:prstGeom prs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40" name="Picture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33986" y="3014948"/>
            <a:ext cx="1481646" cy="1481646"/>
          </a:xfrm>
          <a:prstGeom prst="rect">
            <a:avLst/>
          </a:prstGeom>
        </p:spPr>
      </p:pic>
    </p:spTree>
    <p:extLst>
      <p:ext uri="{BB962C8B-B14F-4D97-AF65-F5344CB8AC3E}">
        <p14:creationId xmlns:p14="http://schemas.microsoft.com/office/powerpoint/2010/main" val="2955140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362" y="103780"/>
            <a:ext cx="10762781" cy="1143265"/>
          </a:xfrm>
        </p:spPr>
        <p:txBody>
          <a:bodyPr/>
          <a:lstStyle/>
          <a:p>
            <a:r>
              <a:rPr lang="en-US" dirty="0" smtClean="0"/>
              <a:t>RFID/NFC Reader</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a:t>
            </a:fld>
            <a:endParaRPr lang="en-US" dirty="0"/>
          </a:p>
        </p:txBody>
      </p:sp>
      <p:pic>
        <p:nvPicPr>
          <p:cNvPr id="5" name="Picture 4"/>
          <p:cNvPicPr>
            <a:picLocks noChangeAspect="1"/>
          </p:cNvPicPr>
          <p:nvPr/>
        </p:nvPicPr>
        <p:blipFill>
          <a:blip r:embed="rId3"/>
          <a:stretch>
            <a:fillRect/>
          </a:stretch>
        </p:blipFill>
        <p:spPr>
          <a:xfrm>
            <a:off x="6552600" y="5425020"/>
            <a:ext cx="827378" cy="756808"/>
          </a:xfrm>
          <a:prstGeom prst="rect">
            <a:avLst/>
          </a:prstGeom>
        </p:spPr>
      </p:pic>
      <p:pic>
        <p:nvPicPr>
          <p:cNvPr id="8" name="Picture 7"/>
          <p:cNvPicPr>
            <a:picLocks noChangeAspect="1"/>
          </p:cNvPicPr>
          <p:nvPr/>
        </p:nvPicPr>
        <p:blipFill>
          <a:blip r:embed="rId4"/>
          <a:stretch>
            <a:fillRect/>
          </a:stretch>
        </p:blipFill>
        <p:spPr>
          <a:xfrm>
            <a:off x="1040801" y="2797332"/>
            <a:ext cx="4391025" cy="3667125"/>
          </a:xfrm>
          <a:prstGeom prst="rect">
            <a:avLst/>
          </a:prstGeom>
        </p:spPr>
      </p:pic>
      <p:sp>
        <p:nvSpPr>
          <p:cNvPr id="9" name="Bent Arrow 8"/>
          <p:cNvSpPr/>
          <p:nvPr/>
        </p:nvSpPr>
        <p:spPr>
          <a:xfrm>
            <a:off x="3257579" y="1753394"/>
            <a:ext cx="4436239" cy="868680"/>
          </a:xfrm>
          <a:prstGeom prst="ben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0" name="Rounded Rectangle 9"/>
          <p:cNvSpPr/>
          <p:nvPr/>
        </p:nvSpPr>
        <p:spPr>
          <a:xfrm>
            <a:off x="6553178" y="1448594"/>
            <a:ext cx="4722041" cy="3657600"/>
          </a:xfrm>
          <a:prstGeom prst="roundRect">
            <a:avLst>
              <a:gd name="adj" fmla="val 2468"/>
            </a:avLst>
          </a:prstGeom>
          <a:solidFill>
            <a:schemeClr val="accent1">
              <a:alpha val="1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 name="Rectangle 2"/>
          <p:cNvSpPr/>
          <p:nvPr/>
        </p:nvSpPr>
        <p:spPr>
          <a:xfrm>
            <a:off x="7693818" y="1677194"/>
            <a:ext cx="1529223" cy="762000"/>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dirty="0" smtClean="0"/>
              <a:t>RF</a:t>
            </a:r>
          </a:p>
          <a:p>
            <a:pPr algn="ctr"/>
            <a:r>
              <a:rPr lang="en-US" sz="2000" dirty="0" smtClean="0"/>
              <a:t>Transceiver</a:t>
            </a:r>
            <a:endParaRPr lang="en-US" sz="2000" dirty="0"/>
          </a:p>
        </p:txBody>
      </p:sp>
      <p:sp>
        <p:nvSpPr>
          <p:cNvPr id="11" name="Rectangle 10"/>
          <p:cNvSpPr/>
          <p:nvPr/>
        </p:nvSpPr>
        <p:spPr>
          <a:xfrm>
            <a:off x="7336776" y="2873636"/>
            <a:ext cx="1347644" cy="937157"/>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dirty="0" smtClean="0"/>
              <a:t>STM32</a:t>
            </a:r>
          </a:p>
          <a:p>
            <a:pPr algn="ctr"/>
            <a:r>
              <a:rPr lang="en-US" sz="2000" dirty="0" smtClean="0"/>
              <a:t>MCU</a:t>
            </a:r>
          </a:p>
        </p:txBody>
      </p:sp>
      <p:sp>
        <p:nvSpPr>
          <p:cNvPr id="6" name="Up-Down Arrow 5"/>
          <p:cNvSpPr/>
          <p:nvPr/>
        </p:nvSpPr>
        <p:spPr>
          <a:xfrm>
            <a:off x="8074819" y="2439194"/>
            <a:ext cx="114299" cy="415404"/>
          </a:xfrm>
          <a:prstGeom prst="upDown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2" name="Rectangle 11"/>
          <p:cNvSpPr/>
          <p:nvPr/>
        </p:nvSpPr>
        <p:spPr>
          <a:xfrm>
            <a:off x="9223041" y="2693353"/>
            <a:ext cx="1621966"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dirty="0" smtClean="0"/>
              <a:t>Bluetooth</a:t>
            </a:r>
          </a:p>
        </p:txBody>
      </p:sp>
      <p:sp>
        <p:nvSpPr>
          <p:cNvPr id="13" name="Left-Right Arrow 12"/>
          <p:cNvSpPr/>
          <p:nvPr/>
        </p:nvSpPr>
        <p:spPr>
          <a:xfrm>
            <a:off x="8725047" y="2973994"/>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4" name="Rectangle 13"/>
          <p:cNvSpPr/>
          <p:nvPr/>
        </p:nvSpPr>
        <p:spPr>
          <a:xfrm>
            <a:off x="9223041" y="3354995"/>
            <a:ext cx="1621966"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dirty="0" smtClean="0"/>
              <a:t>Wi-Fi</a:t>
            </a:r>
          </a:p>
        </p:txBody>
      </p:sp>
      <p:sp>
        <p:nvSpPr>
          <p:cNvPr id="15" name="Left-Right Arrow 14"/>
          <p:cNvSpPr/>
          <p:nvPr/>
        </p:nvSpPr>
        <p:spPr>
          <a:xfrm>
            <a:off x="8725047" y="3503150"/>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6" name="Rectangle 15"/>
          <p:cNvSpPr/>
          <p:nvPr/>
        </p:nvSpPr>
        <p:spPr>
          <a:xfrm>
            <a:off x="7714476" y="4094596"/>
            <a:ext cx="1294899" cy="922876"/>
          </a:xfrm>
          <a:prstGeom prst="rect">
            <a:avLst/>
          </a:prstGeom>
          <a:ln>
            <a:solidFill>
              <a:srgbClr val="39A9D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2000" dirty="0" smtClean="0"/>
              <a:t>ST31 Secure Element</a:t>
            </a:r>
          </a:p>
        </p:txBody>
      </p:sp>
      <p:sp>
        <p:nvSpPr>
          <p:cNvPr id="17" name="Up-Down Arrow 16"/>
          <p:cNvSpPr/>
          <p:nvPr/>
        </p:nvSpPr>
        <p:spPr>
          <a:xfrm>
            <a:off x="8132756" y="3856617"/>
            <a:ext cx="152400" cy="205738"/>
          </a:xfrm>
          <a:prstGeom prst="upDown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9" name="Curved Right Arrow 18"/>
          <p:cNvSpPr/>
          <p:nvPr/>
        </p:nvSpPr>
        <p:spPr>
          <a:xfrm>
            <a:off x="5515362" y="3810793"/>
            <a:ext cx="787490" cy="1892373"/>
          </a:xfrm>
          <a:prstGeom prst="curved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pic>
        <p:nvPicPr>
          <p:cNvPr id="6146" name="Picture 2" descr="Image result for car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63714" y="4840291"/>
            <a:ext cx="1874513" cy="187451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printer icon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31750" y="5224985"/>
            <a:ext cx="915194" cy="915194"/>
          </a:xfrm>
          <a:prstGeom prst="rect">
            <a:avLst/>
          </a:prstGeom>
          <a:noFill/>
          <a:extLst>
            <a:ext uri="{909E8E84-426E-40DD-AFC4-6F175D3DCCD1}">
              <a14:hiddenFill xmlns:a14="http://schemas.microsoft.com/office/drawing/2010/main">
                <a:solidFill>
                  <a:srgbClr val="FFFFFF"/>
                </a:solidFill>
              </a14:hiddenFill>
            </a:ext>
          </a:extLst>
        </p:spPr>
      </p:pic>
      <p:sp>
        <p:nvSpPr>
          <p:cNvPr id="21" name="Oval 20"/>
          <p:cNvSpPr>
            <a:spLocks noChangeAspect="1"/>
          </p:cNvSpPr>
          <p:nvPr/>
        </p:nvSpPr>
        <p:spPr>
          <a:xfrm>
            <a:off x="10132737" y="5678454"/>
            <a:ext cx="150789" cy="15078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8" name="Oval 27"/>
          <p:cNvSpPr>
            <a:spLocks noChangeAspect="1"/>
          </p:cNvSpPr>
          <p:nvPr/>
        </p:nvSpPr>
        <p:spPr>
          <a:xfrm>
            <a:off x="10443448" y="5678454"/>
            <a:ext cx="150789" cy="15078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9" name="Oval 28"/>
          <p:cNvSpPr>
            <a:spLocks noChangeAspect="1"/>
          </p:cNvSpPr>
          <p:nvPr/>
        </p:nvSpPr>
        <p:spPr>
          <a:xfrm>
            <a:off x="10754160" y="5678454"/>
            <a:ext cx="150789" cy="15078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25" name="Picture 2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Tree>
    <p:extLst>
      <p:ext uri="{BB962C8B-B14F-4D97-AF65-F5344CB8AC3E}">
        <p14:creationId xmlns:p14="http://schemas.microsoft.com/office/powerpoint/2010/main" val="3801683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5300" dirty="0" smtClean="0"/>
              <a:t>NFC-Enabled Smart Phones </a:t>
            </a:r>
            <a:r>
              <a:rPr lang="en-US" dirty="0" smtClean="0"/>
              <a:t/>
            </a:r>
            <a:br>
              <a:rPr lang="en-US" dirty="0" smtClean="0"/>
            </a:br>
            <a:r>
              <a:rPr lang="en-US" sz="3600" dirty="0" smtClean="0">
                <a:solidFill>
                  <a:srgbClr val="002052"/>
                </a:solidFill>
              </a:rPr>
              <a:t>The IOTs Magic Wands</a:t>
            </a:r>
            <a:endParaRPr lang="en-US" sz="3600" dirty="0">
              <a:solidFill>
                <a:srgbClr val="002052"/>
              </a:solidFill>
            </a:endParaRPr>
          </a:p>
        </p:txBody>
      </p:sp>
      <p:sp>
        <p:nvSpPr>
          <p:cNvPr id="4" name="Slide Number Placeholder 3"/>
          <p:cNvSpPr>
            <a:spLocks noGrp="1"/>
          </p:cNvSpPr>
          <p:nvPr>
            <p:ph type="sldNum" sz="quarter" idx="12"/>
          </p:nvPr>
        </p:nvSpPr>
        <p:spPr/>
        <p:txBody>
          <a:bodyPr/>
          <a:lstStyle/>
          <a:p>
            <a:fld id="{5B31B9E4-8E4D-4C86-BFD7-412B282B373B}" type="slidenum">
              <a:rPr lang="en-US" smtClean="0"/>
              <a:pPr/>
              <a:t>6</a:t>
            </a:fld>
            <a:endParaRPr lang="en-US" dirty="0"/>
          </a:p>
        </p:txBody>
      </p:sp>
      <p:sp>
        <p:nvSpPr>
          <p:cNvPr id="6" name="AutoShape 2" descr="Image result for google pixel X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endParaRPr lang="en-US" dirty="0"/>
          </a:p>
        </p:txBody>
      </p:sp>
      <p:sp>
        <p:nvSpPr>
          <p:cNvPr id="8" name="AutoShape 6" descr="Image result for google pixel X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endParaRPr lang="en-US" dirty="0"/>
          </a:p>
        </p:txBody>
      </p:sp>
      <p:pic>
        <p:nvPicPr>
          <p:cNvPr id="7176" name="Picture 8" descr="Image result for google pixel X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419" y="1045525"/>
            <a:ext cx="2691591" cy="2017634"/>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Image result for galaxy s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1584" y="876833"/>
            <a:ext cx="3027884" cy="23550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5"/>
          <a:stretch>
            <a:fillRect/>
          </a:stretch>
        </p:blipFill>
        <p:spPr>
          <a:xfrm>
            <a:off x="912019" y="3644062"/>
            <a:ext cx="908282" cy="2233882"/>
          </a:xfrm>
          <a:prstGeom prst="rect">
            <a:avLst/>
          </a:prstGeom>
        </p:spPr>
      </p:pic>
      <p:pic>
        <p:nvPicPr>
          <p:cNvPr id="11" name="Picture 10"/>
          <p:cNvPicPr>
            <a:picLocks noChangeAspect="1"/>
          </p:cNvPicPr>
          <p:nvPr/>
        </p:nvPicPr>
        <p:blipFill>
          <a:blip r:embed="rId6"/>
          <a:stretch>
            <a:fillRect/>
          </a:stretch>
        </p:blipFill>
        <p:spPr>
          <a:xfrm>
            <a:off x="2772510" y="3353594"/>
            <a:ext cx="1143000" cy="2681243"/>
          </a:xfrm>
          <a:prstGeom prst="rect">
            <a:avLst/>
          </a:prstGeom>
        </p:spPr>
      </p:pic>
      <p:sp>
        <p:nvSpPr>
          <p:cNvPr id="14" name="TextBox 13"/>
          <p:cNvSpPr txBox="1"/>
          <p:nvPr/>
        </p:nvSpPr>
        <p:spPr>
          <a:xfrm>
            <a:off x="7236620" y="2137194"/>
            <a:ext cx="4419600" cy="400110"/>
          </a:xfrm>
          <a:prstGeom prst="rect">
            <a:avLst/>
          </a:prstGeom>
          <a:noFill/>
        </p:spPr>
        <p:txBody>
          <a:bodyPr wrap="square" rtlCol="0">
            <a:noAutofit/>
          </a:bodyPr>
          <a:lstStyle/>
          <a:p>
            <a:r>
              <a:rPr lang="en-US" sz="2000" dirty="0" smtClean="0">
                <a:solidFill>
                  <a:srgbClr val="002052"/>
                </a:solidFill>
              </a:rPr>
              <a:t>2.2B NFC enabled phone by 2020!</a:t>
            </a:r>
          </a:p>
        </p:txBody>
      </p:sp>
      <p:pic>
        <p:nvPicPr>
          <p:cNvPr id="12" name="Picture 11"/>
          <p:cNvPicPr>
            <a:picLocks noChangeAspect="1"/>
          </p:cNvPicPr>
          <p:nvPr/>
        </p:nvPicPr>
        <p:blipFill>
          <a:blip r:embed="rId7"/>
          <a:stretch>
            <a:fillRect/>
          </a:stretch>
        </p:blipFill>
        <p:spPr>
          <a:xfrm>
            <a:off x="4595526" y="3782443"/>
            <a:ext cx="1025091" cy="2003586"/>
          </a:xfrm>
          <a:prstGeom prst="rect">
            <a:avLst/>
          </a:prstGeom>
        </p:spPr>
      </p:pic>
    </p:spTree>
    <p:extLst>
      <p:ext uri="{BB962C8B-B14F-4D97-AF65-F5344CB8AC3E}">
        <p14:creationId xmlns:p14="http://schemas.microsoft.com/office/powerpoint/2010/main" val="3284689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NFC and RFID</a:t>
            </a:r>
            <a:endParaRPr lang="en-US" dirty="0"/>
          </a:p>
        </p:txBody>
      </p:sp>
      <p:sp>
        <p:nvSpPr>
          <p:cNvPr id="7" name="Slide Number Placeholder 6"/>
          <p:cNvSpPr>
            <a:spLocks noGrp="1"/>
          </p:cNvSpPr>
          <p:nvPr>
            <p:ph type="sldNum" sz="quarter" idx="12"/>
          </p:nvPr>
        </p:nvSpPr>
        <p:spPr/>
        <p:txBody>
          <a:bodyPr/>
          <a:lstStyle/>
          <a:p>
            <a:fld id="{5B31B9E4-8E4D-4C86-BFD7-412B282B373B}" type="slidenum">
              <a:rPr lang="en-US" smtClean="0"/>
              <a:pPr/>
              <a:t>7</a:t>
            </a:fld>
            <a:endParaRPr lang="en-US" dirty="0"/>
          </a:p>
        </p:txBody>
      </p:sp>
      <p:sp>
        <p:nvSpPr>
          <p:cNvPr id="68610" name="AutoShape 2" descr="data:image/jpeg;base64,/9j/4AAQSkZJRgABAQAAAQABAAD/2wBDAAkGBwgHBgkIBwgKCgkLDRYPDQwMDRsUFRAWIB0iIiAdHx8kKDQsJCYxJx8fLT0tMTU3Ojo6Iys/RD84QzQ5Ojf/2wBDAQoKCg0MDRoPDxo3JR8lNzc3Nzc3Nzc3Nzc3Nzc3Nzc3Nzc3Nzc3Nzc3Nzc3Nzc3Nzc3Nzc3Nzc3Nzc3Nzc3Nzf/wAARCACYAKoDASIAAhEBAxEB/8QAHAAAAgMBAQEBAAAAAAAAAAAAAAcEBQYCAwEI/8QAQRAAAgEDAQQIBAIKAQIHAQAAAQIDAAQRBQYSITEHEyJBUYGRoRQyYXEjsRUzQlJicpKissGCQ9EWRFNjZLPwwv/EABQBAQAAAAAAAAAAAAAAAAAAAAD/xAAUEQEAAAAAAAAAAAAAAAAAAAAA/9oADAMBAAIRAxEAPwB40UUUBRRRQGaTu3GrNcbRSNb7v4Y3A5RW4AkADIPeHb/mKaWvX36O0m5uQ2HVd1D/ABscL7kUiZJDLK8pGN49keC8lHkAB9xQWcW02swsGS6yR3EyAAfZXA9qsoNudYjIHXSEd5LqfYoT71mKKDbxdJF6rqJbbeQcysKknz6wflVlB0kQMxEtugzyBMin/Aj3pbUUDZg6QNKkZVZJFY88SxED1cH2q2h2m0uU4Eso4fMYX3fXGKSGARg8qn2ekRNuSSyx27soZAqce0cKSRyyfagdEWu6TKcJqNrvct1pQp9DU9HRwCjBgeRBzmkLDJqLTm3guLmR97d3RKzDI+mcY+uK+WtzqAuAbZ9+QcwtujEj7hc486B+5opJQ7TatayOru6sOaiWVCPIuR7VOg281aIgvLK6j9nejb80B96Bv0Us7bpIn3z18IC44b9vj3Vz+VWNv0jW7LmaGEDPE9Y6cPsyAe9Bu6Ky9ptzpd0yhUlwzom+jRygM7BVB3GJHE948avbrU7KzljivLuCCSQZQSyBd77ZoJdFco6uAVIIPeDkV1QFFFFAUUV8blQYLpT1BltYbCEMWbtOQCQAcgZ+6iQelLPfQnAdcjmM8qZVxcm8vLi6BIWWQlOPNBwU+YGfOvCWGGZSs0UcinmrqGHvQL7uzRW0bRNLf/yMKfWJer/xxUaTZ3T2JSOSaJv4Zd4/3ZoMpRWim2VI4w3zKPCWEPnzBWo0mzV8o/Dmt5D/ADFP9H86CrtLdrq5jgQgM5wCatJu3pDLdxkNHGu5IOBJzhUI7+yc/TNRZNG1WFwVtGfBzvRSLw9SDXnerqE0m9eRXeSSQHibA+3cKD2sZ5bbT7iRZGVCerjQYGXbmfJc+oruCJpbCCC0uIo5JJD1ylwrk5woxzIxxqslud6JLZ5FCpnCcjx5mpsuos5aVYI453XdaZcknhjgOQOKD5qTi41JlRsrlYxJnngBd4+YqesQiuLi3a0VbO3jfrHaPtNgHjvc8k8sVWQSWvXDfhcRdXusQd4hsfN3d/dUn4uJgls9xcNAzATTSHju9wAycD/93UHcNrbR3UFlNA0s77vWvvkBMjOAB4Djk1WOAsjBTkBiAfEVaSXzwQuBdRzzMnVo0a/KvLJbAJOKqMgczjFBzPq8ejPpM1w4jSbVI3diCcQw4LH+pz98VrtnNaudp1vtfuVKR3c5S1ibB3IE4KD9d7fJ+pNKPpAn3tUtbTiPhbRA6dyyPmRv8h6U5tnrD9G6HYWWMGGBQwxjjjJ980EddZGj7ZaZFC/VW+ALpEGAwlbcQnuwCGOe7FNrP1r8/wCpzfF6vfzBsqZOpUjuCDdI/qDe9Mmw6RdGWxtxe3arciJRMpBOHwN4euaDcUUUUBVXtJdNa6RN1ZIlm/BjI7i3DPkMnyq0PKsltXP12ow24PYt0LsCObtwHoAf6qCoVQqhVGFAwMeFFFFAFgoLMQABkk8hSqvLs3t9Ne47Uzl1JHEL+yD5AVvNrrz4TRZFU/iXDCFPP5v7QawCRu4Yxxu4QZYohO6PE45D70HSXV1GQYry7iwf+ncuo9AcVOi2g1eIjF9I6jukVW98ZqojuIJXKRzRu45qrgkeVetBfxbX6qnzrbSDwaMj8mqVFtrMCOv06MjvKTn8iv8AustR3ZoNqu12nT9i5tJgh5h1Rx6ZryXU9kZXw0McLn/4bx/3KuPesfRQbdbPZ26O5b30Yc/uXQLDyYn8q6bZeJlDQX0uMcDIivnzG7WFPHmM1v8AYyXf0GJMjMMjpjwBYsPZhQQZNmbxVO5PA57s5T/vUWXQb9XRJrdXgJAkeOVcKveeODyzyFbSqHbzUDpmyWoTxk9Y8fVJg4wXIXPkCT5UCj0tP/Eu3cZk7aXd60rBhkFAS2MHuwMU9bu4S1tZrmXgkKNIT9BxpT9Dlh12t3d+RwtoNxf5nOM+gPrTC2wm6vRGh4E3MiQ4IyCpOXHmqsKDIWweK0j+IfekC70rY+ZubH1zTb0rYXSzplmbu0ge4MCda5X5m3Rk+tLXR7Q6hrNjZgA9fcIr5P7Gct/aGp90HVFFFB8dgqlmOABknwpevMbqaa7b5riQyY7wOSjyUAeVanau46vSngU9q6bqP+JB3v7Q3nWVoCiivkjpHG0kpwiAsx8AOdBh9t7xptUjtFHYt4wWOebtxIx9AF/qrZdEdkI9Gu79eLXE+4GH7qcP8i1LC7umuJpru44NIzO38I548hw8q1UGzO1Wn2sYg0m0uUJ6xVZY2ZN7jzLKe/xoNd0nmCXRDDMgdwrzAnGd5RhBnmPxGQ/8TVX0dbM6df6DLearZxXL3E7CMyKcqq8OHhxDcqxWs6nqU9xJZaiqwzQusc0K72SeBQYLNjGQRjnmrbR9s7jRtNt7EteR9UCN1epYHJJ4K65HPxoLLb3ZXR9ItVm0yKS3mw0r/ju6soKqFwxOMl+GMcqibG7FLtBpc1/cXctsOuMcIQKQ6gDLHPH5iw/41W7SbTy67hWjmA7BZpERchckABWbvbOeHLl4anZXa+00zQrK1lNipSPtA3BjbfJJbgUxzJ76DO7VbHXGz8aSrfR3atlmQRFGRRgFuZzxZeHnXjpexmvarp8WoWkFv8PNkxh592TAJGSpGADjI4ngRU7pE2mg1O1kFsVb8NG6pJlfghZ/mUkDLBOHPCjxpiaZqem2Nla2KdeqwxLGD8O5HAAZyARQJrVtKvtHultdRgMMrLvqN4EMucZBBNaHYGfIvrbHAFJQfEnKn/FfWvvSJqUd/egQuGQy7wPIhUXcAPeMs0h9K72EtdyC7vDnMriMfZRnh5t7UGppcdM2oGOz0/TkP612mfB7l4Ln7kn0pj9/Gkd0nah8ftbcRId5bULbrunPaHFvPeJHlQbzoksDa7LtcOMNd3DOuf3QAo9wx86l7YXAe/s7UEHqommcd4LHdU/bAkq90Sy/RujWVlz6iBEJ+oAz75rJatOLnWb2YFSqyCJSpzkIMH7drf4UGh6M7RrjajrSuY7aB5CccnJCr7F/Sm7WD6JrMR6de3pAzNMIlPeVQf8AdmreUBRRXnczR28Ek0zBY40Lsx7gBkmgyW0twLjWDEpytqm7gfvthjnyCepqsr4HeYtNIMPKxkcd4JOceXLyr7QFUW2d2bfRmhU4kuWEY/l5t6gY86vawW2l0bjWBArAx20YTlx3zxb23R5GgrNIghudWsobne+HaZOsVULZQHLDA48QMedPFte0tc9deJCTxxOrRf5AUtdnNg5tc0SPUl1I2UskjdWjW3WDdU4B+dTxIJ58sVF2h0XWtlurzrEtzGwy8kDyR7nHC5UsefHjnuoLPTFTXekK03wClmDdSby/9QnrAM9+GdMfymmRqzxw2FxcTRJJ1cbMAy53jjgOPeeVJTQ9L11y2oaVpL3seWRpHCOCSQx4FgxPLiB9KlanrGtWKC3v7VrKeVSYS0csQypByF3t1t0lTjHhQd7O6RBqG3UdisaTWEMrvOso3gwRcN9CDLjyNMHVtjtmRZz3D6RFGYomcfDO8PIeCMAfSlbousXWhzvfxxylXUq8gl6ocwTx3SD9qvbjb+a6sZYwbmctusqN1W4SGDAFlAOCQATjke/lQUumaN8ZtNDo3XmVev6t5lHMBcv9uTD7it3cdG9tBDI1pr2oWyqCe2VKqB9Bunu8aw+yWqDSdoP0jcSLnqZF3pImcF2ZST2TkH5uP1NbO/2+triylt2+D3ZF3ZHW4kVwp+bdRoxk4zw3qBbXMUkF1KLr9f2TIzMSW7KkZJJ/ZK/amPs/afA6NaQMMOE3n/mYlj7n2rBQh9Y1yPfXBu7nedT3KTkjyXI8qZvd4Dw8KDzuJ0treW4lYLHEjOzHkABkn2pEbLRnXduLRphxnu2uHHPllz+VNTpIvxYbIXvaAe4xAgzjO8eP9oNYzoasOt1O+1AjAgiESnuyxyfZfega88qQQSzyfJGpduPcONLuHf6pWm/Wt25DjHaPFj6k1r9rJdzRJYgATcMsOGGQVJ7Q/pDVmLSzbUbyCyUtm5kWIlRkgMQCfIZPlQObYmx/R2y+nQFSrGPrXBP7TkufdjV7XKKqqqqAFAwAO4V1QB4DNUO11wFsI7UcTcvusP4F4tn6HAX/AJVenlWK164+K1mbHyWwEKnxPzNjzKj7rQQePfzooooOLiZLeCSeVsRxoXc/QcTSpmlknllnfjLK7OcnvY5Ircbb3fU6StsrYa5kCkA8SowT5cgfoaz2x+mRaztHa2U678JDSTLvEZRR4jjzKjzoN1oG2WnWmlWdpvWiJDAiALejf4Afssowayu3muxaxeCOJmQqyOyBw34YUhMspIOWaQ4zwwK1us9Hmz8NjcXEb31qIUaTMNxvZwM4/EDfal5p2g3t7rQ0aJ4TcqWDvxCAqCSfEDPCgZ2w11pml7J6fBJfwI7KZZOtcIQ7sXI445Zx9gKoelDUbeZAqPHIF3Yo3U53T+sc+gjHnVbNsvtjo1pJOLlGgt0LN1N5vBEUdwkAxgDkKzBF9rF/FC7TXN3N+DHHwU58McAD4n6ceVA6dirBrHZTTYZIdyRoRLKvPdd+0R5FseVYjpRS0a9SSNFWaLEKboxkkF3JHfwMeM8vM1AaPazT4w76IsYjX547Zg2PHMTis1qeqTagfiLuZRGASrGRjjOMneYk8eHfw5UDN2K2R0ibZm0udU021urq43peukj7YVj2VB5gBccPHPjWe6RND0vS54pNOU2zAKHi3iyyly2AM8iAjHz+1eGl9ITR2kEUc85WCNY8QSxyDgAP2l4VU7Ra7Nrd1vujbgbf3pAoYtgLjC8OAXzyfMJew9uZdWlnb5YIeX8THA9g1bms/sNB1eitPgg3ErHiOOFO7+YJ860HHu50Cv6Z74mTTbAPlVDzSKO8nAX07XrV/wBFWn/B7KJM4Ie7laY58PlH5Z86XG3162q7Y3oizII5BbxKP4eGP6snzp26RZDTdJs7IHIt4EjJxzIABPmeNBRbYTb93Z2wIwiPK3HiCeyvr2/QV79HdsLva62BXK28Uk5ODjhhRx+758qqdbl6/Wrp+5CIlIOeCjj/AHFq3HRLaDqtSviDxdIB4cBvH/IUDDooooI9/dJZWU9zJkrChcgczjuH1rAxhwn4xBlYlnxy3icnHmTWj2vuSIbazQgGWTrJP5E4+u8U8s1nqAo86K8b25Szs57mT5YYy5+uBnFBhdsLz4rW3Rfktl6offm3vgeVfNltb/QV9Lcrvhnj3AyRI+BnJ4MRzwOR7qpmZnd3f53Yu58WJyT6k0UG+vekH4izkjcq69luqW0dHfBB3d7fZeOMcfGq/o0uY7fW7y+vopprgQBN6BVIBkfeckE55oMYzzNZGvOWGKcATxRyAcg6g49aB17Q7QWB02WFmlUPgSdZBIqhB2mBYjHEAjnzOKwnR+8E+1Uupak6RmFJJhvgnddzu88eDMKyS9iPqkJWP9xThT5cq9be4mtZOstppInxjKMRw/8AwoHhqesWMmlXAsr+3klkXqoxHMpbeY7oOPpnP2BpebBWY1TbiS+SIJb2hknQJwHHKR5H1DFvuKzdzq+pXULQz307RsMEEjPkcZB+orz02/m0ydprVIGcjGZUJ3QOPDBGO+geG0VvbPpV3JLa28krIURpIQ3absrxI8SKRV2sEdxPHY77wJIywhm3iQDgce/71cz7VX8ttIgBWU8Ufr5GVW7juEkH7fkeNQdmrRLjWLKFVHVRN1hXwVOI9931oGLY2ws7KC1XlDGqegxXGqXiafpl3eyZ3beF5CBzOATgfflUmsh0p6gbLZSSJSQ93KsIxjl8x8sDHmKBZ7FWz6vtnYicF8zm4lbH7uXJPmPen1I6xRPK/wAqKWb7AZpVdDFiHv8AUr9lP4MaxK38xJP+I9RTB2nmMWizquCZt2L7hjhv7d6gxyFmG+4/EkJkcfxMSx9yac/R9ZfBbJ2QIO9OGnbIwe2SR7YHlSbWGW5dbeAhZZmEUbHuZjug+pr9B20KW9vHDEN2ONQijwAGBQelFFFBhtXufjNWuZVbMcZECceGFzk/feLDyFRKodq7DU9m9R6uG/uzZzkvBLI2/wAeZQ7wPaHuOPcarI9f1NAAZYnxzLxDJ9CKDY1E1WwTU7F7SSV41cgkpjJwc44/aqJNqLlT27SGQfSQofyapMe1EBA62znQ9+4yuB7iggTbFHObfUN0eEkO97hh+VQ5dj9SX9VLayf82X/+f91pU2i05yA0kifzQsR7A1Ij1jTJsBNQtcnkrShT6HjQYebZvV4zgWZkH7ySL/sg1Alsr2Fis1hepj9o2z7v9WMe9NNXV/lYN9jmuuIP1oFG/YOH7J8Ca+jjxFNl0SQZdVY/UZqDNoulTkmbTbRmPNuqAPqBmgWlFMCTZXSHPCCRP5Jn/wBk1Dl2MtGJMV3cJ4A7pA9s+9Bi+danYO1DT3V8wBZVEKHwzhm9cLXLbFXQPY1GBxnhvW5T33mrRbP6a2l6YttIytLvs7svIknh6DdHlQWNKbplvxJqdhp6knqImkbwyxwPPC+4ptCvz9tbctq+2F+0Ay0twIox44wg/KgafRfYfBbJW8hGHunaY+fAeyipG2E+ZbO2GOG/Kxzy5KvrlvSr3TrRLGwtbOMYS3iWJfHsjFZLX5+v1i4P7Me7ECD4DJ92NBP2EtTd7WWCYysW9PJj91Rw/uZadI5Ut+iW0DXOo3xwdxUhBxxBPaI9NymTQFFFFBW69o9trWmyWd2AQeMb44xuOTD6j/uO+kzqGh6np9zJBcWVwWQkb8cLMjfUEDGDT4ooPzq7pG/Vu6q45qxwR5V13Zzw8a/QctvBMhSaGORTwKuoIPrVVNsns9K282jWKt+9HCEPquKBI+tB48+XhTeuNgNn5izLbzxMeRjuH4eRJHtVXN0YWXO31W9X6SpG49lU+9AtFUK28gCnxA417RXV1F+qvLpPoJ3x6E4rbT9Gd6uTBqVu47g8TL/s1V3OwG0UK5SC2uP4Ybjj/cFHvQVEWt6lGc/Fb48HRf8AQFSE2lv1HbitpT/Ky/7P5VzLsvr8JPW6Pdrjw3X90JqtuLe5tVL3dtPAnLeliZB6kUF7DtUT+vsCo8Y5Q35gVKj2lsSuZEuIz4FA3+JNZCKaKYZhljkH8DA/lXpQbOLXdLlOBeIh/wDdVo/8gKmRXVtMu9DcRSDxRwawGe4nyr4yK3zKpx4jNBttoL06Zod/fD5oYGZP5sdn3xST6PtO/SG11gjDKQv17/ZOI98CtZq1qb3Tbi2R2UunZAYhSw4jIHDmKyexGpvpGuLuN1ckymHeZR2Tnkc+JGKB9MyoGdjwGSSaXYYyF5GBDSu0jZ55Y7x9yan3et6lPaTQl4SJIyv6rBwRg8QeflVepaZF+GG88gAjXlljy5/WgcHRrYiz2Xilwu/dyNO7D9rOFU/0qtaqoum2iWFhbWcfyQQrGCe8KAP9VKoCiiigKKKKAooooCiiigKKKKAr4Rmiigi3WmWF4c3djbTnxliVvzFVdxsZs9OpU6ZDGDz6rKfkRRRQVd30a6LMoFvcX9pj/wBKYN/9itVfP0YIEIttWkz3ddCD/iRRRQVt30baxHj4S6sZz39YzxfkGrE6z0QbRm+lvLaFQxYPuwujDe4cskHnx5UUUFg+g63aQx/G6Xd9aVG+YoGcZ78YzXrshZNNthp9jJC+6Z+vdWUgxhAXOQfFgo+7UUUD2ooooCiiig//2Q=="/>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68612" name="AutoShape 4" descr="data:image/jpeg;base64,/9j/4AAQSkZJRgABAQAAAQABAAD/2wBDAAkGBwgHBgkIBwgKCgkLDRYPDQwMDRsUFRAWIB0iIiAdHx8kKDQsJCYxJx8fLT0tMTU3Ojo6Iys/RD84QzQ5Ojf/2wBDAQoKCg0MDRoPDxo3JR8lNzc3Nzc3Nzc3Nzc3Nzc3Nzc3Nzc3Nzc3Nzc3Nzc3Nzc3Nzc3Nzc3Nzc3Nzc3Nzc3Nzf/wAARCACYAKoDASIAAhEBAxEB/8QAHAAAAgMBAQEBAAAAAAAAAAAAAAcEBQYCAwEI/8QAQRAAAgEDAQQIBAIKAQIHAQAAAQIDAAQRBQYSITEHEyJBUYGRoRQyYXEjsRUzQlJicpKissGCQ9EWRFNjZLPwwv/EABQBAQAAAAAAAAAAAAAAAAAAAAD/xAAUEQEAAAAAAAAAAAAAAAAAAAAA/9oADAMBAAIRAxEAPwB40UUUBRRRQGaTu3GrNcbRSNb7v4Y3A5RW4AkADIPeHb/mKaWvX36O0m5uQ2HVd1D/ABscL7kUiZJDLK8pGN49keC8lHkAB9xQWcW02swsGS6yR3EyAAfZXA9qsoNudYjIHXSEd5LqfYoT71mKKDbxdJF6rqJbbeQcysKknz6wflVlB0kQMxEtugzyBMin/Aj3pbUUDZg6QNKkZVZJFY88SxED1cH2q2h2m0uU4Eso4fMYX3fXGKSGARg8qn2ekRNuSSyx27soZAqce0cKSRyyfagdEWu6TKcJqNrvct1pQp9DU9HRwCjBgeRBzmkLDJqLTm3guLmR97d3RKzDI+mcY+uK+WtzqAuAbZ9+QcwtujEj7hc486B+5opJQ7TatayOru6sOaiWVCPIuR7VOg281aIgvLK6j9nejb80B96Bv0Us7bpIn3z18IC44b9vj3Vz+VWNv0jW7LmaGEDPE9Y6cPsyAe9Bu6Ky9ptzpd0yhUlwzom+jRygM7BVB3GJHE948avbrU7KzljivLuCCSQZQSyBd77ZoJdFco6uAVIIPeDkV1QFFFFAUUV8blQYLpT1BltYbCEMWbtOQCQAcgZ+6iQelLPfQnAdcjmM8qZVxcm8vLi6BIWWQlOPNBwU+YGfOvCWGGZSs0UcinmrqGHvQL7uzRW0bRNLf/yMKfWJer/xxUaTZ3T2JSOSaJv4Zd4/3ZoMpRWim2VI4w3zKPCWEPnzBWo0mzV8o/Dmt5D/ADFP9H86CrtLdrq5jgQgM5wCatJu3pDLdxkNHGu5IOBJzhUI7+yc/TNRZNG1WFwVtGfBzvRSLw9SDXnerqE0m9eRXeSSQHibA+3cKD2sZ5bbT7iRZGVCerjQYGXbmfJc+oruCJpbCCC0uIo5JJD1ylwrk5woxzIxxqslud6JLZ5FCpnCcjx5mpsuos5aVYI453XdaZcknhjgOQOKD5qTi41JlRsrlYxJnngBd4+YqesQiuLi3a0VbO3jfrHaPtNgHjvc8k8sVWQSWvXDfhcRdXusQd4hsfN3d/dUn4uJgls9xcNAzATTSHju9wAycD/93UHcNrbR3UFlNA0s77vWvvkBMjOAB4Djk1WOAsjBTkBiAfEVaSXzwQuBdRzzMnVo0a/KvLJbAJOKqMgczjFBzPq8ejPpM1w4jSbVI3diCcQw4LH+pz98VrtnNaudp1vtfuVKR3c5S1ibB3IE4KD9d7fJ+pNKPpAn3tUtbTiPhbRA6dyyPmRv8h6U5tnrD9G6HYWWMGGBQwxjjjJ980EddZGj7ZaZFC/VW+ALpEGAwlbcQnuwCGOe7FNrP1r8/wCpzfF6vfzBsqZOpUjuCDdI/qDe9Mmw6RdGWxtxe3arciJRMpBOHwN4euaDcUUUUBVXtJdNa6RN1ZIlm/BjI7i3DPkMnyq0PKsltXP12ow24PYt0LsCObtwHoAf6qCoVQqhVGFAwMeFFFFAFgoLMQABkk8hSqvLs3t9Ne47Uzl1JHEL+yD5AVvNrrz4TRZFU/iXDCFPP5v7QawCRu4Yxxu4QZYohO6PE45D70HSXV1GQYry7iwf+ncuo9AcVOi2g1eIjF9I6jukVW98ZqojuIJXKRzRu45qrgkeVetBfxbX6qnzrbSDwaMj8mqVFtrMCOv06MjvKTn8iv8AustR3ZoNqu12nT9i5tJgh5h1Rx6ZryXU9kZXw0McLn/4bx/3KuPesfRQbdbPZ26O5b30Yc/uXQLDyYn8q6bZeJlDQX0uMcDIivnzG7WFPHmM1v8AYyXf0GJMjMMjpjwBYsPZhQQZNmbxVO5PA57s5T/vUWXQb9XRJrdXgJAkeOVcKveeODyzyFbSqHbzUDpmyWoTxk9Y8fVJg4wXIXPkCT5UCj0tP/Eu3cZk7aXd60rBhkFAS2MHuwMU9bu4S1tZrmXgkKNIT9BxpT9Dlh12t3d+RwtoNxf5nOM+gPrTC2wm6vRGh4E3MiQ4IyCpOXHmqsKDIWweK0j+IfekC70rY+ZubH1zTb0rYXSzplmbu0ge4MCda5X5m3Rk+tLXR7Q6hrNjZgA9fcIr5P7Gct/aGp90HVFFFB8dgqlmOABknwpevMbqaa7b5riQyY7wOSjyUAeVanau46vSngU9q6bqP+JB3v7Q3nWVoCiivkjpHG0kpwiAsx8AOdBh9t7xptUjtFHYt4wWOebtxIx9AF/qrZdEdkI9Gu79eLXE+4GH7qcP8i1LC7umuJpru44NIzO38I548hw8q1UGzO1Wn2sYg0m0uUJ6xVZY2ZN7jzLKe/xoNd0nmCXRDDMgdwrzAnGd5RhBnmPxGQ/8TVX0dbM6df6DLearZxXL3E7CMyKcqq8OHhxDcqxWs6nqU9xJZaiqwzQusc0K72SeBQYLNjGQRjnmrbR9s7jRtNt7EteR9UCN1epYHJJ4K65HPxoLLb3ZXR9ItVm0yKS3mw0r/ju6soKqFwxOMl+GMcqibG7FLtBpc1/cXctsOuMcIQKQ6gDLHPH5iw/41W7SbTy67hWjmA7BZpERchckABWbvbOeHLl4anZXa+00zQrK1lNipSPtA3BjbfJJbgUxzJ76DO7VbHXGz8aSrfR3atlmQRFGRRgFuZzxZeHnXjpexmvarp8WoWkFv8PNkxh592TAJGSpGADjI4ngRU7pE2mg1O1kFsVb8NG6pJlfghZ/mUkDLBOHPCjxpiaZqem2Nla2KdeqwxLGD8O5HAAZyARQJrVtKvtHultdRgMMrLvqN4EMucZBBNaHYGfIvrbHAFJQfEnKn/FfWvvSJqUd/egQuGQy7wPIhUXcAPeMs0h9K72EtdyC7vDnMriMfZRnh5t7UGppcdM2oGOz0/TkP612mfB7l4Ln7kn0pj9/Gkd0nah8ftbcRId5bULbrunPaHFvPeJHlQbzoksDa7LtcOMNd3DOuf3QAo9wx86l7YXAe/s7UEHqommcd4LHdU/bAkq90Sy/RujWVlz6iBEJ+oAz75rJatOLnWb2YFSqyCJSpzkIMH7drf4UGh6M7RrjajrSuY7aB5CccnJCr7F/Sm7WD6JrMR6de3pAzNMIlPeVQf8AdmreUBRRXnczR28Ek0zBY40Lsx7gBkmgyW0twLjWDEpytqm7gfvthjnyCepqsr4HeYtNIMPKxkcd4JOceXLyr7QFUW2d2bfRmhU4kuWEY/l5t6gY86vawW2l0bjWBArAx20YTlx3zxb23R5GgrNIghudWsobne+HaZOsVULZQHLDA48QMedPFte0tc9deJCTxxOrRf5AUtdnNg5tc0SPUl1I2UskjdWjW3WDdU4B+dTxIJ58sVF2h0XWtlurzrEtzGwy8kDyR7nHC5UsefHjnuoLPTFTXekK03wClmDdSby/9QnrAM9+GdMfymmRqzxw2FxcTRJJ1cbMAy53jjgOPeeVJTQ9L11y2oaVpL3seWRpHCOCSQx4FgxPLiB9KlanrGtWKC3v7VrKeVSYS0csQypByF3t1t0lTjHhQd7O6RBqG3UdisaTWEMrvOso3gwRcN9CDLjyNMHVtjtmRZz3D6RFGYomcfDO8PIeCMAfSlbousXWhzvfxxylXUq8gl6ocwTx3SD9qvbjb+a6sZYwbmctusqN1W4SGDAFlAOCQATjke/lQUumaN8ZtNDo3XmVev6t5lHMBcv9uTD7it3cdG9tBDI1pr2oWyqCe2VKqB9Bunu8aw+yWqDSdoP0jcSLnqZF3pImcF2ZST2TkH5uP1NbO/2+triylt2+D3ZF3ZHW4kVwp+bdRoxk4zw3qBbXMUkF1KLr9f2TIzMSW7KkZJJ/ZK/amPs/afA6NaQMMOE3n/mYlj7n2rBQh9Y1yPfXBu7nedT3KTkjyXI8qZvd4Dw8KDzuJ0treW4lYLHEjOzHkABkn2pEbLRnXduLRphxnu2uHHPllz+VNTpIvxYbIXvaAe4xAgzjO8eP9oNYzoasOt1O+1AjAgiESnuyxyfZfega88qQQSzyfJGpduPcONLuHf6pWm/Wt25DjHaPFj6k1r9rJdzRJYgATcMsOGGQVJ7Q/pDVmLSzbUbyCyUtm5kWIlRkgMQCfIZPlQObYmx/R2y+nQFSrGPrXBP7TkufdjV7XKKqqqqAFAwAO4V1QB4DNUO11wFsI7UcTcvusP4F4tn6HAX/AJVenlWK164+K1mbHyWwEKnxPzNjzKj7rQQePfzooooOLiZLeCSeVsRxoXc/QcTSpmlknllnfjLK7OcnvY5Ircbb3fU6StsrYa5kCkA8SowT5cgfoaz2x+mRaztHa2U678JDSTLvEZRR4jjzKjzoN1oG2WnWmlWdpvWiJDAiALejf4Afssowayu3muxaxeCOJmQqyOyBw34YUhMspIOWaQ4zwwK1us9Hmz8NjcXEb31qIUaTMNxvZwM4/EDfal5p2g3t7rQ0aJ4TcqWDvxCAqCSfEDPCgZ2w11pml7J6fBJfwI7KZZOtcIQ7sXI445Zx9gKoelDUbeZAqPHIF3Yo3U53T+sc+gjHnVbNsvtjo1pJOLlGgt0LN1N5vBEUdwkAxgDkKzBF9rF/FC7TXN3N+DHHwU58McAD4n6ceVA6dirBrHZTTYZIdyRoRLKvPdd+0R5FseVYjpRS0a9SSNFWaLEKboxkkF3JHfwMeM8vM1AaPazT4w76IsYjX547Zg2PHMTis1qeqTagfiLuZRGASrGRjjOMneYk8eHfw5UDN2K2R0ibZm0udU021urq43peukj7YVj2VB5gBccPHPjWe6RND0vS54pNOU2zAKHi3iyyly2AM8iAjHz+1eGl9ITR2kEUc85WCNY8QSxyDgAP2l4VU7Ra7Nrd1vujbgbf3pAoYtgLjC8OAXzyfMJew9uZdWlnb5YIeX8THA9g1bms/sNB1eitPgg3ErHiOOFO7+YJ860HHu50Cv6Z74mTTbAPlVDzSKO8nAX07XrV/wBFWn/B7KJM4Ie7laY58PlH5Z86XG3162q7Y3oizII5BbxKP4eGP6snzp26RZDTdJs7IHIt4EjJxzIABPmeNBRbYTb93Z2wIwiPK3HiCeyvr2/QV79HdsLva62BXK28Uk5ODjhhRx+758qqdbl6/Wrp+5CIlIOeCjj/AHFq3HRLaDqtSviDxdIB4cBvH/IUDDooooI9/dJZWU9zJkrChcgczjuH1rAxhwn4xBlYlnxy3icnHmTWj2vuSIbazQgGWTrJP5E4+u8U8s1nqAo86K8b25Szs57mT5YYy5+uBnFBhdsLz4rW3Rfktl6offm3vgeVfNltb/QV9Lcrvhnj3AyRI+BnJ4MRzwOR7qpmZnd3f53Yu58WJyT6k0UG+vekH4izkjcq69luqW0dHfBB3d7fZeOMcfGq/o0uY7fW7y+vopprgQBN6BVIBkfeckE55oMYzzNZGvOWGKcATxRyAcg6g49aB17Q7QWB02WFmlUPgSdZBIqhB2mBYjHEAjnzOKwnR+8E+1Uupak6RmFJJhvgnddzu88eDMKyS9iPqkJWP9xThT5cq9be4mtZOstppInxjKMRw/8AwoHhqesWMmlXAsr+3klkXqoxHMpbeY7oOPpnP2BpebBWY1TbiS+SIJb2hknQJwHHKR5H1DFvuKzdzq+pXULQz307RsMEEjPkcZB+orz02/m0ydprVIGcjGZUJ3QOPDBGO+geG0VvbPpV3JLa28krIURpIQ3absrxI8SKRV2sEdxPHY77wJIywhm3iQDgce/71cz7VX8ttIgBWU8Ufr5GVW7juEkH7fkeNQdmrRLjWLKFVHVRN1hXwVOI9931oGLY2ws7KC1XlDGqegxXGqXiafpl3eyZ3beF5CBzOATgfflUmsh0p6gbLZSSJSQ93KsIxjl8x8sDHmKBZ7FWz6vtnYicF8zm4lbH7uXJPmPen1I6xRPK/wAqKWb7AZpVdDFiHv8AUr9lP4MaxK38xJP+I9RTB2nmMWizquCZt2L7hjhv7d6gxyFmG+4/EkJkcfxMSx9yac/R9ZfBbJ2QIO9OGnbIwe2SR7YHlSbWGW5dbeAhZZmEUbHuZjug+pr9B20KW9vHDEN2ONQijwAGBQelFFFBhtXufjNWuZVbMcZECceGFzk/feLDyFRKodq7DU9m9R6uG/uzZzkvBLI2/wAeZQ7wPaHuOPcarI9f1NAAZYnxzLxDJ9CKDY1E1WwTU7F7SSV41cgkpjJwc44/aqJNqLlT27SGQfSQofyapMe1EBA62znQ9+4yuB7iggTbFHObfUN0eEkO97hh+VQ5dj9SX9VLayf82X/+f91pU2i05yA0kifzQsR7A1Ij1jTJsBNQtcnkrShT6HjQYebZvV4zgWZkH7ySL/sg1Alsr2Fis1hepj9o2z7v9WMe9NNXV/lYN9jmuuIP1oFG/YOH7J8Ca+jjxFNl0SQZdVY/UZqDNoulTkmbTbRmPNuqAPqBmgWlFMCTZXSHPCCRP5Jn/wBk1Dl2MtGJMV3cJ4A7pA9s+9Bi+danYO1DT3V8wBZVEKHwzhm9cLXLbFXQPY1GBxnhvW5T33mrRbP6a2l6YttIytLvs7svIknh6DdHlQWNKbplvxJqdhp6knqImkbwyxwPPC+4ptCvz9tbctq+2F+0Ay0twIox44wg/KgafRfYfBbJW8hGHunaY+fAeyipG2E+ZbO2GOG/Kxzy5KvrlvSr3TrRLGwtbOMYS3iWJfHsjFZLX5+v1i4P7Me7ECD4DJ92NBP2EtTd7WWCYysW9PJj91Rw/uZadI5Ut+iW0DXOo3xwdxUhBxxBPaI9NymTQFFFFBW69o9trWmyWd2AQeMb44xuOTD6j/uO+kzqGh6np9zJBcWVwWQkb8cLMjfUEDGDT4ooPzq7pG/Vu6q45qxwR5V13Zzw8a/QctvBMhSaGORTwKuoIPrVVNsns9K282jWKt+9HCEPquKBI+tB48+XhTeuNgNn5izLbzxMeRjuH4eRJHtVXN0YWXO31W9X6SpG49lU+9AtFUK28gCnxA417RXV1F+qvLpPoJ3x6E4rbT9Gd6uTBqVu47g8TL/s1V3OwG0UK5SC2uP4Ybjj/cFHvQVEWt6lGc/Fb48HRf8AQFSE2lv1HbitpT/Ky/7P5VzLsvr8JPW6Pdrjw3X90JqtuLe5tVL3dtPAnLeliZB6kUF7DtUT+vsCo8Y5Q35gVKj2lsSuZEuIz4FA3+JNZCKaKYZhljkH8DA/lXpQbOLXdLlOBeIh/wDdVo/8gKmRXVtMu9DcRSDxRwawGe4nyr4yK3zKpx4jNBttoL06Zod/fD5oYGZP5sdn3xST6PtO/SG11gjDKQv17/ZOI98CtZq1qb3Tbi2R2UunZAYhSw4jIHDmKyexGpvpGuLuN1ckymHeZR2Tnkc+JGKB9MyoGdjwGSSaXYYyF5GBDSu0jZ55Y7x9yan3et6lPaTQl4SJIyv6rBwRg8QeflVepaZF+GG88gAjXlljy5/WgcHRrYiz2Xilwu/dyNO7D9rOFU/0qtaqoum2iWFhbWcfyQQrGCe8KAP9VKoCiiigKKKKAooooCiiigKKKKAr4Rmiigi3WmWF4c3djbTnxliVvzFVdxsZs9OpU6ZDGDz6rKfkRRRQVd30a6LMoFvcX9pj/wBKYN/9itVfP0YIEIttWkz3ddCD/iRRRQVt30baxHj4S6sZz39YzxfkGrE6z0QbRm+lvLaFQxYPuwujDe4cskHnx5UUUFg+g63aQx/G6Xd9aVG+YoGcZ78YzXrshZNNthp9jJC+6Z+vdWUgxhAXOQfFgo+7UUUD2ooooCiiig//2Q=="/>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68614" name="AutoShape 6" descr="data:image/jpeg;base64,/9j/4AAQSkZJRgABAQAAAQABAAD/2wBDAAkGBwgHBgkIBwgKCgkLDRYPDQwMDRsUFRAWIB0iIiAdHx8kKDQsJCYxJx8fLT0tMTU3Ojo6Iys/RD84QzQ5Ojf/2wBDAQoKCg0MDRoPDxo3JR8lNzc3Nzc3Nzc3Nzc3Nzc3Nzc3Nzc3Nzc3Nzc3Nzc3Nzc3Nzc3Nzc3Nzc3Nzc3Nzc3Nzf/wAARCACYAKoDASIAAhEBAxEB/8QAHAAAAgMBAQEBAAAAAAAAAAAAAAcEBQYCAwEI/8QAQRAAAgEDAQQIBAIKAQIHAQAAAQIDAAQRBQYSITEHEyJBUYGRoRQyYXEjsRUzQlJicpKissGCQ9EWRFNjZLPwwv/EABQBAQAAAAAAAAAAAAAAAAAAAAD/xAAUEQEAAAAAAAAAAAAAAAAAAAAA/9oADAMBAAIRAxEAPwB40UUUBRRRQGaTu3GrNcbRSNb7v4Y3A5RW4AkADIPeHb/mKaWvX36O0m5uQ2HVd1D/ABscL7kUiZJDLK8pGN49keC8lHkAB9xQWcW02swsGS6yR3EyAAfZXA9qsoNudYjIHXSEd5LqfYoT71mKKDbxdJF6rqJbbeQcysKknz6wflVlB0kQMxEtugzyBMin/Aj3pbUUDZg6QNKkZVZJFY88SxED1cH2q2h2m0uU4Eso4fMYX3fXGKSGARg8qn2ekRNuSSyx27soZAqce0cKSRyyfagdEWu6TKcJqNrvct1pQp9DU9HRwCjBgeRBzmkLDJqLTm3guLmR97d3RKzDI+mcY+uK+WtzqAuAbZ9+QcwtujEj7hc486B+5opJQ7TatayOru6sOaiWVCPIuR7VOg281aIgvLK6j9nejb80B96Bv0Us7bpIn3z18IC44b9vj3Vz+VWNv0jW7LmaGEDPE9Y6cPsyAe9Bu6Ky9ptzpd0yhUlwzom+jRygM7BVB3GJHE948avbrU7KzljivLuCCSQZQSyBd77ZoJdFco6uAVIIPeDkV1QFFFFAUUV8blQYLpT1BltYbCEMWbtOQCQAcgZ+6iQelLPfQnAdcjmM8qZVxcm8vLi6BIWWQlOPNBwU+YGfOvCWGGZSs0UcinmrqGHvQL7uzRW0bRNLf/yMKfWJer/xxUaTZ3T2JSOSaJv4Zd4/3ZoMpRWim2VI4w3zKPCWEPnzBWo0mzV8o/Dmt5D/ADFP9H86CrtLdrq5jgQgM5wCatJu3pDLdxkNHGu5IOBJzhUI7+yc/TNRZNG1WFwVtGfBzvRSLw9SDXnerqE0m9eRXeSSQHibA+3cKD2sZ5bbT7iRZGVCerjQYGXbmfJc+oruCJpbCCC0uIo5JJD1ylwrk5woxzIxxqslud6JLZ5FCpnCcjx5mpsuos5aVYI453XdaZcknhjgOQOKD5qTi41JlRsrlYxJnngBd4+YqesQiuLi3a0VbO3jfrHaPtNgHjvc8k8sVWQSWvXDfhcRdXusQd4hsfN3d/dUn4uJgls9xcNAzATTSHju9wAycD/93UHcNrbR3UFlNA0s77vWvvkBMjOAB4Djk1WOAsjBTkBiAfEVaSXzwQuBdRzzMnVo0a/KvLJbAJOKqMgczjFBzPq8ejPpM1w4jSbVI3diCcQw4LH+pz98VrtnNaudp1vtfuVKR3c5S1ibB3IE4KD9d7fJ+pNKPpAn3tUtbTiPhbRA6dyyPmRv8h6U5tnrD9G6HYWWMGGBQwxjjjJ980EddZGj7ZaZFC/VW+ALpEGAwlbcQnuwCGOe7FNrP1r8/wCpzfF6vfzBsqZOpUjuCDdI/qDe9Mmw6RdGWxtxe3arciJRMpBOHwN4euaDcUUUUBVXtJdNa6RN1ZIlm/BjI7i3DPkMnyq0PKsltXP12ow24PYt0LsCObtwHoAf6qCoVQqhVGFAwMeFFFFAFgoLMQABkk8hSqvLs3t9Ne47Uzl1JHEL+yD5AVvNrrz4TRZFU/iXDCFPP5v7QawCRu4Yxxu4QZYohO6PE45D70HSXV1GQYry7iwf+ncuo9AcVOi2g1eIjF9I6jukVW98ZqojuIJXKRzRu45qrgkeVetBfxbX6qnzrbSDwaMj8mqVFtrMCOv06MjvKTn8iv8AustR3ZoNqu12nT9i5tJgh5h1Rx6ZryXU9kZXw0McLn/4bx/3KuPesfRQbdbPZ26O5b30Yc/uXQLDyYn8q6bZeJlDQX0uMcDIivnzG7WFPHmM1v8AYyXf0GJMjMMjpjwBYsPZhQQZNmbxVO5PA57s5T/vUWXQb9XRJrdXgJAkeOVcKveeODyzyFbSqHbzUDpmyWoTxk9Y8fVJg4wXIXPkCT5UCj0tP/Eu3cZk7aXd60rBhkFAS2MHuwMU9bu4S1tZrmXgkKNIT9BxpT9Dlh12t3d+RwtoNxf5nOM+gPrTC2wm6vRGh4E3MiQ4IyCpOXHmqsKDIWweK0j+IfekC70rY+ZubH1zTb0rYXSzplmbu0ge4MCda5X5m3Rk+tLXR7Q6hrNjZgA9fcIr5P7Gct/aGp90HVFFFB8dgqlmOABknwpevMbqaa7b5riQyY7wOSjyUAeVanau46vSngU9q6bqP+JB3v7Q3nWVoCiivkjpHG0kpwiAsx8AOdBh9t7xptUjtFHYt4wWOebtxIx9AF/qrZdEdkI9Gu79eLXE+4GH7qcP8i1LC7umuJpru44NIzO38I548hw8q1UGzO1Wn2sYg0m0uUJ6xVZY2ZN7jzLKe/xoNd0nmCXRDDMgdwrzAnGd5RhBnmPxGQ/8TVX0dbM6df6DLearZxXL3E7CMyKcqq8OHhxDcqxWs6nqU9xJZaiqwzQusc0K72SeBQYLNjGQRjnmrbR9s7jRtNt7EteR9UCN1epYHJJ4K65HPxoLLb3ZXR9ItVm0yKS3mw0r/ju6soKqFwxOMl+GMcqibG7FLtBpc1/cXctsOuMcIQKQ6gDLHPH5iw/41W7SbTy67hWjmA7BZpERchckABWbvbOeHLl4anZXa+00zQrK1lNipSPtA3BjbfJJbgUxzJ76DO7VbHXGz8aSrfR3atlmQRFGRRgFuZzxZeHnXjpexmvarp8WoWkFv8PNkxh592TAJGSpGADjI4ngRU7pE2mg1O1kFsVb8NG6pJlfghZ/mUkDLBOHPCjxpiaZqem2Nla2KdeqwxLGD8O5HAAZyARQJrVtKvtHultdRgMMrLvqN4EMucZBBNaHYGfIvrbHAFJQfEnKn/FfWvvSJqUd/egQuGQy7wPIhUXcAPeMs0h9K72EtdyC7vDnMriMfZRnh5t7UGppcdM2oGOz0/TkP612mfB7l4Ln7kn0pj9/Gkd0nah8ftbcRId5bULbrunPaHFvPeJHlQbzoksDa7LtcOMNd3DOuf3QAo9wx86l7YXAe/s7UEHqommcd4LHdU/bAkq90Sy/RujWVlz6iBEJ+oAz75rJatOLnWb2YFSqyCJSpzkIMH7drf4UGh6M7RrjajrSuY7aB5CccnJCr7F/Sm7WD6JrMR6de3pAzNMIlPeVQf8AdmreUBRRXnczR28Ek0zBY40Lsx7gBkmgyW0twLjWDEpytqm7gfvthjnyCepqsr4HeYtNIMPKxkcd4JOceXLyr7QFUW2d2bfRmhU4kuWEY/l5t6gY86vawW2l0bjWBArAx20YTlx3zxb23R5GgrNIghudWsobne+HaZOsVULZQHLDA48QMedPFte0tc9deJCTxxOrRf5AUtdnNg5tc0SPUl1I2UskjdWjW3WDdU4B+dTxIJ58sVF2h0XWtlurzrEtzGwy8kDyR7nHC5UsefHjnuoLPTFTXekK03wClmDdSby/9QnrAM9+GdMfymmRqzxw2FxcTRJJ1cbMAy53jjgOPeeVJTQ9L11y2oaVpL3seWRpHCOCSQx4FgxPLiB9KlanrGtWKC3v7VrKeVSYS0csQypByF3t1t0lTjHhQd7O6RBqG3UdisaTWEMrvOso3gwRcN9CDLjyNMHVtjtmRZz3D6RFGYomcfDO8PIeCMAfSlbousXWhzvfxxylXUq8gl6ocwTx3SD9qvbjb+a6sZYwbmctusqN1W4SGDAFlAOCQATjke/lQUumaN8ZtNDo3XmVev6t5lHMBcv9uTD7it3cdG9tBDI1pr2oWyqCe2VKqB9Bunu8aw+yWqDSdoP0jcSLnqZF3pImcF2ZST2TkH5uP1NbO/2+triylt2+D3ZF3ZHW4kVwp+bdRoxk4zw3qBbXMUkF1KLr9f2TIzMSW7KkZJJ/ZK/amPs/afA6NaQMMOE3n/mYlj7n2rBQh9Y1yPfXBu7nedT3KTkjyXI8qZvd4Dw8KDzuJ0treW4lYLHEjOzHkABkn2pEbLRnXduLRphxnu2uHHPllz+VNTpIvxYbIXvaAe4xAgzjO8eP9oNYzoasOt1O+1AjAgiESnuyxyfZfega88qQQSzyfJGpduPcONLuHf6pWm/Wt25DjHaPFj6k1r9rJdzRJYgATcMsOGGQVJ7Q/pDVmLSzbUbyCyUtm5kWIlRkgMQCfIZPlQObYmx/R2y+nQFSrGPrXBP7TkufdjV7XKKqqqqAFAwAO4V1QB4DNUO11wFsI7UcTcvusP4F4tn6HAX/AJVenlWK164+K1mbHyWwEKnxPzNjzKj7rQQePfzooooOLiZLeCSeVsRxoXc/QcTSpmlknllnfjLK7OcnvY5Ircbb3fU6StsrYa5kCkA8SowT5cgfoaz2x+mRaztHa2U678JDSTLvEZRR4jjzKjzoN1oG2WnWmlWdpvWiJDAiALejf4Afssowayu3muxaxeCOJmQqyOyBw34YUhMspIOWaQ4zwwK1us9Hmz8NjcXEb31qIUaTMNxvZwM4/EDfal5p2g3t7rQ0aJ4TcqWDvxCAqCSfEDPCgZ2w11pml7J6fBJfwI7KZZOtcIQ7sXI445Zx9gKoelDUbeZAqPHIF3Yo3U53T+sc+gjHnVbNsvtjo1pJOLlGgt0LN1N5vBEUdwkAxgDkKzBF9rF/FC7TXN3N+DHHwU58McAD4n6ceVA6dirBrHZTTYZIdyRoRLKvPdd+0R5FseVYjpRS0a9SSNFWaLEKboxkkF3JHfwMeM8vM1AaPazT4w76IsYjX547Zg2PHMTis1qeqTagfiLuZRGASrGRjjOMneYk8eHfw5UDN2K2R0ibZm0udU021urq43peukj7YVj2VB5gBccPHPjWe6RND0vS54pNOU2zAKHi3iyyly2AM8iAjHz+1eGl9ITR2kEUc85WCNY8QSxyDgAP2l4VU7Ra7Nrd1vujbgbf3pAoYtgLjC8OAXzyfMJew9uZdWlnb5YIeX8THA9g1bms/sNB1eitPgg3ErHiOOFO7+YJ860HHu50Cv6Z74mTTbAPlVDzSKO8nAX07XrV/wBFWn/B7KJM4Ie7laY58PlH5Z86XG3162q7Y3oizII5BbxKP4eGP6snzp26RZDTdJs7IHIt4EjJxzIABPmeNBRbYTb93Z2wIwiPK3HiCeyvr2/QV79HdsLva62BXK28Uk5ODjhhRx+758qqdbl6/Wrp+5CIlIOeCjj/AHFq3HRLaDqtSviDxdIB4cBvH/IUDDooooI9/dJZWU9zJkrChcgczjuH1rAxhwn4xBlYlnxy3icnHmTWj2vuSIbazQgGWTrJP5E4+u8U8s1nqAo86K8b25Szs57mT5YYy5+uBnFBhdsLz4rW3Rfktl6offm3vgeVfNltb/QV9Lcrvhnj3AyRI+BnJ4MRzwOR7qpmZnd3f53Yu58WJyT6k0UG+vekH4izkjcq69luqW0dHfBB3d7fZeOMcfGq/o0uY7fW7y+vopprgQBN6BVIBkfeckE55oMYzzNZGvOWGKcATxRyAcg6g49aB17Q7QWB02WFmlUPgSdZBIqhB2mBYjHEAjnzOKwnR+8E+1Uupak6RmFJJhvgnddzu88eDMKyS9iPqkJWP9xThT5cq9be4mtZOstppInxjKMRw/8AwoHhqesWMmlXAsr+3klkXqoxHMpbeY7oOPpnP2BpebBWY1TbiS+SIJb2hknQJwHHKR5H1DFvuKzdzq+pXULQz307RsMEEjPkcZB+orz02/m0ydprVIGcjGZUJ3QOPDBGO+geG0VvbPpV3JLa28krIURpIQ3absrxI8SKRV2sEdxPHY77wJIywhm3iQDgce/71cz7VX8ttIgBWU8Ufr5GVW7juEkH7fkeNQdmrRLjWLKFVHVRN1hXwVOI9931oGLY2ws7KC1XlDGqegxXGqXiafpl3eyZ3beF5CBzOATgfflUmsh0p6gbLZSSJSQ93KsIxjl8x8sDHmKBZ7FWz6vtnYicF8zm4lbH7uXJPmPen1I6xRPK/wAqKWb7AZpVdDFiHv8AUr9lP4MaxK38xJP+I9RTB2nmMWizquCZt2L7hjhv7d6gxyFmG+4/EkJkcfxMSx9yac/R9ZfBbJ2QIO9OGnbIwe2SR7YHlSbWGW5dbeAhZZmEUbHuZjug+pr9B20KW9vHDEN2ONQijwAGBQelFFFBhtXufjNWuZVbMcZECceGFzk/feLDyFRKodq7DU9m9R6uG/uzZzkvBLI2/wAeZQ7wPaHuOPcarI9f1NAAZYnxzLxDJ9CKDY1E1WwTU7F7SSV41cgkpjJwc44/aqJNqLlT27SGQfSQofyapMe1EBA62znQ9+4yuB7iggTbFHObfUN0eEkO97hh+VQ5dj9SX9VLayf82X/+f91pU2i05yA0kifzQsR7A1Ij1jTJsBNQtcnkrShT6HjQYebZvV4zgWZkH7ySL/sg1Alsr2Fis1hepj9o2z7v9WMe9NNXV/lYN9jmuuIP1oFG/YOH7J8Ca+jjxFNl0SQZdVY/UZqDNoulTkmbTbRmPNuqAPqBmgWlFMCTZXSHPCCRP5Jn/wBk1Dl2MtGJMV3cJ4A7pA9s+9Bi+danYO1DT3V8wBZVEKHwzhm9cLXLbFXQPY1GBxnhvW5T33mrRbP6a2l6YttIytLvs7svIknh6DdHlQWNKbplvxJqdhp6knqImkbwyxwPPC+4ptCvz9tbctq+2F+0Ay0twIox44wg/KgafRfYfBbJW8hGHunaY+fAeyipG2E+ZbO2GOG/Kxzy5KvrlvSr3TrRLGwtbOMYS3iWJfHsjFZLX5+v1i4P7Me7ECD4DJ92NBP2EtTd7WWCYysW9PJj91Rw/uZadI5Ut+iW0DXOo3xwdxUhBxxBPaI9NymTQFFFFBW69o9trWmyWd2AQeMb44xuOTD6j/uO+kzqGh6np9zJBcWVwWQkb8cLMjfUEDGDT4ooPzq7pG/Vu6q45qxwR5V13Zzw8a/QctvBMhSaGORTwKuoIPrVVNsns9K282jWKt+9HCEPquKBI+tB48+XhTeuNgNn5izLbzxMeRjuH4eRJHtVXN0YWXO31W9X6SpG49lU+9AtFUK28gCnxA417RXV1F+qvLpPoJ3x6E4rbT9Gd6uTBqVu47g8TL/s1V3OwG0UK5SC2uP4Ybjj/cFHvQVEWt6lGc/Fb48HRf8AQFSE2lv1HbitpT/Ky/7P5VzLsvr8JPW6Pdrjw3X90JqtuLe5tVL3dtPAnLeliZB6kUF7DtUT+vsCo8Y5Q35gVKj2lsSuZEuIz4FA3+JNZCKaKYZhljkH8DA/lXpQbOLXdLlOBeIh/wDdVo/8gKmRXVtMu9DcRSDxRwawGe4nyr4yK3zKpx4jNBttoL06Zod/fD5oYGZP5sdn3xST6PtO/SG11gjDKQv17/ZOI98CtZq1qb3Tbi2R2UunZAYhSw4jIHDmKyexGpvpGuLuN1ckymHeZR2Tnkc+JGKB9MyoGdjwGSSaXYYyF5GBDSu0jZ55Y7x9yan3et6lPaTQl4SJIyv6rBwRg8QeflVepaZF+GG88gAjXlljy5/WgcHRrYiz2Xilwu/dyNO7D9rOFU/0qtaqoum2iWFhbWcfyQQrGCe8KAP9VKoCiiigKKKKAooooCiiigKKKKAr4Rmiigi3WmWF4c3djbTnxliVvzFVdxsZs9OpU6ZDGDz6rKfkRRRQVd30a6LMoFvcX9pj/wBKYN/9itVfP0YIEIttWkz3ddCD/iRRRQVt30baxHj4S6sZz39YzxfkGrE6z0QbRm+lvLaFQxYPuwujDe4cskHnx5UUUFg+g63aQx/G6Xd9aVG+YoGcZ78YzXrshZNNthp9jJC+6Z+vdWUgxhAXOQfFgo+7UUUD2ooooCiiig//2Q=="/>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68616" name="AutoShape 8" descr="data:image/jpeg;base64,/9j/4AAQSkZJRgABAQAAAQABAAD/2wBDAAkGBwgHBgkIBwgKCgkLDRYPDQwMDRsUFRAWIB0iIiAdHx8kKDQsJCYxJx8fLT0tMTU3Ojo6Iys/RD84QzQ5Ojf/2wBDAQoKCg0MDRoPDxo3JR8lNzc3Nzc3Nzc3Nzc3Nzc3Nzc3Nzc3Nzc3Nzc3Nzc3Nzc3Nzc3Nzc3Nzc3Nzc3Nzc3Nzf/wAARCACYAKoDASIAAhEBAxEB/8QAHAAAAgMBAQEBAAAAAAAAAAAAAAcEBQYCAwEI/8QAQRAAAgEDAQQIBAIKAQIHAQAAAQIDAAQRBQYSITEHEyJBUYGRoRQyYXEjsRUzQlJicpKissGCQ9EWRFNjZLPwwv/EABQBAQAAAAAAAAAAAAAAAAAAAAD/xAAUEQEAAAAAAAAAAAAAAAAAAAAA/9oADAMBAAIRAxEAPwB40UUUBRRRQGaTu3GrNcbRSNb7v4Y3A5RW4AkADIPeHb/mKaWvX36O0m5uQ2HVd1D/ABscL7kUiZJDLK8pGN49keC8lHkAB9xQWcW02swsGS6yR3EyAAfZXA9qsoNudYjIHXSEd5LqfYoT71mKKDbxdJF6rqJbbeQcysKknz6wflVlB0kQMxEtugzyBMin/Aj3pbUUDZg6QNKkZVZJFY88SxED1cH2q2h2m0uU4Eso4fMYX3fXGKSGARg8qn2ekRNuSSyx27soZAqce0cKSRyyfagdEWu6TKcJqNrvct1pQp9DU9HRwCjBgeRBzmkLDJqLTm3guLmR97d3RKzDI+mcY+uK+WtzqAuAbZ9+QcwtujEj7hc486B+5opJQ7TatayOru6sOaiWVCPIuR7VOg281aIgvLK6j9nejb80B96Bv0Us7bpIn3z18IC44b9vj3Vz+VWNv0jW7LmaGEDPE9Y6cPsyAe9Bu6Ky9ptzpd0yhUlwzom+jRygM7BVB3GJHE948avbrU7KzljivLuCCSQZQSyBd77ZoJdFco6uAVIIPeDkV1QFFFFAUUV8blQYLpT1BltYbCEMWbtOQCQAcgZ+6iQelLPfQnAdcjmM8qZVxcm8vLi6BIWWQlOPNBwU+YGfOvCWGGZSs0UcinmrqGHvQL7uzRW0bRNLf/yMKfWJer/xxUaTZ3T2JSOSaJv4Zd4/3ZoMpRWim2VI4w3zKPCWEPnzBWo0mzV8o/Dmt5D/ADFP9H86CrtLdrq5jgQgM5wCatJu3pDLdxkNHGu5IOBJzhUI7+yc/TNRZNG1WFwVtGfBzvRSLw9SDXnerqE0m9eRXeSSQHibA+3cKD2sZ5bbT7iRZGVCerjQYGXbmfJc+oruCJpbCCC0uIo5JJD1ylwrk5woxzIxxqslud6JLZ5FCpnCcjx5mpsuos5aVYI453XdaZcknhjgOQOKD5qTi41JlRsrlYxJnngBd4+YqesQiuLi3a0VbO3jfrHaPtNgHjvc8k8sVWQSWvXDfhcRdXusQd4hsfN3d/dUn4uJgls9xcNAzATTSHju9wAycD/93UHcNrbR3UFlNA0s77vWvvkBMjOAB4Djk1WOAsjBTkBiAfEVaSXzwQuBdRzzMnVo0a/KvLJbAJOKqMgczjFBzPq8ejPpM1w4jSbVI3diCcQw4LH+pz98VrtnNaudp1vtfuVKR3c5S1ibB3IE4KD9d7fJ+pNKPpAn3tUtbTiPhbRA6dyyPmRv8h6U5tnrD9G6HYWWMGGBQwxjjjJ980EddZGj7ZaZFC/VW+ALpEGAwlbcQnuwCGOe7FNrP1r8/wCpzfF6vfzBsqZOpUjuCDdI/qDe9Mmw6RdGWxtxe3arciJRMpBOHwN4euaDcUUUUBVXtJdNa6RN1ZIlm/BjI7i3DPkMnyq0PKsltXP12ow24PYt0LsCObtwHoAf6qCoVQqhVGFAwMeFFFFAFgoLMQABkk8hSqvLs3t9Ne47Uzl1JHEL+yD5AVvNrrz4TRZFU/iXDCFPP5v7QawCRu4Yxxu4QZYohO6PE45D70HSXV1GQYry7iwf+ncuo9AcVOi2g1eIjF9I6jukVW98ZqojuIJXKRzRu45qrgkeVetBfxbX6qnzrbSDwaMj8mqVFtrMCOv06MjvKTn8iv8AustR3ZoNqu12nT9i5tJgh5h1Rx6ZryXU9kZXw0McLn/4bx/3KuPesfRQbdbPZ26O5b30Yc/uXQLDyYn8q6bZeJlDQX0uMcDIivnzG7WFPHmM1v8AYyXf0GJMjMMjpjwBYsPZhQQZNmbxVO5PA57s5T/vUWXQb9XRJrdXgJAkeOVcKveeODyzyFbSqHbzUDpmyWoTxk9Y8fVJg4wXIXPkCT5UCj0tP/Eu3cZk7aXd60rBhkFAS2MHuwMU9bu4S1tZrmXgkKNIT9BxpT9Dlh12t3d+RwtoNxf5nOM+gPrTC2wm6vRGh4E3MiQ4IyCpOXHmqsKDIWweK0j+IfekC70rY+ZubH1zTb0rYXSzplmbu0ge4MCda5X5m3Rk+tLXR7Q6hrNjZgA9fcIr5P7Gct/aGp90HVFFFB8dgqlmOABknwpevMbqaa7b5riQyY7wOSjyUAeVanau46vSngU9q6bqP+JB3v7Q3nWVoCiivkjpHG0kpwiAsx8AOdBh9t7xptUjtFHYt4wWOebtxIx9AF/qrZdEdkI9Gu79eLXE+4GH7qcP8i1LC7umuJpru44NIzO38I548hw8q1UGzO1Wn2sYg0m0uUJ6xVZY2ZN7jzLKe/xoNd0nmCXRDDMgdwrzAnGd5RhBnmPxGQ/8TVX0dbM6df6DLearZxXL3E7CMyKcqq8OHhxDcqxWs6nqU9xJZaiqwzQusc0K72SeBQYLNjGQRjnmrbR9s7jRtNt7EteR9UCN1epYHJJ4K65HPxoLLb3ZXR9ItVm0yKS3mw0r/ju6soKqFwxOMl+GMcqibG7FLtBpc1/cXctsOuMcIQKQ6gDLHPH5iw/41W7SbTy67hWjmA7BZpERchckABWbvbOeHLl4anZXa+00zQrK1lNipSPtA3BjbfJJbgUxzJ76DO7VbHXGz8aSrfR3atlmQRFGRRgFuZzxZeHnXjpexmvarp8WoWkFv8PNkxh592TAJGSpGADjI4ngRU7pE2mg1O1kFsVb8NG6pJlfghZ/mUkDLBOHPCjxpiaZqem2Nla2KdeqwxLGD8O5HAAZyARQJrVtKvtHultdRgMMrLvqN4EMucZBBNaHYGfIvrbHAFJQfEnKn/FfWvvSJqUd/egQuGQy7wPIhUXcAPeMs0h9K72EtdyC7vDnMriMfZRnh5t7UGppcdM2oGOz0/TkP612mfB7l4Ln7kn0pj9/Gkd0nah8ftbcRId5bULbrunPaHFvPeJHlQbzoksDa7LtcOMNd3DOuf3QAo9wx86l7YXAe/s7UEHqommcd4LHdU/bAkq90Sy/RujWVlz6iBEJ+oAz75rJatOLnWb2YFSqyCJSpzkIMH7drf4UGh6M7RrjajrSuY7aB5CccnJCr7F/Sm7WD6JrMR6de3pAzNMIlPeVQf8AdmreUBRRXnczR28Ek0zBY40Lsx7gBkmgyW0twLjWDEpytqm7gfvthjnyCepqsr4HeYtNIMPKxkcd4JOceXLyr7QFUW2d2bfRmhU4kuWEY/l5t6gY86vawW2l0bjWBArAx20YTlx3zxb23R5GgrNIghudWsobne+HaZOsVULZQHLDA48QMedPFte0tc9deJCTxxOrRf5AUtdnNg5tc0SPUl1I2UskjdWjW3WDdU4B+dTxIJ58sVF2h0XWtlurzrEtzGwy8kDyR7nHC5UsefHjnuoLPTFTXekK03wClmDdSby/9QnrAM9+GdMfymmRqzxw2FxcTRJJ1cbMAy53jjgOPeeVJTQ9L11y2oaVpL3seWRpHCOCSQx4FgxPLiB9KlanrGtWKC3v7VrKeVSYS0csQypByF3t1t0lTjHhQd7O6RBqG3UdisaTWEMrvOso3gwRcN9CDLjyNMHVtjtmRZz3D6RFGYomcfDO8PIeCMAfSlbousXWhzvfxxylXUq8gl6ocwTx3SD9qvbjb+a6sZYwbmctusqN1W4SGDAFlAOCQATjke/lQUumaN8ZtNDo3XmVev6t5lHMBcv9uTD7it3cdG9tBDI1pr2oWyqCe2VKqB9Bunu8aw+yWqDSdoP0jcSLnqZF3pImcF2ZST2TkH5uP1NbO/2+triylt2+D3ZF3ZHW4kVwp+bdRoxk4zw3qBbXMUkF1KLr9f2TIzMSW7KkZJJ/ZK/amPs/afA6NaQMMOE3n/mYlj7n2rBQh9Y1yPfXBu7nedT3KTkjyXI8qZvd4Dw8KDzuJ0treW4lYLHEjOzHkABkn2pEbLRnXduLRphxnu2uHHPllz+VNTpIvxYbIXvaAe4xAgzjO8eP9oNYzoasOt1O+1AjAgiESnuyxyfZfega88qQQSzyfJGpduPcONLuHf6pWm/Wt25DjHaPFj6k1r9rJdzRJYgATcMsOGGQVJ7Q/pDVmLSzbUbyCyUtm5kWIlRkgMQCfIZPlQObYmx/R2y+nQFSrGPrXBP7TkufdjV7XKKqqqqAFAwAO4V1QB4DNUO11wFsI7UcTcvusP4F4tn6HAX/AJVenlWK164+K1mbHyWwEKnxPzNjzKj7rQQePfzooooOLiZLeCSeVsRxoXc/QcTSpmlknllnfjLK7OcnvY5Ircbb3fU6StsrYa5kCkA8SowT5cgfoaz2x+mRaztHa2U678JDSTLvEZRR4jjzKjzoN1oG2WnWmlWdpvWiJDAiALejf4Afssowayu3muxaxeCOJmQqyOyBw34YUhMspIOWaQ4zwwK1us9Hmz8NjcXEb31qIUaTMNxvZwM4/EDfal5p2g3t7rQ0aJ4TcqWDvxCAqCSfEDPCgZ2w11pml7J6fBJfwI7KZZOtcIQ7sXI445Zx9gKoelDUbeZAqPHIF3Yo3U53T+sc+gjHnVbNsvtjo1pJOLlGgt0LN1N5vBEUdwkAxgDkKzBF9rF/FC7TXN3N+DHHwU58McAD4n6ceVA6dirBrHZTTYZIdyRoRLKvPdd+0R5FseVYjpRS0a9SSNFWaLEKboxkkF3JHfwMeM8vM1AaPazT4w76IsYjX547Zg2PHMTis1qeqTagfiLuZRGASrGRjjOMneYk8eHfw5UDN2K2R0ibZm0udU021urq43peukj7YVj2VB5gBccPHPjWe6RND0vS54pNOU2zAKHi3iyyly2AM8iAjHz+1eGl9ITR2kEUc85WCNY8QSxyDgAP2l4VU7Ra7Nrd1vujbgbf3pAoYtgLjC8OAXzyfMJew9uZdWlnb5YIeX8THA9g1bms/sNB1eitPgg3ErHiOOFO7+YJ860HHu50Cv6Z74mTTbAPlVDzSKO8nAX07XrV/wBFWn/B7KJM4Ie7laY58PlH5Z86XG3162q7Y3oizII5BbxKP4eGP6snzp26RZDTdJs7IHIt4EjJxzIABPmeNBRbYTb93Z2wIwiPK3HiCeyvr2/QV79HdsLva62BXK28Uk5ODjhhRx+758qqdbl6/Wrp+5CIlIOeCjj/AHFq3HRLaDqtSviDxdIB4cBvH/IUDDooooI9/dJZWU9zJkrChcgczjuH1rAxhwn4xBlYlnxy3icnHmTWj2vuSIbazQgGWTrJP5E4+u8U8s1nqAo86K8b25Szs57mT5YYy5+uBnFBhdsLz4rW3Rfktl6offm3vgeVfNltb/QV9Lcrvhnj3AyRI+BnJ4MRzwOR7qpmZnd3f53Yu58WJyT6k0UG+vekH4izkjcq69luqW0dHfBB3d7fZeOMcfGq/o0uY7fW7y+vopprgQBN6BVIBkfeckE55oMYzzNZGvOWGKcATxRyAcg6g49aB17Q7QWB02WFmlUPgSdZBIqhB2mBYjHEAjnzOKwnR+8E+1Uupak6RmFJJhvgnddzu88eDMKyS9iPqkJWP9xThT5cq9be4mtZOstppInxjKMRw/8AwoHhqesWMmlXAsr+3klkXqoxHMpbeY7oOPpnP2BpebBWY1TbiS+SIJb2hknQJwHHKR5H1DFvuKzdzq+pXULQz307RsMEEjPkcZB+orz02/m0ydprVIGcjGZUJ3QOPDBGO+geG0VvbPpV3JLa28krIURpIQ3absrxI8SKRV2sEdxPHY77wJIywhm3iQDgce/71cz7VX8ttIgBWU8Ufr5GVW7juEkH7fkeNQdmrRLjWLKFVHVRN1hXwVOI9931oGLY2ws7KC1XlDGqegxXGqXiafpl3eyZ3beF5CBzOATgfflUmsh0p6gbLZSSJSQ93KsIxjl8x8sDHmKBZ7FWz6vtnYicF8zm4lbH7uXJPmPen1I6xRPK/wAqKWb7AZpVdDFiHv8AUr9lP4MaxK38xJP+I9RTB2nmMWizquCZt2L7hjhv7d6gxyFmG+4/EkJkcfxMSx9yac/R9ZfBbJ2QIO9OGnbIwe2SR7YHlSbWGW5dbeAhZZmEUbHuZjug+pr9B20KW9vHDEN2ONQijwAGBQelFFFBhtXufjNWuZVbMcZECceGFzk/feLDyFRKodq7DU9m9R6uG/uzZzkvBLI2/wAeZQ7wPaHuOPcarI9f1NAAZYnxzLxDJ9CKDY1E1WwTU7F7SSV41cgkpjJwc44/aqJNqLlT27SGQfSQofyapMe1EBA62znQ9+4yuB7iggTbFHObfUN0eEkO97hh+VQ5dj9SX9VLayf82X/+f91pU2i05yA0kifzQsR7A1Ij1jTJsBNQtcnkrShT6HjQYebZvV4zgWZkH7ySL/sg1Alsr2Fis1hepj9o2z7v9WMe9NNXV/lYN9jmuuIP1oFG/YOH7J8Ca+jjxFNl0SQZdVY/UZqDNoulTkmbTbRmPNuqAPqBmgWlFMCTZXSHPCCRP5Jn/wBk1Dl2MtGJMV3cJ4A7pA9s+9Bi+danYO1DT3V8wBZVEKHwzhm9cLXLbFXQPY1GBxnhvW5T33mrRbP6a2l6YttIytLvs7svIknh6DdHlQWNKbplvxJqdhp6knqImkbwyxwPPC+4ptCvz9tbctq+2F+0Ay0twIox44wg/KgafRfYfBbJW8hGHunaY+fAeyipG2E+ZbO2GOG/Kxzy5KvrlvSr3TrRLGwtbOMYS3iWJfHsjFZLX5+v1i4P7Me7ECD4DJ92NBP2EtTd7WWCYysW9PJj91Rw/uZadI5Ut+iW0DXOo3xwdxUhBxxBPaI9NymTQFFFFBW69o9trWmyWd2AQeMb44xuOTD6j/uO+kzqGh6np9zJBcWVwWQkb8cLMjfUEDGDT4ooPzq7pG/Vu6q45qxwR5V13Zzw8a/QctvBMhSaGORTwKuoIPrVVNsns9K282jWKt+9HCEPquKBI+tB48+XhTeuNgNn5izLbzxMeRjuH4eRJHtVXN0YWXO31W9X6SpG49lU+9AtFUK28gCnxA417RXV1F+qvLpPoJ3x6E4rbT9Gd6uTBqVu47g8TL/s1V3OwG0UK5SC2uP4Ybjj/cFHvQVEWt6lGc/Fb48HRf8AQFSE2lv1HbitpT/Ky/7P5VzLsvr8JPW6Pdrjw3X90JqtuLe5tVL3dtPAnLeliZB6kUF7DtUT+vsCo8Y5Q35gVKj2lsSuZEuIz4FA3+JNZCKaKYZhljkH8DA/lXpQbOLXdLlOBeIh/wDdVo/8gKmRXVtMu9DcRSDxRwawGe4nyr4yK3zKpx4jNBttoL06Zod/fD5oYGZP5sdn3xST6PtO/SG11gjDKQv17/ZOI98CtZq1qb3Tbi2R2UunZAYhSw4jIHDmKyexGpvpGuLuN1ckymHeZR2Tnkc+JGKB9MyoGdjwGSSaXYYyF5GBDSu0jZ55Y7x9yan3et6lPaTQl4SJIyv6rBwRg8QeflVepaZF+GG88gAjXlljy5/WgcHRrYiz2Xilwu/dyNO7D9rOFU/0qtaqoum2iWFhbWcfyQQrGCe8KAP9VKoCiiigKKKKAooooCiiigKKKKAr4Rmiigi3WmWF4c3djbTnxliVvzFVdxsZs9OpU6ZDGDz6rKfkRRRQVd30a6LMoFvcX9pj/wBKYN/9itVfP0YIEIttWkz3ddCD/iRRRQVt30baxHj4S6sZz39YzxfkGrE6z0QbRm+lvLaFQxYPuwujDe4cskHnx5UUUFg+g63aQx/G6Xd9aVG+YoGcZ78YzXrshZNNthp9jJC+6Z+vdWUgxhAXOQfFgo+7UUUD2ooooCiiig//2Q=="/>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68618" name="AutoShape 10" descr="data:image/jpeg;base64,/9j/4AAQSkZJRgABAQAAAQABAAD/2wBDAAkGBwgHBgkIBwgKCgkLDRYPDQwMDRsUFRAWIB0iIiAdHx8kKDQsJCYxJx8fLT0tMTU3Ojo6Iys/RD84QzQ5Ojf/2wBDAQoKCg0MDRoPDxo3JR8lNzc3Nzc3Nzc3Nzc3Nzc3Nzc3Nzc3Nzc3Nzc3Nzc3Nzc3Nzc3Nzc3Nzc3Nzc3Nzc3Nzf/wAARCACYAKoDASIAAhEBAxEB/8QAHAAAAgMBAQEBAAAAAAAAAAAAAAcEBQYCAwEI/8QAQRAAAgEDAQQIBAIKAQIHAQAAAQIDAAQRBQYSITEHEyJBUYGRoRQyYXEjsRUzQlJicpKissGCQ9EWRFNjZLPwwv/EABQBAQAAAAAAAAAAAAAAAAAAAAD/xAAUEQEAAAAAAAAAAAAAAAAAAAAA/9oADAMBAAIRAxEAPwB40UUUBRRRQGaTu3GrNcbRSNb7v4Y3A5RW4AkADIPeHb/mKaWvX36O0m5uQ2HVd1D/ABscL7kUiZJDLK8pGN49keC8lHkAB9xQWcW02swsGS6yR3EyAAfZXA9qsoNudYjIHXSEd5LqfYoT71mKKDbxdJF6rqJbbeQcysKknz6wflVlB0kQMxEtugzyBMin/Aj3pbUUDZg6QNKkZVZJFY88SxED1cH2q2h2m0uU4Eso4fMYX3fXGKSGARg8qn2ekRNuSSyx27soZAqce0cKSRyyfagdEWu6TKcJqNrvct1pQp9DU9HRwCjBgeRBzmkLDJqLTm3guLmR97d3RKzDI+mcY+uK+WtzqAuAbZ9+QcwtujEj7hc486B+5opJQ7TatayOru6sOaiWVCPIuR7VOg281aIgvLK6j9nejb80B96Bv0Us7bpIn3z18IC44b9vj3Vz+VWNv0jW7LmaGEDPE9Y6cPsyAe9Bu6Ky9ptzpd0yhUlwzom+jRygM7BVB3GJHE948avbrU7KzljivLuCCSQZQSyBd77ZoJdFco6uAVIIPeDkV1QFFFFAUUV8blQYLpT1BltYbCEMWbtOQCQAcgZ+6iQelLPfQnAdcjmM8qZVxcm8vLi6BIWWQlOPNBwU+YGfOvCWGGZSs0UcinmrqGHvQL7uzRW0bRNLf/yMKfWJer/xxUaTZ3T2JSOSaJv4Zd4/3ZoMpRWim2VI4w3zKPCWEPnzBWo0mzV8o/Dmt5D/ADFP9H86CrtLdrq5jgQgM5wCatJu3pDLdxkNHGu5IOBJzhUI7+yc/TNRZNG1WFwVtGfBzvRSLw9SDXnerqE0m9eRXeSSQHibA+3cKD2sZ5bbT7iRZGVCerjQYGXbmfJc+oruCJpbCCC0uIo5JJD1ylwrk5woxzIxxqslud6JLZ5FCpnCcjx5mpsuos5aVYI453XdaZcknhjgOQOKD5qTi41JlRsrlYxJnngBd4+YqesQiuLi3a0VbO3jfrHaPtNgHjvc8k8sVWQSWvXDfhcRdXusQd4hsfN3d/dUn4uJgls9xcNAzATTSHju9wAycD/93UHcNrbR3UFlNA0s77vWvvkBMjOAB4Djk1WOAsjBTkBiAfEVaSXzwQuBdRzzMnVo0a/KvLJbAJOKqMgczjFBzPq8ejPpM1w4jSbVI3diCcQw4LH+pz98VrtnNaudp1vtfuVKR3c5S1ibB3IE4KD9d7fJ+pNKPpAn3tUtbTiPhbRA6dyyPmRv8h6U5tnrD9G6HYWWMGGBQwxjjjJ980EddZGj7ZaZFC/VW+ALpEGAwlbcQnuwCGOe7FNrP1r8/wCpzfF6vfzBsqZOpUjuCDdI/qDe9Mmw6RdGWxtxe3arciJRMpBOHwN4euaDcUUUUBVXtJdNa6RN1ZIlm/BjI7i3DPkMnyq0PKsltXP12ow24PYt0LsCObtwHoAf6qCoVQqhVGFAwMeFFFFAFgoLMQABkk8hSqvLs3t9Ne47Uzl1JHEL+yD5AVvNrrz4TRZFU/iXDCFPP5v7QawCRu4Yxxu4QZYohO6PE45D70HSXV1GQYry7iwf+ncuo9AcVOi2g1eIjF9I6jukVW98ZqojuIJXKRzRu45qrgkeVetBfxbX6qnzrbSDwaMj8mqVFtrMCOv06MjvKTn8iv8AustR3ZoNqu12nT9i5tJgh5h1Rx6ZryXU9kZXw0McLn/4bx/3KuPesfRQbdbPZ26O5b30Yc/uXQLDyYn8q6bZeJlDQX0uMcDIivnzG7WFPHmM1v8AYyXf0GJMjMMjpjwBYsPZhQQZNmbxVO5PA57s5T/vUWXQb9XRJrdXgJAkeOVcKveeODyzyFbSqHbzUDpmyWoTxk9Y8fVJg4wXIXPkCT5UCj0tP/Eu3cZk7aXd60rBhkFAS2MHuwMU9bu4S1tZrmXgkKNIT9BxpT9Dlh12t3d+RwtoNxf5nOM+gPrTC2wm6vRGh4E3MiQ4IyCpOXHmqsKDIWweK0j+IfekC70rY+ZubH1zTb0rYXSzplmbu0ge4MCda5X5m3Rk+tLXR7Q6hrNjZgA9fcIr5P7Gct/aGp90HVFFFB8dgqlmOABknwpevMbqaa7b5riQyY7wOSjyUAeVanau46vSngU9q6bqP+JB3v7Q3nWVoCiivkjpHG0kpwiAsx8AOdBh9t7xptUjtFHYt4wWOebtxIx9AF/qrZdEdkI9Gu79eLXE+4GH7qcP8i1LC7umuJpru44NIzO38I548hw8q1UGzO1Wn2sYg0m0uUJ6xVZY2ZN7jzLKe/xoNd0nmCXRDDMgdwrzAnGd5RhBnmPxGQ/8TVX0dbM6df6DLearZxXL3E7CMyKcqq8OHhxDcqxWs6nqU9xJZaiqwzQusc0K72SeBQYLNjGQRjnmrbR9s7jRtNt7EteR9UCN1epYHJJ4K65HPxoLLb3ZXR9ItVm0yKS3mw0r/ju6soKqFwxOMl+GMcqibG7FLtBpc1/cXctsOuMcIQKQ6gDLHPH5iw/41W7SbTy67hWjmA7BZpERchckABWbvbOeHLl4anZXa+00zQrK1lNipSPtA3BjbfJJbgUxzJ76DO7VbHXGz8aSrfR3atlmQRFGRRgFuZzxZeHnXjpexmvarp8WoWkFv8PNkxh592TAJGSpGADjI4ngRU7pE2mg1O1kFsVb8NG6pJlfghZ/mUkDLBOHPCjxpiaZqem2Nla2KdeqwxLGD8O5HAAZyARQJrVtKvtHultdRgMMrLvqN4EMucZBBNaHYGfIvrbHAFJQfEnKn/FfWvvSJqUd/egQuGQy7wPIhUXcAPeMs0h9K72EtdyC7vDnMriMfZRnh5t7UGppcdM2oGOz0/TkP612mfB7l4Ln7kn0pj9/Gkd0nah8ftbcRId5bULbrunPaHFvPeJHlQbzoksDa7LtcOMNd3DOuf3QAo9wx86l7YXAe/s7UEHqommcd4LHdU/bAkq90Sy/RujWVlz6iBEJ+oAz75rJatOLnWb2YFSqyCJSpzkIMH7drf4UGh6M7RrjajrSuY7aB5CccnJCr7F/Sm7WD6JrMR6de3pAzNMIlPeVQf8AdmreUBRRXnczR28Ek0zBY40Lsx7gBkmgyW0twLjWDEpytqm7gfvthjnyCepqsr4HeYtNIMPKxkcd4JOceXLyr7QFUW2d2bfRmhU4kuWEY/l5t6gY86vawW2l0bjWBArAx20YTlx3zxb23R5GgrNIghudWsobne+HaZOsVULZQHLDA48QMedPFte0tc9deJCTxxOrRf5AUtdnNg5tc0SPUl1I2UskjdWjW3WDdU4B+dTxIJ58sVF2h0XWtlurzrEtzGwy8kDyR7nHC5UsefHjnuoLPTFTXekK03wClmDdSby/9QnrAM9+GdMfymmRqzxw2FxcTRJJ1cbMAy53jjgOPeeVJTQ9L11y2oaVpL3seWRpHCOCSQx4FgxPLiB9KlanrGtWKC3v7VrKeVSYS0csQypByF3t1t0lTjHhQd7O6RBqG3UdisaTWEMrvOso3gwRcN9CDLjyNMHVtjtmRZz3D6RFGYomcfDO8PIeCMAfSlbousXWhzvfxxylXUq8gl6ocwTx3SD9qvbjb+a6sZYwbmctusqN1W4SGDAFlAOCQATjke/lQUumaN8ZtNDo3XmVev6t5lHMBcv9uTD7it3cdG9tBDI1pr2oWyqCe2VKqB9Bunu8aw+yWqDSdoP0jcSLnqZF3pImcF2ZST2TkH5uP1NbO/2+triylt2+D3ZF3ZHW4kVwp+bdRoxk4zw3qBbXMUkF1KLr9f2TIzMSW7KkZJJ/ZK/amPs/afA6NaQMMOE3n/mYlj7n2rBQh9Y1yPfXBu7nedT3KTkjyXI8qZvd4Dw8KDzuJ0treW4lYLHEjOzHkABkn2pEbLRnXduLRphxnu2uHHPllz+VNTpIvxYbIXvaAe4xAgzjO8eP9oNYzoasOt1O+1AjAgiESnuyxyfZfega88qQQSzyfJGpduPcONLuHf6pWm/Wt25DjHaPFj6k1r9rJdzRJYgATcMsOGGQVJ7Q/pDVmLSzbUbyCyUtm5kWIlRkgMQCfIZPlQObYmx/R2y+nQFSrGPrXBP7TkufdjV7XKKqqqqAFAwAO4V1QB4DNUO11wFsI7UcTcvusP4F4tn6HAX/AJVenlWK164+K1mbHyWwEKnxPzNjzKj7rQQePfzooooOLiZLeCSeVsRxoXc/QcTSpmlknllnfjLK7OcnvY5Ircbb3fU6StsrYa5kCkA8SowT5cgfoaz2x+mRaztHa2U678JDSTLvEZRR4jjzKjzoN1oG2WnWmlWdpvWiJDAiALejf4Afssowayu3muxaxeCOJmQqyOyBw34YUhMspIOWaQ4zwwK1us9Hmz8NjcXEb31qIUaTMNxvZwM4/EDfal5p2g3t7rQ0aJ4TcqWDvxCAqCSfEDPCgZ2w11pml7J6fBJfwI7KZZOtcIQ7sXI445Zx9gKoelDUbeZAqPHIF3Yo3U53T+sc+gjHnVbNsvtjo1pJOLlGgt0LN1N5vBEUdwkAxgDkKzBF9rF/FC7TXN3N+DHHwU58McAD4n6ceVA6dirBrHZTTYZIdyRoRLKvPdd+0R5FseVYjpRS0a9SSNFWaLEKboxkkF3JHfwMeM8vM1AaPazT4w76IsYjX547Zg2PHMTis1qeqTagfiLuZRGASrGRjjOMneYk8eHfw5UDN2K2R0ibZm0udU021urq43peukj7YVj2VB5gBccPHPjWe6RND0vS54pNOU2zAKHi3iyyly2AM8iAjHz+1eGl9ITR2kEUc85WCNY8QSxyDgAP2l4VU7Ra7Nrd1vujbgbf3pAoYtgLjC8OAXzyfMJew9uZdWlnb5YIeX8THA9g1bms/sNB1eitPgg3ErHiOOFO7+YJ860HHu50Cv6Z74mTTbAPlVDzSKO8nAX07XrV/wBFWn/B7KJM4Ie7laY58PlH5Z86XG3162q7Y3oizII5BbxKP4eGP6snzp26RZDTdJs7IHIt4EjJxzIABPmeNBRbYTb93Z2wIwiPK3HiCeyvr2/QV79HdsLva62BXK28Uk5ODjhhRx+758qqdbl6/Wrp+5CIlIOeCjj/AHFq3HRLaDqtSviDxdIB4cBvH/IUDDooooI9/dJZWU9zJkrChcgczjuH1rAxhwn4xBlYlnxy3icnHmTWj2vuSIbazQgGWTrJP5E4+u8U8s1nqAo86K8b25Szs57mT5YYy5+uBnFBhdsLz4rW3Rfktl6offm3vgeVfNltb/QV9Lcrvhnj3AyRI+BnJ4MRzwOR7qpmZnd3f53Yu58WJyT6k0UG+vekH4izkjcq69luqW0dHfBB3d7fZeOMcfGq/o0uY7fW7y+vopprgQBN6BVIBkfeckE55oMYzzNZGvOWGKcATxRyAcg6g49aB17Q7QWB02WFmlUPgSdZBIqhB2mBYjHEAjnzOKwnR+8E+1Uupak6RmFJJhvgnddzu88eDMKyS9iPqkJWP9xThT5cq9be4mtZOstppInxjKMRw/8AwoHhqesWMmlXAsr+3klkXqoxHMpbeY7oOPpnP2BpebBWY1TbiS+SIJb2hknQJwHHKR5H1DFvuKzdzq+pXULQz307RsMEEjPkcZB+orz02/m0ydprVIGcjGZUJ3QOPDBGO+geG0VvbPpV3JLa28krIURpIQ3absrxI8SKRV2sEdxPHY77wJIywhm3iQDgce/71cz7VX8ttIgBWU8Ufr5GVW7juEkH7fkeNQdmrRLjWLKFVHVRN1hXwVOI9931oGLY2ws7KC1XlDGqegxXGqXiafpl3eyZ3beF5CBzOATgfflUmsh0p6gbLZSSJSQ93KsIxjl8x8sDHmKBZ7FWz6vtnYicF8zm4lbH7uXJPmPen1I6xRPK/wAqKWb7AZpVdDFiHv8AUr9lP4MaxK38xJP+I9RTB2nmMWizquCZt2L7hjhv7d6gxyFmG+4/EkJkcfxMSx9yac/R9ZfBbJ2QIO9OGnbIwe2SR7YHlSbWGW5dbeAhZZmEUbHuZjug+pr9B20KW9vHDEN2ONQijwAGBQelFFFBhtXufjNWuZVbMcZECceGFzk/feLDyFRKodq7DU9m9R6uG/uzZzkvBLI2/wAeZQ7wPaHuOPcarI9f1NAAZYnxzLxDJ9CKDY1E1WwTU7F7SSV41cgkpjJwc44/aqJNqLlT27SGQfSQofyapMe1EBA62znQ9+4yuB7iggTbFHObfUN0eEkO97hh+VQ5dj9SX9VLayf82X/+f91pU2i05yA0kifzQsR7A1Ij1jTJsBNQtcnkrShT6HjQYebZvV4zgWZkH7ySL/sg1Alsr2Fis1hepj9o2z7v9WMe9NNXV/lYN9jmuuIP1oFG/YOH7J8Ca+jjxFNl0SQZdVY/UZqDNoulTkmbTbRmPNuqAPqBmgWlFMCTZXSHPCCRP5Jn/wBk1Dl2MtGJMV3cJ4A7pA9s+9Bi+danYO1DT3V8wBZVEKHwzhm9cLXLbFXQPY1GBxnhvW5T33mrRbP6a2l6YttIytLvs7svIknh6DdHlQWNKbplvxJqdhp6knqImkbwyxwPPC+4ptCvz9tbctq+2F+0Ay0twIox44wg/KgafRfYfBbJW8hGHunaY+fAeyipG2E+ZbO2GOG/Kxzy5KvrlvSr3TrRLGwtbOMYS3iWJfHsjFZLX5+v1i4P7Me7ECD4DJ92NBP2EtTd7WWCYysW9PJj91Rw/uZadI5Ut+iW0DXOo3xwdxUhBxxBPaI9NymTQFFFFBW69o9trWmyWd2AQeMb44xuOTD6j/uO+kzqGh6np9zJBcWVwWQkb8cLMjfUEDGDT4ooPzq7pG/Vu6q45qxwR5V13Zzw8a/QctvBMhSaGORTwKuoIPrVVNsns9K282jWKt+9HCEPquKBI+tB48+XhTeuNgNn5izLbzxMeRjuH4eRJHtVXN0YWXO31W9X6SpG49lU+9AtFUK28gCnxA417RXV1F+qvLpPoJ3x6E4rbT9Gd6uTBqVu47g8TL/s1V3OwG0UK5SC2uP4Ybjj/cFHvQVEWt6lGc/Fb48HRf8AQFSE2lv1HbitpT/Ky/7P5VzLsvr8JPW6Pdrjw3X90JqtuLe5tVL3dtPAnLeliZB6kUF7DtUT+vsCo8Y5Q35gVKj2lsSuZEuIz4FA3+JNZCKaKYZhljkH8DA/lXpQbOLXdLlOBeIh/wDdVo/8gKmRXVtMu9DcRSDxRwawGe4nyr4yK3zKpx4jNBttoL06Zod/fD5oYGZP5sdn3xST6PtO/SG11gjDKQv17/ZOI98CtZq1qb3Tbi2R2UunZAYhSw4jIHDmKyexGpvpGuLuN1ckymHeZR2Tnkc+JGKB9MyoGdjwGSSaXYYyF5GBDSu0jZ55Y7x9yan3et6lPaTQl4SJIyv6rBwRg8QeflVepaZF+GG88gAjXlljy5/WgcHRrYiz2Xilwu/dyNO7D9rOFU/0qtaqoum2iWFhbWcfyQQrGCe8KAP9VKoCiiigKKKKAooooCiiigKKKKAr4Rmiigi3WmWF4c3djbTnxliVvzFVdxsZs9OpU6ZDGDz6rKfkRRRQVd30a6LMoFvcX9pj/wBKYN/9itVfP0YIEIttWkz3ddCD/iRRRQVt30baxHj4S6sZz39YzxfkGrE6z0QbRm+lvLaFQxYPuwujDe4cskHnx5UUUFg+g63aQx/G6Xd9aVG+YoGcZ78YzXrshZNNthp9jJC+6Z+vdWUgxhAXOQfFgo+7UUUD2ooooCiiig//2Q=="/>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68622" name="AutoShape 14" descr="http://paynetsystems.com/images/slides/slide_free_machine.png"/>
          <p:cNvSpPr>
            <a:spLocks noChangeAspect="1" noChangeArrowheads="1"/>
          </p:cNvSpPr>
          <p:nvPr/>
        </p:nvSpPr>
        <p:spPr bwMode="auto">
          <a:xfrm>
            <a:off x="1676171" y="130450"/>
            <a:ext cx="304871" cy="281420"/>
          </a:xfrm>
          <a:prstGeom prst="rect">
            <a:avLst/>
          </a:prstGeom>
          <a:noFill/>
        </p:spPr>
        <p:txBody>
          <a:bodyPr vert="horz" wrap="square" lIns="84426" tIns="42213" rIns="84426" bIns="42213" numCol="1" anchor="t" anchorCtr="0" compatLnSpc="1">
            <a:prstTxWarp prst="textNoShape">
              <a:avLst/>
            </a:prstTxWarp>
            <a:noAutofit/>
          </a:bodyPr>
          <a:lstStyle/>
          <a:p>
            <a:endParaRPr lang="en-US" sz="1662" dirty="0"/>
          </a:p>
        </p:txBody>
      </p:sp>
      <p:sp>
        <p:nvSpPr>
          <p:cNvPr id="15" name="TextBox 14"/>
          <p:cNvSpPr txBox="1"/>
          <p:nvPr/>
        </p:nvSpPr>
        <p:spPr>
          <a:xfrm>
            <a:off x="4035742" y="3703697"/>
            <a:ext cx="2970140" cy="2012627"/>
          </a:xfrm>
          <a:prstGeom prst="roundRect">
            <a:avLst>
              <a:gd name="adj" fmla="val 5048"/>
            </a:avLst>
          </a:prstGeom>
          <a:solidFill>
            <a:schemeClr val="accent4"/>
          </a:solidFill>
        </p:spPr>
        <p:txBody>
          <a:bodyPr wrap="none" lIns="135084" rtlCol="0" anchor="ctr" anchorCtr="0">
            <a:noAutofit/>
          </a:bodyPr>
          <a:lstStyle/>
          <a:p>
            <a:pPr algn="ctr"/>
            <a:r>
              <a:rPr lang="en-US" dirty="0">
                <a:solidFill>
                  <a:schemeClr val="bg1"/>
                </a:solidFill>
              </a:rPr>
              <a:t>ISO14443</a:t>
            </a:r>
          </a:p>
          <a:p>
            <a:pPr algn="ctr"/>
            <a:r>
              <a:rPr lang="en-US" dirty="0">
                <a:solidFill>
                  <a:schemeClr val="bg1"/>
                </a:solidFill>
                <a:latin typeface="+mj-lt"/>
              </a:rPr>
              <a:t>Type A and Type B</a:t>
            </a:r>
          </a:p>
          <a:p>
            <a:pPr algn="ctr"/>
            <a:endParaRPr lang="en-US" sz="1200" dirty="0">
              <a:solidFill>
                <a:schemeClr val="bg1"/>
              </a:solidFill>
              <a:latin typeface="+mj-lt"/>
            </a:endParaRPr>
          </a:p>
          <a:p>
            <a:pPr algn="ctr"/>
            <a:r>
              <a:rPr lang="en-US" dirty="0">
                <a:solidFill>
                  <a:schemeClr val="bg1"/>
                </a:solidFill>
                <a:latin typeface="+mj-lt"/>
              </a:rPr>
              <a:t>« Short Range »</a:t>
            </a:r>
          </a:p>
          <a:p>
            <a:pPr algn="ctr"/>
            <a:r>
              <a:rPr lang="en-US" dirty="0">
                <a:solidFill>
                  <a:schemeClr val="bg1"/>
                </a:solidFill>
                <a:latin typeface="+mj-lt"/>
              </a:rPr>
              <a:t>106kbps</a:t>
            </a:r>
          </a:p>
        </p:txBody>
      </p:sp>
      <p:sp>
        <p:nvSpPr>
          <p:cNvPr id="17" name="TextBox 16"/>
          <p:cNvSpPr txBox="1"/>
          <p:nvPr/>
        </p:nvSpPr>
        <p:spPr>
          <a:xfrm>
            <a:off x="7236883" y="3703695"/>
            <a:ext cx="2996614" cy="2012628"/>
          </a:xfrm>
          <a:prstGeom prst="roundRect">
            <a:avLst>
              <a:gd name="adj" fmla="val 5048"/>
            </a:avLst>
          </a:prstGeom>
          <a:solidFill>
            <a:schemeClr val="accent5">
              <a:lumMod val="75000"/>
            </a:schemeClr>
          </a:solidFill>
        </p:spPr>
        <p:txBody>
          <a:bodyPr wrap="none" rtlCol="0" anchor="ctr" anchorCtr="0">
            <a:noAutofit/>
          </a:bodyPr>
          <a:lstStyle/>
          <a:p>
            <a:pPr algn="ctr"/>
            <a:r>
              <a:rPr lang="en-US" dirty="0">
                <a:solidFill>
                  <a:schemeClr val="bg1"/>
                </a:solidFill>
              </a:rPr>
              <a:t>ISO15693</a:t>
            </a:r>
          </a:p>
          <a:p>
            <a:pPr algn="ctr"/>
            <a:endParaRPr lang="en-US" dirty="0">
              <a:solidFill>
                <a:schemeClr val="bg1"/>
              </a:solidFill>
            </a:endParaRPr>
          </a:p>
          <a:p>
            <a:pPr algn="ctr"/>
            <a:endParaRPr lang="en-US" sz="1200" dirty="0">
              <a:solidFill>
                <a:schemeClr val="bg1"/>
              </a:solidFill>
            </a:endParaRPr>
          </a:p>
          <a:p>
            <a:pPr algn="ctr"/>
            <a:r>
              <a:rPr lang="en-US" dirty="0">
                <a:solidFill>
                  <a:schemeClr val="bg1"/>
                </a:solidFill>
              </a:rPr>
              <a:t>« Long Range »</a:t>
            </a:r>
          </a:p>
          <a:p>
            <a:pPr algn="ctr"/>
            <a:r>
              <a:rPr lang="en-US" dirty="0">
                <a:solidFill>
                  <a:schemeClr val="bg1"/>
                </a:solidFill>
              </a:rPr>
              <a:t>26kbps</a:t>
            </a:r>
          </a:p>
        </p:txBody>
      </p:sp>
      <p:sp>
        <p:nvSpPr>
          <p:cNvPr id="18" name="TextBox 17"/>
          <p:cNvSpPr txBox="1"/>
          <p:nvPr/>
        </p:nvSpPr>
        <p:spPr>
          <a:xfrm>
            <a:off x="4035743" y="1600570"/>
            <a:ext cx="2972488" cy="1372454"/>
          </a:xfrm>
          <a:prstGeom prst="roundRect">
            <a:avLst>
              <a:gd name="adj" fmla="val 7403"/>
            </a:avLst>
          </a:prstGeom>
          <a:solidFill>
            <a:schemeClr val="accent1"/>
          </a:solidFill>
        </p:spPr>
        <p:txBody>
          <a:bodyPr wrap="none" rIns="135084" rtlCol="0" anchor="ctr" anchorCtr="0">
            <a:noAutofit/>
          </a:bodyPr>
          <a:lstStyle/>
          <a:p>
            <a:pPr algn="ctr"/>
            <a:r>
              <a:rPr lang="en-US" dirty="0">
                <a:solidFill>
                  <a:schemeClr val="bg1"/>
                </a:solidFill>
              </a:rPr>
              <a:t>NFC Forum </a:t>
            </a:r>
          </a:p>
          <a:p>
            <a:pPr algn="ctr"/>
            <a:r>
              <a:rPr lang="en-US" dirty="0">
                <a:solidFill>
                  <a:schemeClr val="bg1"/>
                </a:solidFill>
              </a:rPr>
              <a:t>Type 2 and Type 4</a:t>
            </a:r>
          </a:p>
        </p:txBody>
      </p:sp>
      <p:sp>
        <p:nvSpPr>
          <p:cNvPr id="27" name="TextBox 26"/>
          <p:cNvSpPr txBox="1"/>
          <p:nvPr/>
        </p:nvSpPr>
        <p:spPr>
          <a:xfrm>
            <a:off x="7236884" y="1600570"/>
            <a:ext cx="2996612" cy="1372454"/>
          </a:xfrm>
          <a:prstGeom prst="roundRect">
            <a:avLst>
              <a:gd name="adj" fmla="val 7403"/>
            </a:avLst>
          </a:prstGeom>
          <a:solidFill>
            <a:srgbClr val="BBCC00"/>
          </a:solidFill>
        </p:spPr>
        <p:txBody>
          <a:bodyPr wrap="none" rIns="135084" rtlCol="0" anchor="ctr" anchorCtr="0">
            <a:noAutofit/>
          </a:bodyPr>
          <a:lstStyle/>
          <a:p>
            <a:pPr algn="ctr"/>
            <a:r>
              <a:rPr lang="en-US" dirty="0">
                <a:solidFill>
                  <a:schemeClr val="bg1"/>
                </a:solidFill>
              </a:rPr>
              <a:t>NFC Forum </a:t>
            </a:r>
          </a:p>
          <a:p>
            <a:pPr algn="ctr"/>
            <a:r>
              <a:rPr lang="en-US" dirty="0">
                <a:solidFill>
                  <a:schemeClr val="bg1"/>
                </a:solidFill>
              </a:rPr>
              <a:t>Type 5 *</a:t>
            </a:r>
          </a:p>
        </p:txBody>
      </p:sp>
      <p:sp>
        <p:nvSpPr>
          <p:cNvPr id="8" name="TextBox 7"/>
          <p:cNvSpPr txBox="1"/>
          <p:nvPr/>
        </p:nvSpPr>
        <p:spPr>
          <a:xfrm>
            <a:off x="841028" y="1922040"/>
            <a:ext cx="2745297" cy="831189"/>
          </a:xfrm>
          <a:prstGeom prst="rect">
            <a:avLst/>
          </a:prstGeom>
          <a:noFill/>
        </p:spPr>
        <p:txBody>
          <a:bodyPr wrap="none" rtlCol="0">
            <a:noAutofit/>
          </a:bodyPr>
          <a:lstStyle/>
          <a:p>
            <a:r>
              <a:rPr lang="en-US" dirty="0">
                <a:solidFill>
                  <a:srgbClr val="002052"/>
                </a:solidFill>
              </a:rPr>
              <a:t>NFC specification</a:t>
            </a:r>
          </a:p>
          <a:p>
            <a:r>
              <a:rPr lang="en-US" dirty="0">
                <a:solidFill>
                  <a:srgbClr val="002052"/>
                </a:solidFill>
                <a:sym typeface="Wingdings" panose="05000000000000000000" pitchFamily="2" charset="2"/>
              </a:rPr>
              <a:t></a:t>
            </a:r>
            <a:r>
              <a:rPr lang="en-US" dirty="0">
                <a:solidFill>
                  <a:srgbClr val="002052"/>
                </a:solidFill>
              </a:rPr>
              <a:t> Upper layer SW</a:t>
            </a:r>
          </a:p>
        </p:txBody>
      </p:sp>
      <p:sp>
        <p:nvSpPr>
          <p:cNvPr id="30" name="TextBox 29"/>
          <p:cNvSpPr txBox="1"/>
          <p:nvPr/>
        </p:nvSpPr>
        <p:spPr>
          <a:xfrm>
            <a:off x="736856" y="4360211"/>
            <a:ext cx="2761331" cy="1200607"/>
          </a:xfrm>
          <a:prstGeom prst="rect">
            <a:avLst/>
          </a:prstGeom>
          <a:noFill/>
        </p:spPr>
        <p:txBody>
          <a:bodyPr wrap="none" rtlCol="0">
            <a:noAutofit/>
          </a:bodyPr>
          <a:lstStyle/>
          <a:p>
            <a:r>
              <a:rPr lang="en-US" dirty="0">
                <a:solidFill>
                  <a:srgbClr val="002052"/>
                </a:solidFill>
              </a:rPr>
              <a:t>ISO standards</a:t>
            </a:r>
          </a:p>
          <a:p>
            <a:pPr marL="285807" indent="-285807">
              <a:buFont typeface="Wingdings" panose="05000000000000000000" pitchFamily="2" charset="2"/>
              <a:buChar char="à"/>
            </a:pPr>
            <a:r>
              <a:rPr lang="en-US" dirty="0">
                <a:solidFill>
                  <a:srgbClr val="002052"/>
                </a:solidFill>
                <a:sym typeface="Wingdings" panose="05000000000000000000" pitchFamily="2" charset="2"/>
              </a:rPr>
              <a:t>HW/SW p</a:t>
            </a:r>
            <a:r>
              <a:rPr lang="en-US" dirty="0">
                <a:solidFill>
                  <a:srgbClr val="002052"/>
                </a:solidFill>
              </a:rPr>
              <a:t>rotocol</a:t>
            </a:r>
          </a:p>
          <a:p>
            <a:pPr marL="285807" indent="-285807">
              <a:buFont typeface="Wingdings" panose="05000000000000000000" pitchFamily="2" charset="2"/>
              <a:buChar char="à"/>
            </a:pPr>
            <a:r>
              <a:rPr lang="en-US" dirty="0">
                <a:solidFill>
                  <a:srgbClr val="002052"/>
                </a:solidFill>
              </a:rPr>
              <a:t>13.56 MHz</a:t>
            </a:r>
          </a:p>
        </p:txBody>
      </p:sp>
      <p:sp>
        <p:nvSpPr>
          <p:cNvPr id="9" name="Rounded Rectangle 8"/>
          <p:cNvSpPr/>
          <p:nvPr/>
        </p:nvSpPr>
        <p:spPr>
          <a:xfrm>
            <a:off x="3807090" y="1448135"/>
            <a:ext cx="6630935" cy="1676788"/>
          </a:xfrm>
          <a:prstGeom prst="roundRect">
            <a:avLst>
              <a:gd name="adj" fmla="val 6059"/>
            </a:avLst>
          </a:prstGeom>
          <a:noFill/>
          <a:ln w="19050">
            <a:solidFill>
              <a:srgbClr val="00205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2" name="Rounded Rectangle 31"/>
          <p:cNvSpPr/>
          <p:nvPr/>
        </p:nvSpPr>
        <p:spPr>
          <a:xfrm>
            <a:off x="3807090" y="3506012"/>
            <a:ext cx="6630936" cy="2362747"/>
          </a:xfrm>
          <a:prstGeom prst="roundRect">
            <a:avLst>
              <a:gd name="adj" fmla="val 4300"/>
            </a:avLst>
          </a:prstGeom>
          <a:noFill/>
          <a:ln w="19050">
            <a:solidFill>
              <a:srgbClr val="00205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2" name="Up-Down Arrow 11"/>
          <p:cNvSpPr/>
          <p:nvPr/>
        </p:nvSpPr>
        <p:spPr>
          <a:xfrm>
            <a:off x="5304004" y="3021100"/>
            <a:ext cx="484744" cy="623702"/>
          </a:xfrm>
          <a:prstGeom prst="upDownArrow">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Up-Down Arrow 35"/>
          <p:cNvSpPr/>
          <p:nvPr/>
        </p:nvSpPr>
        <p:spPr>
          <a:xfrm>
            <a:off x="8505145" y="3020563"/>
            <a:ext cx="484744" cy="623702"/>
          </a:xfrm>
          <a:prstGeom prst="upDownArrow">
            <a:avLst/>
          </a:prstGeom>
          <a:solidFill>
            <a:srgbClr val="BBCC00"/>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62079" y="299248"/>
            <a:ext cx="1537056" cy="645564"/>
          </a:xfrm>
          <a:prstGeom prst="rect">
            <a:avLst/>
          </a:prstGeom>
        </p:spPr>
      </p:pic>
    </p:spTree>
    <p:extLst>
      <p:ext uri="{BB962C8B-B14F-4D97-AF65-F5344CB8AC3E}">
        <p14:creationId xmlns:p14="http://schemas.microsoft.com/office/powerpoint/2010/main" val="4217382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What </a:t>
            </a:r>
            <a:r>
              <a:rPr lang="en-US" dirty="0"/>
              <a:t>is </a:t>
            </a:r>
            <a:r>
              <a:rPr lang="en-US" dirty="0" smtClean="0"/>
              <a:t>an NDEF Record? </a:t>
            </a:r>
            <a:endParaRPr lang="en-US" dirty="0"/>
          </a:p>
        </p:txBody>
      </p:sp>
      <p:sp>
        <p:nvSpPr>
          <p:cNvPr id="3" name="Slide Number Placeholder 2"/>
          <p:cNvSpPr>
            <a:spLocks noGrp="1"/>
          </p:cNvSpPr>
          <p:nvPr>
            <p:ph type="sldNum" sz="quarter" idx="12"/>
          </p:nvPr>
        </p:nvSpPr>
        <p:spPr>
          <a:prstGeom prst="rect">
            <a:avLst/>
          </a:prstGeom>
        </p:spPr>
        <p:txBody>
          <a:bodyPr/>
          <a:lstStyle/>
          <a:p>
            <a:fld id="{5B31B9E4-8E4D-4C86-BFD7-412B282B373B}" type="slidenum">
              <a:rPr lang="en-US" smtClean="0"/>
              <a:pPr/>
              <a:t>8</a:t>
            </a:fld>
            <a:endParaRPr lang="en-US" dirty="0"/>
          </a:p>
        </p:txBody>
      </p:sp>
      <p:sp>
        <p:nvSpPr>
          <p:cNvPr id="6" name="Espace réservé du contenu 2"/>
          <p:cNvSpPr txBox="1">
            <a:spLocks/>
          </p:cNvSpPr>
          <p:nvPr/>
        </p:nvSpPr>
        <p:spPr>
          <a:xfrm>
            <a:off x="988219" y="1359983"/>
            <a:ext cx="9394276" cy="4740856"/>
          </a:xfrm>
          <a:prstGeom prst="rect">
            <a:avLst/>
          </a:prstGeom>
        </p:spPr>
        <p:txBody>
          <a:bodyPr>
            <a:noAutofit/>
          </a:bodyPr>
          <a:lstStyle>
            <a:lvl1pPr marL="177800" indent="-177800" algn="l" defTabSz="914400" rtl="0" eaLnBrk="1" latinLnBrk="0" hangingPunct="1">
              <a:lnSpc>
                <a:spcPct val="100000"/>
              </a:lnSpc>
              <a:spcBef>
                <a:spcPts val="1800"/>
              </a:spcBef>
              <a:spcAft>
                <a:spcPts val="600"/>
              </a:spcAft>
              <a:buClr>
                <a:schemeClr val="accent1"/>
              </a:buClr>
              <a:buFont typeface="Arial" pitchFamily="34" charset="0"/>
              <a:buChar char="•"/>
              <a:defRPr sz="2000" kern="1200">
                <a:solidFill>
                  <a:schemeClr val="accent4"/>
                </a:solidFill>
                <a:latin typeface="Arial" pitchFamily="34" charset="0"/>
                <a:ea typeface="+mn-ea"/>
                <a:cs typeface="Arial" pitchFamily="34" charset="0"/>
              </a:defRPr>
            </a:lvl1pPr>
            <a:lvl2pPr marL="533400" indent="-177800" algn="l" defTabSz="914400" rtl="0" eaLnBrk="1" latinLnBrk="0" hangingPunct="1">
              <a:lnSpc>
                <a:spcPct val="90000"/>
              </a:lnSpc>
              <a:spcBef>
                <a:spcPts val="0"/>
              </a:spcBef>
              <a:spcAft>
                <a:spcPts val="600"/>
              </a:spcAft>
              <a:buClr>
                <a:schemeClr val="accent4"/>
              </a:buClr>
              <a:buFont typeface="Arial" pitchFamily="34" charset="0"/>
              <a:buChar char="•"/>
              <a:defRPr sz="1600" kern="1200">
                <a:solidFill>
                  <a:schemeClr val="accent1"/>
                </a:solidFill>
                <a:latin typeface="Arial" pitchFamily="34" charset="0"/>
                <a:ea typeface="+mn-ea"/>
                <a:cs typeface="Arial" pitchFamily="34" charset="0"/>
              </a:defRPr>
            </a:lvl2pPr>
            <a:lvl3pPr marL="901700" indent="-177800" algn="l" defTabSz="914400" rtl="0" eaLnBrk="1" latinLnBrk="0" hangingPunct="1">
              <a:lnSpc>
                <a:spcPct val="90000"/>
              </a:lnSpc>
              <a:spcBef>
                <a:spcPts val="0"/>
              </a:spcBef>
              <a:spcAft>
                <a:spcPts val="300"/>
              </a:spcAft>
              <a:buFont typeface="Arial" pitchFamily="34" charset="0"/>
              <a:buChar char="•"/>
              <a:defRPr sz="1400" kern="1200" baseline="0">
                <a:solidFill>
                  <a:schemeClr val="accent3"/>
                </a:solidFill>
                <a:latin typeface="Arial" pitchFamily="34" charset="0"/>
                <a:ea typeface="+mn-ea"/>
                <a:cs typeface="Arial" pitchFamily="34" charset="0"/>
              </a:defRPr>
            </a:lvl3pPr>
            <a:lvl4pPr marL="1527175" indent="-155575" algn="l" defTabSz="914400" rtl="0" eaLnBrk="1" latinLnBrk="0" hangingPunct="1">
              <a:lnSpc>
                <a:spcPct val="90000"/>
              </a:lnSpc>
              <a:spcBef>
                <a:spcPts val="0"/>
              </a:spcBef>
              <a:spcAft>
                <a:spcPts val="300"/>
              </a:spcAft>
              <a:buFont typeface="Arial" pitchFamily="34" charset="0"/>
              <a:buChar char="•"/>
              <a:defRPr sz="1200" kern="1200" baseline="0">
                <a:solidFill>
                  <a:srgbClr val="5F5F5F"/>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a:t>Contain the User data.</a:t>
            </a:r>
          </a:p>
          <a:p>
            <a:r>
              <a:rPr lang="en-US" sz="2400" dirty="0"/>
              <a:t>The NFC forum defines the format of the NDEF record.</a:t>
            </a:r>
          </a:p>
          <a:p>
            <a:r>
              <a:rPr lang="en-US" sz="2400" dirty="0"/>
              <a:t>Different kinds of NDEF records :</a:t>
            </a:r>
          </a:p>
          <a:p>
            <a:pPr lvl="1"/>
            <a:r>
              <a:rPr lang="en-US" sz="2000" dirty="0"/>
              <a:t>URL</a:t>
            </a:r>
          </a:p>
          <a:p>
            <a:pPr lvl="1"/>
            <a:r>
              <a:rPr lang="en-US" sz="2000" dirty="0"/>
              <a:t>Text</a:t>
            </a:r>
          </a:p>
          <a:p>
            <a:pPr lvl="1"/>
            <a:r>
              <a:rPr lang="en-US" sz="2000" dirty="0"/>
              <a:t>SMS</a:t>
            </a:r>
          </a:p>
          <a:p>
            <a:pPr lvl="1"/>
            <a:r>
              <a:rPr lang="en-US" sz="2000" dirty="0"/>
              <a:t>Wi-Fi pairing</a:t>
            </a:r>
          </a:p>
          <a:p>
            <a:pPr lvl="1"/>
            <a:r>
              <a:rPr lang="en-US" sz="2000" dirty="0"/>
              <a:t>Bluetooth pairing</a:t>
            </a:r>
          </a:p>
          <a:p>
            <a:pPr lvl="1"/>
            <a:r>
              <a:rPr lang="en-US" sz="2000" dirty="0"/>
              <a:t>Smart poster….</a:t>
            </a:r>
          </a:p>
        </p:txBody>
      </p:sp>
    </p:spTree>
    <p:extLst>
      <p:ext uri="{BB962C8B-B14F-4D97-AF65-F5344CB8AC3E}">
        <p14:creationId xmlns:p14="http://schemas.microsoft.com/office/powerpoint/2010/main" val="1433369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NFC Function</a:t>
            </a:r>
            <a:endParaRPr lang="en-US" dirty="0"/>
          </a:p>
        </p:txBody>
      </p:sp>
      <p:sp>
        <p:nvSpPr>
          <p:cNvPr id="3" name="Content Placeholder 2"/>
          <p:cNvSpPr>
            <a:spLocks noGrp="1"/>
          </p:cNvSpPr>
          <p:nvPr>
            <p:ph idx="1"/>
          </p:nvPr>
        </p:nvSpPr>
        <p:spPr>
          <a:xfrm>
            <a:off x="2904065" y="856530"/>
            <a:ext cx="8231029" cy="5849086"/>
          </a:xfrm>
        </p:spPr>
        <p:txBody>
          <a:bodyPr/>
          <a:lstStyle/>
          <a:p>
            <a:r>
              <a:rPr lang="en-US" dirty="0" smtClean="0"/>
              <a:t>NFC device can act as</a:t>
            </a:r>
          </a:p>
          <a:p>
            <a:pPr lvl="1"/>
            <a:r>
              <a:rPr lang="en-US" dirty="0" smtClean="0"/>
              <a:t>TAG</a:t>
            </a:r>
          </a:p>
          <a:p>
            <a:pPr lvl="1"/>
            <a:r>
              <a:rPr lang="en-US" dirty="0"/>
              <a:t>NFC reader/writer</a:t>
            </a:r>
          </a:p>
          <a:p>
            <a:pPr marL="355671" lvl="1" indent="0">
              <a:buNone/>
            </a:pPr>
            <a:endParaRPr lang="en-US" dirty="0" smtClean="0"/>
          </a:p>
          <a:p>
            <a:r>
              <a:rPr lang="en-US" dirty="0" smtClean="0"/>
              <a:t>NFC mode :</a:t>
            </a:r>
          </a:p>
          <a:p>
            <a:pPr lvl="1"/>
            <a:r>
              <a:rPr lang="en-US" dirty="0" smtClean="0"/>
              <a:t>Reader</a:t>
            </a:r>
          </a:p>
          <a:p>
            <a:pPr marL="355671" lvl="1" indent="0">
              <a:buNone/>
            </a:pPr>
            <a:endParaRPr lang="en-US" dirty="0" smtClean="0"/>
          </a:p>
          <a:p>
            <a:pPr lvl="1"/>
            <a:endParaRPr lang="en-US" dirty="0" smtClean="0"/>
          </a:p>
          <a:p>
            <a:pPr lvl="1"/>
            <a:r>
              <a:rPr lang="en-US" dirty="0" smtClean="0"/>
              <a:t>Card emulation </a:t>
            </a:r>
          </a:p>
          <a:p>
            <a:pPr lvl="1"/>
            <a:endParaRPr lang="en-US" dirty="0"/>
          </a:p>
          <a:p>
            <a:pPr marL="355671" lvl="1" indent="0">
              <a:buNone/>
            </a:pPr>
            <a:endParaRPr lang="en-US" dirty="0" smtClean="0"/>
          </a:p>
          <a:p>
            <a:pPr lvl="1"/>
            <a:r>
              <a:rPr lang="en-US" dirty="0" smtClean="0"/>
              <a:t>Peer to Peer</a:t>
            </a:r>
          </a:p>
          <a:p>
            <a:pPr marL="474051" lvl="1" indent="0">
              <a:buNone/>
            </a:pP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9</a:t>
            </a:fld>
            <a:endParaRPr lang="en-US" dirty="0"/>
          </a:p>
        </p:txBody>
      </p:sp>
      <p:grpSp>
        <p:nvGrpSpPr>
          <p:cNvPr id="6" name="Group 139"/>
          <p:cNvGrpSpPr>
            <a:grpSpLocks/>
          </p:cNvGrpSpPr>
          <p:nvPr/>
        </p:nvGrpSpPr>
        <p:grpSpPr bwMode="auto">
          <a:xfrm rot="175562" flipH="1">
            <a:off x="8522322" y="5206064"/>
            <a:ext cx="312738" cy="431800"/>
            <a:chOff x="1568" y="3054"/>
            <a:chExt cx="641" cy="385"/>
          </a:xfrm>
          <a:solidFill>
            <a:schemeClr val="accent1"/>
          </a:solidFill>
        </p:grpSpPr>
        <p:sp>
          <p:nvSpPr>
            <p:cNvPr id="7" name="AutoShape 140"/>
            <p:cNvSpPr>
              <a:spLocks noChangeArrowheads="1"/>
            </p:cNvSpPr>
            <p:nvPr/>
          </p:nvSpPr>
          <p:spPr bwMode="auto">
            <a:xfrm>
              <a:off x="1571" y="3053"/>
              <a:ext cx="150" cy="385"/>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8" name="AutoShape 141"/>
            <p:cNvSpPr>
              <a:spLocks noChangeArrowheads="1"/>
            </p:cNvSpPr>
            <p:nvPr/>
          </p:nvSpPr>
          <p:spPr bwMode="auto">
            <a:xfrm>
              <a:off x="1721" y="3099"/>
              <a:ext cx="153" cy="294"/>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9" name="AutoShape 142"/>
            <p:cNvSpPr>
              <a:spLocks noChangeArrowheads="1"/>
            </p:cNvSpPr>
            <p:nvPr/>
          </p:nvSpPr>
          <p:spPr bwMode="auto">
            <a:xfrm>
              <a:off x="1890" y="3125"/>
              <a:ext cx="150" cy="239"/>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10" name="AutoShape 143"/>
            <p:cNvSpPr>
              <a:spLocks noChangeArrowheads="1"/>
            </p:cNvSpPr>
            <p:nvPr/>
          </p:nvSpPr>
          <p:spPr bwMode="auto">
            <a:xfrm>
              <a:off x="2060" y="3150"/>
              <a:ext cx="150" cy="181"/>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grpSp>
      <p:grpSp>
        <p:nvGrpSpPr>
          <p:cNvPr id="11" name="Group 144"/>
          <p:cNvGrpSpPr>
            <a:grpSpLocks/>
          </p:cNvGrpSpPr>
          <p:nvPr/>
        </p:nvGrpSpPr>
        <p:grpSpPr bwMode="auto">
          <a:xfrm rot="10848545" flipH="1">
            <a:off x="8043333" y="5200551"/>
            <a:ext cx="312738" cy="431800"/>
            <a:chOff x="1568" y="3054"/>
            <a:chExt cx="641" cy="385"/>
          </a:xfrm>
          <a:solidFill>
            <a:schemeClr val="accent1"/>
          </a:solidFill>
        </p:grpSpPr>
        <p:sp>
          <p:nvSpPr>
            <p:cNvPr id="12" name="AutoShape 145"/>
            <p:cNvSpPr>
              <a:spLocks noChangeArrowheads="1"/>
            </p:cNvSpPr>
            <p:nvPr/>
          </p:nvSpPr>
          <p:spPr bwMode="auto">
            <a:xfrm>
              <a:off x="1571" y="3055"/>
              <a:ext cx="150" cy="385"/>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13" name="AutoShape 146"/>
            <p:cNvSpPr>
              <a:spLocks noChangeArrowheads="1"/>
            </p:cNvSpPr>
            <p:nvPr/>
          </p:nvSpPr>
          <p:spPr bwMode="auto">
            <a:xfrm>
              <a:off x="1718" y="3100"/>
              <a:ext cx="153" cy="294"/>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14" name="AutoShape 147"/>
            <p:cNvSpPr>
              <a:spLocks noChangeArrowheads="1"/>
            </p:cNvSpPr>
            <p:nvPr/>
          </p:nvSpPr>
          <p:spPr bwMode="auto">
            <a:xfrm>
              <a:off x="1890" y="3128"/>
              <a:ext cx="150" cy="239"/>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15" name="AutoShape 148"/>
            <p:cNvSpPr>
              <a:spLocks noChangeArrowheads="1"/>
            </p:cNvSpPr>
            <p:nvPr/>
          </p:nvSpPr>
          <p:spPr bwMode="auto">
            <a:xfrm>
              <a:off x="2060" y="3150"/>
              <a:ext cx="150" cy="181"/>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grpSp>
      <p:grpSp>
        <p:nvGrpSpPr>
          <p:cNvPr id="16" name="Group 189"/>
          <p:cNvGrpSpPr/>
          <p:nvPr/>
        </p:nvGrpSpPr>
        <p:grpSpPr>
          <a:xfrm>
            <a:off x="8943554" y="5054347"/>
            <a:ext cx="573962" cy="756084"/>
            <a:chOff x="769942" y="1628800"/>
            <a:chExt cx="1475902" cy="1707877"/>
          </a:xfrm>
        </p:grpSpPr>
        <p:pic>
          <p:nvPicPr>
            <p:cNvPr id="17" name="Picture 68"/>
            <p:cNvPicPr>
              <a:picLocks noChangeAspect="1" noChangeArrowheads="1"/>
            </p:cNvPicPr>
            <p:nvPr/>
          </p:nvPicPr>
          <p:blipFill>
            <a:blip r:embed="rId3" cstate="print"/>
            <a:srcRect/>
            <a:stretch>
              <a:fillRect/>
            </a:stretch>
          </p:blipFill>
          <p:spPr bwMode="auto">
            <a:xfrm>
              <a:off x="769942" y="1628800"/>
              <a:ext cx="1475902" cy="1707877"/>
            </a:xfrm>
            <a:prstGeom prst="rect">
              <a:avLst/>
            </a:prstGeom>
            <a:noFill/>
            <a:ln w="9525">
              <a:noFill/>
              <a:miter lim="800000"/>
              <a:headEnd/>
              <a:tailEnd/>
            </a:ln>
          </p:spPr>
        </p:pic>
        <p:sp>
          <p:nvSpPr>
            <p:cNvPr id="18" name="Rectangle 5"/>
            <p:cNvSpPr>
              <a:spLocks noChangeArrowheads="1"/>
            </p:cNvSpPr>
            <p:nvPr/>
          </p:nvSpPr>
          <p:spPr bwMode="auto">
            <a:xfrm>
              <a:off x="1008117" y="1849065"/>
              <a:ext cx="823322" cy="1086532"/>
            </a:xfrm>
            <a:prstGeom prst="rect">
              <a:avLst/>
            </a:prstGeom>
            <a:solidFill>
              <a:schemeClr val="bg1"/>
            </a:solidFill>
            <a:ln w="9525">
              <a:solidFill>
                <a:srgbClr val="002052"/>
              </a:solidFill>
              <a:miter lim="800000"/>
              <a:headEnd/>
              <a:tailEnd/>
            </a:ln>
          </p:spPr>
          <p:txBody>
            <a:bodyPr wrap="none" anchor="ctr">
              <a:noAutofit/>
            </a:bodyPr>
            <a:lstStyle/>
            <a:p>
              <a:pPr algn="ctr" eaLnBrk="1" hangingPunct="1"/>
              <a:endParaRPr lang="en-US" sz="500" dirty="0"/>
            </a:p>
          </p:txBody>
        </p:sp>
        <p:pic>
          <p:nvPicPr>
            <p:cNvPr id="19" name="Picture 18" descr="nfc-logo-300x252.jpg"/>
            <p:cNvPicPr>
              <a:picLocks noChangeAspect="1"/>
            </p:cNvPicPr>
            <p:nvPr/>
          </p:nvPicPr>
          <p:blipFill>
            <a:blip r:embed="rId4" cstate="print"/>
            <a:stretch>
              <a:fillRect/>
            </a:stretch>
          </p:blipFill>
          <p:spPr>
            <a:xfrm>
              <a:off x="1079611" y="2096851"/>
              <a:ext cx="863596" cy="696095"/>
            </a:xfrm>
            <a:prstGeom prst="rect">
              <a:avLst/>
            </a:prstGeom>
          </p:spPr>
        </p:pic>
      </p:grpSp>
      <p:grpSp>
        <p:nvGrpSpPr>
          <p:cNvPr id="20" name="Group 189"/>
          <p:cNvGrpSpPr/>
          <p:nvPr/>
        </p:nvGrpSpPr>
        <p:grpSpPr>
          <a:xfrm>
            <a:off x="7423002" y="5054347"/>
            <a:ext cx="573962" cy="756084"/>
            <a:chOff x="769942" y="1628800"/>
            <a:chExt cx="1475902" cy="1707877"/>
          </a:xfrm>
        </p:grpSpPr>
        <p:pic>
          <p:nvPicPr>
            <p:cNvPr id="21" name="Picture 68"/>
            <p:cNvPicPr>
              <a:picLocks noChangeAspect="1" noChangeArrowheads="1"/>
            </p:cNvPicPr>
            <p:nvPr/>
          </p:nvPicPr>
          <p:blipFill>
            <a:blip r:embed="rId3" cstate="print"/>
            <a:srcRect/>
            <a:stretch>
              <a:fillRect/>
            </a:stretch>
          </p:blipFill>
          <p:spPr bwMode="auto">
            <a:xfrm>
              <a:off x="769942" y="1628800"/>
              <a:ext cx="1475902" cy="1707877"/>
            </a:xfrm>
            <a:prstGeom prst="rect">
              <a:avLst/>
            </a:prstGeom>
            <a:noFill/>
            <a:ln w="9525">
              <a:noFill/>
              <a:miter lim="800000"/>
              <a:headEnd/>
              <a:tailEnd/>
            </a:ln>
          </p:spPr>
        </p:pic>
        <p:sp>
          <p:nvSpPr>
            <p:cNvPr id="22" name="Rectangle 5"/>
            <p:cNvSpPr>
              <a:spLocks noChangeArrowheads="1"/>
            </p:cNvSpPr>
            <p:nvPr/>
          </p:nvSpPr>
          <p:spPr bwMode="auto">
            <a:xfrm>
              <a:off x="1008117" y="1849065"/>
              <a:ext cx="823322" cy="1086532"/>
            </a:xfrm>
            <a:prstGeom prst="rect">
              <a:avLst/>
            </a:prstGeom>
            <a:solidFill>
              <a:schemeClr val="bg1"/>
            </a:solidFill>
            <a:ln w="9525">
              <a:solidFill>
                <a:srgbClr val="002052"/>
              </a:solidFill>
              <a:miter lim="800000"/>
              <a:headEnd/>
              <a:tailEnd/>
            </a:ln>
          </p:spPr>
          <p:txBody>
            <a:bodyPr wrap="none" anchor="ctr">
              <a:noAutofit/>
            </a:bodyPr>
            <a:lstStyle/>
            <a:p>
              <a:pPr algn="ctr" eaLnBrk="1" hangingPunct="1"/>
              <a:endParaRPr lang="en-US" sz="500" dirty="0"/>
            </a:p>
          </p:txBody>
        </p:sp>
        <p:pic>
          <p:nvPicPr>
            <p:cNvPr id="23" name="Picture 22" descr="nfc-logo-300x252.jpg"/>
            <p:cNvPicPr>
              <a:picLocks noChangeAspect="1"/>
            </p:cNvPicPr>
            <p:nvPr/>
          </p:nvPicPr>
          <p:blipFill>
            <a:blip r:embed="rId4" cstate="print"/>
            <a:stretch>
              <a:fillRect/>
            </a:stretch>
          </p:blipFill>
          <p:spPr>
            <a:xfrm>
              <a:off x="1079611" y="2096851"/>
              <a:ext cx="863596" cy="696095"/>
            </a:xfrm>
            <a:prstGeom prst="rect">
              <a:avLst/>
            </a:prstGeom>
          </p:spPr>
        </p:pic>
      </p:grpSp>
      <p:grpSp>
        <p:nvGrpSpPr>
          <p:cNvPr id="24" name="Group 189"/>
          <p:cNvGrpSpPr/>
          <p:nvPr/>
        </p:nvGrpSpPr>
        <p:grpSpPr>
          <a:xfrm>
            <a:off x="7423002" y="2531833"/>
            <a:ext cx="573962" cy="756084"/>
            <a:chOff x="769942" y="1628800"/>
            <a:chExt cx="1475902" cy="1707877"/>
          </a:xfrm>
        </p:grpSpPr>
        <p:pic>
          <p:nvPicPr>
            <p:cNvPr id="25" name="Picture 68"/>
            <p:cNvPicPr>
              <a:picLocks noChangeAspect="1" noChangeArrowheads="1"/>
            </p:cNvPicPr>
            <p:nvPr/>
          </p:nvPicPr>
          <p:blipFill>
            <a:blip r:embed="rId3" cstate="print"/>
            <a:srcRect/>
            <a:stretch>
              <a:fillRect/>
            </a:stretch>
          </p:blipFill>
          <p:spPr bwMode="auto">
            <a:xfrm>
              <a:off x="769942" y="1628800"/>
              <a:ext cx="1475902" cy="1707877"/>
            </a:xfrm>
            <a:prstGeom prst="rect">
              <a:avLst/>
            </a:prstGeom>
            <a:noFill/>
            <a:ln w="9525">
              <a:noFill/>
              <a:miter lim="800000"/>
              <a:headEnd/>
              <a:tailEnd/>
            </a:ln>
          </p:spPr>
        </p:pic>
        <p:sp>
          <p:nvSpPr>
            <p:cNvPr id="26" name="Rectangle 5"/>
            <p:cNvSpPr>
              <a:spLocks noChangeArrowheads="1"/>
            </p:cNvSpPr>
            <p:nvPr/>
          </p:nvSpPr>
          <p:spPr bwMode="auto">
            <a:xfrm>
              <a:off x="1008117" y="1849065"/>
              <a:ext cx="823322" cy="1086532"/>
            </a:xfrm>
            <a:prstGeom prst="rect">
              <a:avLst/>
            </a:prstGeom>
            <a:solidFill>
              <a:schemeClr val="bg1"/>
            </a:solidFill>
            <a:ln w="9525">
              <a:solidFill>
                <a:srgbClr val="002052"/>
              </a:solidFill>
              <a:miter lim="800000"/>
              <a:headEnd/>
              <a:tailEnd/>
            </a:ln>
          </p:spPr>
          <p:txBody>
            <a:bodyPr wrap="none" anchor="ctr">
              <a:noAutofit/>
            </a:bodyPr>
            <a:lstStyle/>
            <a:p>
              <a:pPr algn="ctr" eaLnBrk="1" hangingPunct="1"/>
              <a:endParaRPr lang="en-US" sz="500" dirty="0"/>
            </a:p>
          </p:txBody>
        </p:sp>
        <p:pic>
          <p:nvPicPr>
            <p:cNvPr id="27" name="Picture 26" descr="nfc-logo-300x252.jpg"/>
            <p:cNvPicPr>
              <a:picLocks noChangeAspect="1"/>
            </p:cNvPicPr>
            <p:nvPr/>
          </p:nvPicPr>
          <p:blipFill>
            <a:blip r:embed="rId4" cstate="print"/>
            <a:stretch>
              <a:fillRect/>
            </a:stretch>
          </p:blipFill>
          <p:spPr>
            <a:xfrm>
              <a:off x="1079611" y="2096851"/>
              <a:ext cx="863596" cy="696095"/>
            </a:xfrm>
            <a:prstGeom prst="rect">
              <a:avLst/>
            </a:prstGeom>
          </p:spPr>
        </p:pic>
      </p:grpSp>
      <p:grpSp>
        <p:nvGrpSpPr>
          <p:cNvPr id="28" name="Group 139"/>
          <p:cNvGrpSpPr>
            <a:grpSpLocks/>
          </p:cNvGrpSpPr>
          <p:nvPr/>
        </p:nvGrpSpPr>
        <p:grpSpPr bwMode="auto">
          <a:xfrm rot="175562" flipH="1">
            <a:off x="8297915" y="2683549"/>
            <a:ext cx="312738" cy="431800"/>
            <a:chOff x="1568" y="3054"/>
            <a:chExt cx="641" cy="385"/>
          </a:xfrm>
          <a:solidFill>
            <a:schemeClr val="accent1"/>
          </a:solidFill>
        </p:grpSpPr>
        <p:sp>
          <p:nvSpPr>
            <p:cNvPr id="29" name="AutoShape 140"/>
            <p:cNvSpPr>
              <a:spLocks noChangeArrowheads="1"/>
            </p:cNvSpPr>
            <p:nvPr/>
          </p:nvSpPr>
          <p:spPr bwMode="auto">
            <a:xfrm>
              <a:off x="1571" y="3053"/>
              <a:ext cx="150" cy="385"/>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30" name="AutoShape 141"/>
            <p:cNvSpPr>
              <a:spLocks noChangeArrowheads="1"/>
            </p:cNvSpPr>
            <p:nvPr/>
          </p:nvSpPr>
          <p:spPr bwMode="auto">
            <a:xfrm>
              <a:off x="1721" y="3099"/>
              <a:ext cx="153" cy="294"/>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31" name="AutoShape 142"/>
            <p:cNvSpPr>
              <a:spLocks noChangeArrowheads="1"/>
            </p:cNvSpPr>
            <p:nvPr/>
          </p:nvSpPr>
          <p:spPr bwMode="auto">
            <a:xfrm>
              <a:off x="1890" y="3125"/>
              <a:ext cx="150" cy="239"/>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32" name="AutoShape 143"/>
            <p:cNvSpPr>
              <a:spLocks noChangeArrowheads="1"/>
            </p:cNvSpPr>
            <p:nvPr/>
          </p:nvSpPr>
          <p:spPr bwMode="auto">
            <a:xfrm>
              <a:off x="2060" y="3150"/>
              <a:ext cx="150" cy="181"/>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grpSp>
      <p:pic>
        <p:nvPicPr>
          <p:cNvPr id="34" name="Picture 2" descr="C:\Users\anais galligani\Documents\anais galligani\image marketing\RFID tag.jpg"/>
          <p:cNvPicPr>
            <a:picLocks noChangeAspect="1" noChangeArrowheads="1"/>
          </p:cNvPicPr>
          <p:nvPr/>
        </p:nvPicPr>
        <p:blipFill>
          <a:blip r:embed="rId5" cstate="print"/>
          <a:srcRect/>
          <a:stretch>
            <a:fillRect/>
          </a:stretch>
        </p:blipFill>
        <p:spPr bwMode="auto">
          <a:xfrm>
            <a:off x="9079523" y="2783861"/>
            <a:ext cx="360040" cy="360040"/>
          </a:xfrm>
          <a:prstGeom prst="rect">
            <a:avLst/>
          </a:prstGeom>
          <a:noFill/>
        </p:spPr>
      </p:pic>
      <p:grpSp>
        <p:nvGrpSpPr>
          <p:cNvPr id="36" name="Group 189"/>
          <p:cNvGrpSpPr/>
          <p:nvPr/>
        </p:nvGrpSpPr>
        <p:grpSpPr>
          <a:xfrm>
            <a:off x="8992179" y="3672787"/>
            <a:ext cx="573962" cy="756084"/>
            <a:chOff x="769942" y="1628800"/>
            <a:chExt cx="1475902" cy="1707877"/>
          </a:xfrm>
        </p:grpSpPr>
        <p:pic>
          <p:nvPicPr>
            <p:cNvPr id="37" name="Picture 68"/>
            <p:cNvPicPr>
              <a:picLocks noChangeAspect="1" noChangeArrowheads="1"/>
            </p:cNvPicPr>
            <p:nvPr/>
          </p:nvPicPr>
          <p:blipFill>
            <a:blip r:embed="rId3" cstate="print"/>
            <a:srcRect/>
            <a:stretch>
              <a:fillRect/>
            </a:stretch>
          </p:blipFill>
          <p:spPr bwMode="auto">
            <a:xfrm>
              <a:off x="769942" y="1628800"/>
              <a:ext cx="1475902" cy="1707877"/>
            </a:xfrm>
            <a:prstGeom prst="rect">
              <a:avLst/>
            </a:prstGeom>
            <a:noFill/>
            <a:ln w="9525">
              <a:noFill/>
              <a:miter lim="800000"/>
              <a:headEnd/>
              <a:tailEnd/>
            </a:ln>
          </p:spPr>
        </p:pic>
        <p:sp>
          <p:nvSpPr>
            <p:cNvPr id="38" name="Rectangle 5"/>
            <p:cNvSpPr>
              <a:spLocks noChangeArrowheads="1"/>
            </p:cNvSpPr>
            <p:nvPr/>
          </p:nvSpPr>
          <p:spPr bwMode="auto">
            <a:xfrm>
              <a:off x="1008117" y="1849065"/>
              <a:ext cx="823322" cy="1086532"/>
            </a:xfrm>
            <a:prstGeom prst="rect">
              <a:avLst/>
            </a:prstGeom>
            <a:solidFill>
              <a:schemeClr val="bg1"/>
            </a:solidFill>
            <a:ln w="9525">
              <a:solidFill>
                <a:srgbClr val="002052"/>
              </a:solidFill>
              <a:miter lim="800000"/>
              <a:headEnd/>
              <a:tailEnd/>
            </a:ln>
          </p:spPr>
          <p:txBody>
            <a:bodyPr wrap="none" anchor="ctr">
              <a:noAutofit/>
            </a:bodyPr>
            <a:lstStyle/>
            <a:p>
              <a:pPr algn="ctr" fontAlgn="base">
                <a:spcBef>
                  <a:spcPct val="0"/>
                </a:spcBef>
                <a:spcAft>
                  <a:spcPct val="0"/>
                </a:spcAft>
              </a:pPr>
              <a:endParaRPr lang="en-US" sz="500" dirty="0">
                <a:solidFill>
                  <a:prstClr val="black"/>
                </a:solidFill>
              </a:endParaRPr>
            </a:p>
          </p:txBody>
        </p:sp>
        <p:pic>
          <p:nvPicPr>
            <p:cNvPr id="39" name="Picture 38" descr="nfc-logo-300x252.jpg"/>
            <p:cNvPicPr>
              <a:picLocks noChangeAspect="1"/>
            </p:cNvPicPr>
            <p:nvPr/>
          </p:nvPicPr>
          <p:blipFill>
            <a:blip r:embed="rId4" cstate="print"/>
            <a:stretch>
              <a:fillRect/>
            </a:stretch>
          </p:blipFill>
          <p:spPr>
            <a:xfrm>
              <a:off x="1079611" y="2096851"/>
              <a:ext cx="863596" cy="696095"/>
            </a:xfrm>
            <a:prstGeom prst="rect">
              <a:avLst/>
            </a:prstGeom>
          </p:spPr>
        </p:pic>
      </p:grpSp>
      <p:pic>
        <p:nvPicPr>
          <p:cNvPr id="45" name="Picture 3"/>
          <p:cNvPicPr>
            <a:picLocks noChangeAspect="1" noChangeArrowheads="1"/>
          </p:cNvPicPr>
          <p:nvPr/>
        </p:nvPicPr>
        <p:blipFill>
          <a:blip r:embed="rId6" cstate="print"/>
          <a:srcRect/>
          <a:stretch>
            <a:fillRect/>
          </a:stretch>
        </p:blipFill>
        <p:spPr bwMode="auto">
          <a:xfrm>
            <a:off x="7174057" y="3820316"/>
            <a:ext cx="832307" cy="578453"/>
          </a:xfrm>
          <a:prstGeom prst="rect">
            <a:avLst/>
          </a:prstGeom>
          <a:noFill/>
          <a:ln w="9525">
            <a:noFill/>
            <a:miter lim="800000"/>
            <a:headEnd/>
            <a:tailEnd/>
          </a:ln>
        </p:spPr>
      </p:pic>
      <p:sp>
        <p:nvSpPr>
          <p:cNvPr id="46" name="Right Brace 45"/>
          <p:cNvSpPr/>
          <p:nvPr/>
        </p:nvSpPr>
        <p:spPr>
          <a:xfrm flipH="1">
            <a:off x="2786253" y="2900747"/>
            <a:ext cx="362857" cy="2251113"/>
          </a:xfrm>
          <a:prstGeom prst="rightBrace">
            <a:avLst/>
          </a:prstGeom>
        </p:spPr>
        <p:style>
          <a:lnRef idx="1">
            <a:schemeClr val="accent4"/>
          </a:lnRef>
          <a:fillRef idx="0">
            <a:schemeClr val="accent4"/>
          </a:fillRef>
          <a:effectRef idx="0">
            <a:schemeClr val="accent4"/>
          </a:effectRef>
          <a:fontRef idx="minor">
            <a:schemeClr val="tx1"/>
          </a:fontRef>
        </p:style>
        <p:txBody>
          <a:bodyPr rtlCol="0" anchor="ctr">
            <a:noAutofit/>
          </a:bodyPr>
          <a:lstStyle/>
          <a:p>
            <a:pPr algn="ctr"/>
            <a:endParaRPr lang="en-US" dirty="0"/>
          </a:p>
        </p:txBody>
      </p:sp>
      <p:sp>
        <p:nvSpPr>
          <p:cNvPr id="48" name="Rectangle 47"/>
          <p:cNvSpPr/>
          <p:nvPr/>
        </p:nvSpPr>
        <p:spPr>
          <a:xfrm>
            <a:off x="865174" y="3810469"/>
            <a:ext cx="1783080" cy="461772"/>
          </a:xfrm>
          <a:prstGeom prst="rect">
            <a:avLst/>
          </a:prstGeom>
        </p:spPr>
        <p:txBody>
          <a:bodyPr wrap="none">
            <a:noAutofit/>
          </a:bodyPr>
          <a:lstStyle/>
          <a:p>
            <a:r>
              <a:rPr lang="en-US" dirty="0">
                <a:solidFill>
                  <a:srgbClr val="002052"/>
                </a:solidFill>
              </a:rPr>
              <a:t>Transceiver</a:t>
            </a:r>
          </a:p>
        </p:txBody>
      </p:sp>
      <p:grpSp>
        <p:nvGrpSpPr>
          <p:cNvPr id="49" name="Group 139"/>
          <p:cNvGrpSpPr>
            <a:grpSpLocks/>
          </p:cNvGrpSpPr>
          <p:nvPr/>
        </p:nvGrpSpPr>
        <p:grpSpPr bwMode="auto">
          <a:xfrm rot="175562" flipH="1">
            <a:off x="8292715" y="3823749"/>
            <a:ext cx="312738" cy="431800"/>
            <a:chOff x="1568" y="3054"/>
            <a:chExt cx="641" cy="385"/>
          </a:xfrm>
          <a:solidFill>
            <a:schemeClr val="accent1"/>
          </a:solidFill>
        </p:grpSpPr>
        <p:sp>
          <p:nvSpPr>
            <p:cNvPr id="50" name="AutoShape 140"/>
            <p:cNvSpPr>
              <a:spLocks noChangeArrowheads="1"/>
            </p:cNvSpPr>
            <p:nvPr/>
          </p:nvSpPr>
          <p:spPr bwMode="auto">
            <a:xfrm>
              <a:off x="1571" y="3053"/>
              <a:ext cx="150" cy="385"/>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51" name="AutoShape 141"/>
            <p:cNvSpPr>
              <a:spLocks noChangeArrowheads="1"/>
            </p:cNvSpPr>
            <p:nvPr/>
          </p:nvSpPr>
          <p:spPr bwMode="auto">
            <a:xfrm>
              <a:off x="1721" y="3099"/>
              <a:ext cx="153" cy="294"/>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52" name="AutoShape 142"/>
            <p:cNvSpPr>
              <a:spLocks noChangeArrowheads="1"/>
            </p:cNvSpPr>
            <p:nvPr/>
          </p:nvSpPr>
          <p:spPr bwMode="auto">
            <a:xfrm>
              <a:off x="1890" y="3125"/>
              <a:ext cx="150" cy="239"/>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sp>
          <p:nvSpPr>
            <p:cNvPr id="53" name="AutoShape 143"/>
            <p:cNvSpPr>
              <a:spLocks noChangeArrowheads="1"/>
            </p:cNvSpPr>
            <p:nvPr/>
          </p:nvSpPr>
          <p:spPr bwMode="auto">
            <a:xfrm>
              <a:off x="2060" y="3150"/>
              <a:ext cx="150" cy="181"/>
            </a:xfrm>
            <a:prstGeom prst="moon">
              <a:avLst>
                <a:gd name="adj" fmla="val 50000"/>
              </a:avLst>
            </a:prstGeom>
            <a:pattFill>
              <a:fgClr>
                <a:srgbClr val="002052"/>
              </a:fgClr>
              <a:bgClr>
                <a:srgbClr val="002052"/>
              </a:bgClr>
            </a:pattFill>
            <a:ln w="9525">
              <a:solidFill>
                <a:schemeClr val="accent1">
                  <a:lumMod val="40000"/>
                  <a:lumOff val="60000"/>
                </a:schemeClr>
              </a:solidFill>
              <a:miter lim="800000"/>
              <a:headEnd/>
              <a:tailEnd/>
            </a:ln>
          </p:spPr>
          <p:txBody>
            <a:bodyPr wrap="none" anchor="ctr">
              <a:noAutofit/>
            </a:bodyPr>
            <a:lstStyle/>
            <a:p>
              <a:pPr algn="ctr" eaLnBrk="1" hangingPunct="1">
                <a:defRPr/>
              </a:pPr>
              <a:endParaRPr lang="en-US" dirty="0">
                <a:latin typeface="+mj-lt"/>
                <a:ea typeface="MS PGothic" pitchFamily="34" charset="-128"/>
              </a:endParaRPr>
            </a:p>
          </p:txBody>
        </p:sp>
      </p:grpSp>
    </p:spTree>
    <p:extLst>
      <p:ext uri="{BB962C8B-B14F-4D97-AF65-F5344CB8AC3E}">
        <p14:creationId xmlns:p14="http://schemas.microsoft.com/office/powerpoint/2010/main" val="2125596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4084" y="116659"/>
            <a:ext cx="9431753" cy="1143265"/>
          </a:xfrm>
        </p:spPr>
        <p:txBody>
          <a:bodyPr>
            <a:normAutofit/>
          </a:bodyPr>
          <a:lstStyle/>
          <a:p>
            <a:r>
              <a:rPr lang="en-US" dirty="0" smtClean="0"/>
              <a:t>URL Link “Tap &amp; Get Web Page”</a:t>
            </a:r>
            <a:endParaRPr lang="en-US" dirty="0"/>
          </a:p>
        </p:txBody>
      </p:sp>
      <p:sp>
        <p:nvSpPr>
          <p:cNvPr id="3" name="Slide Number Placeholder 2"/>
          <p:cNvSpPr>
            <a:spLocks noGrp="1"/>
          </p:cNvSpPr>
          <p:nvPr>
            <p:ph type="sldNum" sz="quarter" idx="12"/>
          </p:nvPr>
        </p:nvSpPr>
        <p:spPr/>
        <p:txBody>
          <a:bodyPr/>
          <a:lstStyle/>
          <a:p>
            <a:fld id="{5B31B9E4-8E4D-4C86-BFD7-412B282B373B}" type="slidenum">
              <a:rPr lang="en-US" smtClean="0"/>
              <a:t>10</a:t>
            </a:fld>
            <a:endParaRPr lang="en-US" dirty="0"/>
          </a:p>
        </p:txBody>
      </p:sp>
      <p:sp>
        <p:nvSpPr>
          <p:cNvPr id="49" name="TextBox 48"/>
          <p:cNvSpPr txBox="1"/>
          <p:nvPr/>
        </p:nvSpPr>
        <p:spPr>
          <a:xfrm>
            <a:off x="2136713" y="5179036"/>
            <a:ext cx="3748142" cy="400110"/>
          </a:xfrm>
          <a:prstGeom prst="rect">
            <a:avLst/>
          </a:prstGeom>
          <a:noFill/>
        </p:spPr>
        <p:txBody>
          <a:bodyPr wrap="none" rtlCol="0">
            <a:noAutofit/>
          </a:bodyPr>
          <a:lstStyle/>
          <a:p>
            <a:r>
              <a:rPr lang="en-US" sz="2000" dirty="0">
                <a:solidFill>
                  <a:schemeClr val="accent5">
                    <a:lumMod val="75000"/>
                  </a:schemeClr>
                </a:solidFill>
                <a:latin typeface="+mj-lt"/>
              </a:rPr>
              <a:t>Native support with NFC phone</a:t>
            </a:r>
          </a:p>
        </p:txBody>
      </p:sp>
      <p:pic>
        <p:nvPicPr>
          <p:cNvPr id="50" name="Picture 49"/>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82363" y="1598718"/>
            <a:ext cx="1864572" cy="3394478"/>
          </a:xfrm>
          <a:prstGeom prst="rect">
            <a:avLst/>
          </a:prstGeom>
        </p:spPr>
      </p:pic>
      <p:pic>
        <p:nvPicPr>
          <p:cNvPr id="51" name="Picture 5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27215" y="2605391"/>
            <a:ext cx="2038892" cy="1355862"/>
          </a:xfrm>
          <a:prstGeom prst="rect">
            <a:avLst/>
          </a:prstGeom>
        </p:spPr>
      </p:pic>
      <p:pic>
        <p:nvPicPr>
          <p:cNvPr id="4" name="Picture 3"/>
          <p:cNvPicPr>
            <a:picLocks noChangeAspect="1"/>
          </p:cNvPicPr>
          <p:nvPr/>
        </p:nvPicPr>
        <p:blipFill>
          <a:blip r:embed="rId5"/>
          <a:stretch>
            <a:fillRect/>
          </a:stretch>
        </p:blipFill>
        <p:spPr>
          <a:xfrm>
            <a:off x="2644541" y="2061920"/>
            <a:ext cx="1515494" cy="2511139"/>
          </a:xfrm>
          <a:prstGeom prst="rect">
            <a:avLst/>
          </a:prstGeom>
        </p:spPr>
      </p:pic>
      <p:sp>
        <p:nvSpPr>
          <p:cNvPr id="52" name="TextBox 51"/>
          <p:cNvSpPr txBox="1"/>
          <p:nvPr/>
        </p:nvSpPr>
        <p:spPr>
          <a:xfrm>
            <a:off x="6766072" y="1688459"/>
            <a:ext cx="3414289" cy="461772"/>
          </a:xfrm>
          <a:prstGeom prst="rect">
            <a:avLst/>
          </a:prstGeom>
          <a:noFill/>
        </p:spPr>
        <p:txBody>
          <a:bodyPr wrap="none" rtlCol="0">
            <a:noAutofit/>
          </a:bodyPr>
          <a:lstStyle/>
          <a:p>
            <a:r>
              <a:rPr lang="en-US" dirty="0">
                <a:solidFill>
                  <a:srgbClr val="002060"/>
                </a:solidFill>
              </a:rPr>
              <a:t>« Tap &amp; get web page »</a:t>
            </a:r>
          </a:p>
        </p:txBody>
      </p:sp>
      <p:sp>
        <p:nvSpPr>
          <p:cNvPr id="55" name="Rectangle 54"/>
          <p:cNvSpPr/>
          <p:nvPr/>
        </p:nvSpPr>
        <p:spPr>
          <a:xfrm>
            <a:off x="1520561" y="5563394"/>
            <a:ext cx="914611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tag</a:t>
            </a:r>
          </a:p>
        </p:txBody>
      </p:sp>
      <p:pic>
        <p:nvPicPr>
          <p:cNvPr id="56" name="Picture 2" descr="C:\_Data_\_ST\#Content Creation\Brand and media contents\#Pictos\PNG\PICTO_Communicaiton_Blue_HQ.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rot="2700000">
            <a:off x="5322687" y="2811297"/>
            <a:ext cx="734254" cy="734254"/>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56"/>
          <p:cNvPicPr>
            <a:picLocks noChangeAspect="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308385" y="4372766"/>
            <a:ext cx="366933" cy="366933"/>
          </a:xfrm>
          <a:prstGeom prst="rect">
            <a:avLst/>
          </a:prstGeom>
        </p:spPr>
      </p:pic>
      <p:sp>
        <p:nvSpPr>
          <p:cNvPr id="59" name="TextBox 58"/>
          <p:cNvSpPr txBox="1"/>
          <p:nvPr/>
        </p:nvSpPr>
        <p:spPr>
          <a:xfrm>
            <a:off x="7084448" y="4767950"/>
            <a:ext cx="2514371" cy="400110"/>
          </a:xfrm>
          <a:prstGeom prst="rect">
            <a:avLst/>
          </a:prstGeom>
          <a:noFill/>
        </p:spPr>
        <p:txBody>
          <a:bodyPr wrap="square" rtlCol="0">
            <a:noAutofit/>
          </a:bodyPr>
          <a:lstStyle/>
          <a:p>
            <a:pPr algn="ctr"/>
            <a:r>
              <a:rPr lang="en-US" sz="2000" dirty="0">
                <a:solidFill>
                  <a:srgbClr val="002060"/>
                </a:solidFill>
              </a:rPr>
              <a:t>Built-in technology</a:t>
            </a:r>
          </a:p>
        </p:txBody>
      </p:sp>
      <p:grpSp>
        <p:nvGrpSpPr>
          <p:cNvPr id="20" name="Group 19"/>
          <p:cNvGrpSpPr/>
          <p:nvPr/>
        </p:nvGrpSpPr>
        <p:grpSpPr>
          <a:xfrm>
            <a:off x="5941187" y="6402282"/>
            <a:ext cx="520805" cy="324179"/>
            <a:chOff x="3380742" y="6400800"/>
            <a:chExt cx="520684" cy="324104"/>
          </a:xfrm>
        </p:grpSpPr>
        <p:pic>
          <p:nvPicPr>
            <p:cNvPr id="21" name="Picture 2" descr="C:\_Data_\_ST\#Content Creation\Brand and media contents\#Pictos\PNG\PICTO_Communicaiton_Blue_HQ.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rot="19078517" flipH="1">
              <a:off x="3669846" y="6436324"/>
              <a:ext cx="231580" cy="231580"/>
            </a:xfrm>
            <a:prstGeom prst="rect">
              <a:avLst/>
            </a:prstGeom>
            <a:noFill/>
            <a:extLst>
              <a:ext uri="{909E8E84-426E-40DD-AFC4-6F175D3DCCD1}">
                <a14:hiddenFill xmlns:a14="http://schemas.microsoft.com/office/drawing/2010/main">
                  <a:solidFill>
                    <a:srgbClr val="FFFFFF"/>
                  </a:solidFill>
                </a14:hiddenFill>
              </a:ext>
            </a:extLst>
          </p:spPr>
        </p:pic>
        <p:sp>
          <p:nvSpPr>
            <p:cNvPr id="22" name="Rounded Rectangle 21"/>
            <p:cNvSpPr/>
            <p:nvPr/>
          </p:nvSpPr>
          <p:spPr>
            <a:xfrm>
              <a:off x="3380742"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pic>
        <p:nvPicPr>
          <p:cNvPr id="18" name="Picture 1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703989" y="4393085"/>
            <a:ext cx="438227" cy="340844"/>
          </a:xfrm>
          <a:prstGeom prst="rect">
            <a:avLst/>
          </a:prstGeom>
        </p:spPr>
      </p:pic>
    </p:spTree>
    <p:extLst>
      <p:ext uri="{BB962C8B-B14F-4D97-AF65-F5344CB8AC3E}">
        <p14:creationId xmlns:p14="http://schemas.microsoft.com/office/powerpoint/2010/main" val="334223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Card (vcard)</a:t>
            </a:r>
            <a:endParaRPr lang="en-US" dirty="0"/>
          </a:p>
        </p:txBody>
      </p:sp>
      <p:sp>
        <p:nvSpPr>
          <p:cNvPr id="3" name="Slide Number Placeholder 2"/>
          <p:cNvSpPr>
            <a:spLocks noGrp="1"/>
          </p:cNvSpPr>
          <p:nvPr>
            <p:ph type="sldNum" sz="quarter" idx="12"/>
          </p:nvPr>
        </p:nvSpPr>
        <p:spPr/>
        <p:txBody>
          <a:bodyPr/>
          <a:lstStyle/>
          <a:p>
            <a:fld id="{5B31B9E4-8E4D-4C86-BFD7-412B282B373B}" type="slidenum">
              <a:rPr lang="en-US" smtClean="0"/>
              <a:t>11</a:t>
            </a:fld>
            <a:endParaRPr lang="en-US" dirty="0"/>
          </a:p>
        </p:txBody>
      </p:sp>
      <p:pic>
        <p:nvPicPr>
          <p:cNvPr id="4" name="Picture 3"/>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354238" y="4166680"/>
            <a:ext cx="366933" cy="36693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76635" y="1888925"/>
            <a:ext cx="6338259" cy="3652384"/>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22838" y="2018928"/>
            <a:ext cx="3078936" cy="1908330"/>
          </a:xfrm>
          <a:prstGeom prst="rect">
            <a:avLst/>
          </a:prstGeom>
          <a:ln>
            <a:solidFill>
              <a:schemeClr val="bg1">
                <a:lumMod val="65000"/>
              </a:schemeClr>
            </a:solidFill>
          </a:ln>
        </p:spPr>
      </p:pic>
      <p:sp>
        <p:nvSpPr>
          <p:cNvPr id="23" name="Rectangle 22"/>
          <p:cNvSpPr/>
          <p:nvPr/>
        </p:nvSpPr>
        <p:spPr>
          <a:xfrm>
            <a:off x="0" y="5599250"/>
            <a:ext cx="1218723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tag</a:t>
            </a:r>
          </a:p>
        </p:txBody>
      </p:sp>
      <p:sp>
        <p:nvSpPr>
          <p:cNvPr id="24" name="TextBox 23"/>
          <p:cNvSpPr txBox="1"/>
          <p:nvPr/>
        </p:nvSpPr>
        <p:spPr>
          <a:xfrm>
            <a:off x="6699705" y="1372394"/>
            <a:ext cx="3723741" cy="461772"/>
          </a:xfrm>
          <a:prstGeom prst="rect">
            <a:avLst/>
          </a:prstGeom>
          <a:noFill/>
        </p:spPr>
        <p:txBody>
          <a:bodyPr wrap="none" rtlCol="0">
            <a:noAutofit/>
          </a:bodyPr>
          <a:lstStyle/>
          <a:p>
            <a:r>
              <a:rPr lang="en-US" dirty="0">
                <a:solidFill>
                  <a:srgbClr val="002060"/>
                </a:solidFill>
              </a:rPr>
              <a:t>« Tap &amp; download vcard »</a:t>
            </a:r>
          </a:p>
        </p:txBody>
      </p:sp>
      <p:sp>
        <p:nvSpPr>
          <p:cNvPr id="25" name="TextBox 24"/>
          <p:cNvSpPr txBox="1"/>
          <p:nvPr/>
        </p:nvSpPr>
        <p:spPr>
          <a:xfrm>
            <a:off x="2130302" y="4561864"/>
            <a:ext cx="1981659" cy="338632"/>
          </a:xfrm>
          <a:prstGeom prst="rect">
            <a:avLst/>
          </a:prstGeom>
          <a:noFill/>
        </p:spPr>
        <p:txBody>
          <a:bodyPr wrap="square" rtlCol="0">
            <a:noAutofit/>
          </a:bodyPr>
          <a:lstStyle/>
          <a:p>
            <a:pPr algn="ctr"/>
            <a:r>
              <a:rPr lang="en-US" sz="1600" dirty="0">
                <a:solidFill>
                  <a:srgbClr val="002060"/>
                </a:solidFill>
              </a:rPr>
              <a:t>Built-in technology</a:t>
            </a:r>
          </a:p>
        </p:txBody>
      </p:sp>
      <p:pic>
        <p:nvPicPr>
          <p:cNvPr id="26" name="Picture 2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
        <p:nvSpPr>
          <p:cNvPr id="27" name="TextBox 26"/>
          <p:cNvSpPr txBox="1"/>
          <p:nvPr/>
        </p:nvSpPr>
        <p:spPr>
          <a:xfrm>
            <a:off x="1840232" y="5214061"/>
            <a:ext cx="3033905" cy="338632"/>
          </a:xfrm>
          <a:prstGeom prst="rect">
            <a:avLst/>
          </a:prstGeom>
          <a:noFill/>
        </p:spPr>
        <p:txBody>
          <a:bodyPr wrap="none" rtlCol="0">
            <a:noAutofit/>
          </a:bodyPr>
          <a:lstStyle/>
          <a:p>
            <a:r>
              <a:rPr lang="en-US" sz="1600" dirty="0">
                <a:solidFill>
                  <a:schemeClr val="accent5">
                    <a:lumMod val="75000"/>
                  </a:schemeClr>
                </a:solidFill>
                <a:latin typeface="+mj-lt"/>
              </a:rPr>
              <a:t>Native support with NFC phone</a:t>
            </a:r>
          </a:p>
        </p:txBody>
      </p:sp>
      <p:grpSp>
        <p:nvGrpSpPr>
          <p:cNvPr id="28" name="Group 27"/>
          <p:cNvGrpSpPr/>
          <p:nvPr/>
        </p:nvGrpSpPr>
        <p:grpSpPr>
          <a:xfrm>
            <a:off x="5941187" y="6402282"/>
            <a:ext cx="520805" cy="324179"/>
            <a:chOff x="3380742" y="6400800"/>
            <a:chExt cx="520684" cy="324104"/>
          </a:xfrm>
        </p:grpSpPr>
        <p:pic>
          <p:nvPicPr>
            <p:cNvPr id="29" name="Picture 2" descr="C:\_Data_\_ST\#Content Creation\Brand and media contents\#Pictos\PNG\PICTO_Communicaiton_Blue_HQ.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rot="19078517" flipH="1">
              <a:off x="3669846" y="6436324"/>
              <a:ext cx="231580" cy="231580"/>
            </a:xfrm>
            <a:prstGeom prst="rect">
              <a:avLst/>
            </a:prstGeom>
            <a:noFill/>
            <a:extLst>
              <a:ext uri="{909E8E84-426E-40DD-AFC4-6F175D3DCCD1}">
                <a14:hiddenFill xmlns:a14="http://schemas.microsoft.com/office/drawing/2010/main">
                  <a:solidFill>
                    <a:srgbClr val="FFFFFF"/>
                  </a:solidFill>
                </a14:hiddenFill>
              </a:ext>
            </a:extLst>
          </p:spPr>
        </p:pic>
        <p:sp>
          <p:nvSpPr>
            <p:cNvPr id="30" name="Rounded Rectangle 29"/>
            <p:cNvSpPr/>
            <p:nvPr/>
          </p:nvSpPr>
          <p:spPr>
            <a:xfrm>
              <a:off x="3380742"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pic>
        <p:nvPicPr>
          <p:cNvPr id="16" name="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734355" y="4190652"/>
            <a:ext cx="438227" cy="340844"/>
          </a:xfrm>
          <a:prstGeom prst="rect">
            <a:avLst/>
          </a:prstGeom>
        </p:spPr>
      </p:pic>
    </p:spTree>
    <p:extLst>
      <p:ext uri="{BB962C8B-B14F-4D97-AF65-F5344CB8AC3E}">
        <p14:creationId xmlns:p14="http://schemas.microsoft.com/office/powerpoint/2010/main" val="166019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Identification</a:t>
            </a:r>
            <a:endParaRPr lang="en-US" dirty="0"/>
          </a:p>
        </p:txBody>
      </p:sp>
      <p:sp>
        <p:nvSpPr>
          <p:cNvPr id="3" name="Slide Number Placeholder 2"/>
          <p:cNvSpPr>
            <a:spLocks noGrp="1"/>
          </p:cNvSpPr>
          <p:nvPr>
            <p:ph type="sldNum" sz="quarter" idx="12"/>
          </p:nvPr>
        </p:nvSpPr>
        <p:spPr/>
        <p:txBody>
          <a:bodyPr/>
          <a:lstStyle/>
          <a:p>
            <a:fld id="{5B31B9E4-8E4D-4C86-BFD7-412B282B373B}" type="slidenum">
              <a:rPr lang="en-US" smtClean="0"/>
              <a:t>12</a:t>
            </a:fld>
            <a:endParaRPr lang="en-US" dirty="0"/>
          </a:p>
        </p:txBody>
      </p:sp>
      <p:grpSp>
        <p:nvGrpSpPr>
          <p:cNvPr id="13" name="Group 12"/>
          <p:cNvGrpSpPr/>
          <p:nvPr/>
        </p:nvGrpSpPr>
        <p:grpSpPr>
          <a:xfrm>
            <a:off x="6245323" y="1184846"/>
            <a:ext cx="4425003" cy="4762251"/>
            <a:chOff x="2859607" y="1291729"/>
            <a:chExt cx="4423979" cy="4761149"/>
          </a:xfrm>
        </p:grpSpPr>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606" t="-1229" r="18274" b="1229"/>
            <a:stretch/>
          </p:blipFill>
          <p:spPr>
            <a:xfrm>
              <a:off x="2990616" y="1669673"/>
              <a:ext cx="4292970" cy="4383205"/>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1830" y="1524324"/>
              <a:ext cx="691896" cy="691896"/>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9607" y="2592099"/>
              <a:ext cx="1024446" cy="1024446"/>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19996" y="3516174"/>
              <a:ext cx="952500" cy="952500"/>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94820" y="1420988"/>
              <a:ext cx="952500" cy="952500"/>
            </a:xfrm>
            <a:prstGeom prst="rect">
              <a:avLst/>
            </a:prstGeom>
          </p:spPr>
        </p:pic>
        <p:pic>
          <p:nvPicPr>
            <p:cNvPr id="6" name="Picture 5"/>
            <p:cNvPicPr>
              <a:picLocks noChangeAspect="1"/>
            </p:cNvPicPr>
            <p:nvPr/>
          </p:nvPicPr>
          <p:blipFill rotWithShape="1">
            <a:blip r:embed="rId8">
              <a:extLst>
                <a:ext uri="{28A0092B-C50C-407E-A947-70E740481C1C}">
                  <a14:useLocalDpi xmlns:a14="http://schemas.microsoft.com/office/drawing/2010/main" val="0"/>
                </a:ext>
              </a:extLst>
            </a:blip>
            <a:srcRect b="49920"/>
            <a:stretch/>
          </p:blipFill>
          <p:spPr>
            <a:xfrm>
              <a:off x="5498022" y="2172352"/>
              <a:ext cx="760783" cy="381000"/>
            </a:xfrm>
            <a:prstGeom prst="rect">
              <a:avLst/>
            </a:prstGeom>
          </p:spPr>
        </p:pic>
        <p:pic>
          <p:nvPicPr>
            <p:cNvPr id="7" name="Picture 6"/>
            <p:cNvPicPr>
              <a:picLocks noChangeAspect="1"/>
            </p:cNvPicPr>
            <p:nvPr/>
          </p:nvPicPr>
          <p:blipFill rotWithShape="1">
            <a:blip r:embed="rId9">
              <a:extLst>
                <a:ext uri="{28A0092B-C50C-407E-A947-70E740481C1C}">
                  <a14:useLocalDpi xmlns:a14="http://schemas.microsoft.com/office/drawing/2010/main" val="0"/>
                </a:ext>
              </a:extLst>
            </a:blip>
            <a:srcRect t="-1" b="27177"/>
            <a:stretch/>
          </p:blipFill>
          <p:spPr>
            <a:xfrm>
              <a:off x="4894858" y="3791261"/>
              <a:ext cx="552462" cy="402325"/>
            </a:xfrm>
            <a:prstGeom prst="rect">
              <a:avLst/>
            </a:prstGeom>
          </p:spPr>
        </p:pic>
        <p:pic>
          <p:nvPicPr>
            <p:cNvPr id="8" name="Picture 7"/>
            <p:cNvPicPr>
              <a:picLocks noChangeAspect="1"/>
            </p:cNvPicPr>
            <p:nvPr/>
          </p:nvPicPr>
          <p:blipFill rotWithShape="1">
            <a:blip r:embed="rId10">
              <a:extLst>
                <a:ext uri="{28A0092B-C50C-407E-A947-70E740481C1C}">
                  <a14:useLocalDpi xmlns:a14="http://schemas.microsoft.com/office/drawing/2010/main" val="0"/>
                </a:ext>
              </a:extLst>
            </a:blip>
            <a:srcRect b="50000"/>
            <a:stretch/>
          </p:blipFill>
          <p:spPr>
            <a:xfrm>
              <a:off x="5201569" y="2988656"/>
              <a:ext cx="952500" cy="476250"/>
            </a:xfrm>
            <a:prstGeom prst="rect">
              <a:avLst/>
            </a:prstGeom>
          </p:spPr>
        </p:pic>
        <p:sp>
          <p:nvSpPr>
            <p:cNvPr id="9" name="Oval 8"/>
            <p:cNvSpPr>
              <a:spLocks noChangeAspect="1"/>
            </p:cNvSpPr>
            <p:nvPr/>
          </p:nvSpPr>
          <p:spPr>
            <a:xfrm>
              <a:off x="3029152" y="1291729"/>
              <a:ext cx="3047686" cy="3047686"/>
            </a:xfrm>
            <a:prstGeom prst="ellipse">
              <a:avLst/>
            </a:prstGeom>
            <a:solidFill>
              <a:schemeClr val="accent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sp>
        <p:nvSpPr>
          <p:cNvPr id="15" name="Round Same Side Corner Rectangle 14"/>
          <p:cNvSpPr/>
          <p:nvPr/>
        </p:nvSpPr>
        <p:spPr>
          <a:xfrm>
            <a:off x="2187616" y="1524353"/>
            <a:ext cx="3906003" cy="640228"/>
          </a:xfrm>
          <a:prstGeom prst="round2SameRect">
            <a:avLst>
              <a:gd name="adj1" fmla="val 15869"/>
              <a:gd name="adj2" fmla="val 0"/>
            </a:avLst>
          </a:prstGeom>
          <a:solidFill>
            <a:schemeClr val="accent1"/>
          </a:solidFill>
        </p:spPr>
        <p:txBody>
          <a:bodyPr wrap="square" anchor="ctr" anchorCtr="0">
            <a:noAutofit/>
          </a:bodyPr>
          <a:lstStyle/>
          <a:p>
            <a:pPr algn="ctr"/>
            <a:r>
              <a:rPr lang="en-US" sz="1600" dirty="0">
                <a:solidFill>
                  <a:schemeClr val="bg1"/>
                </a:solidFill>
              </a:rPr>
              <a:t>“Razor-Razor blade” model</a:t>
            </a:r>
            <a:endParaRPr lang="en-US" sz="1200" dirty="0">
              <a:solidFill>
                <a:schemeClr val="bg1"/>
              </a:solidFill>
            </a:endParaRPr>
          </a:p>
        </p:txBody>
      </p:sp>
      <p:grpSp>
        <p:nvGrpSpPr>
          <p:cNvPr id="19" name="Group 18"/>
          <p:cNvGrpSpPr/>
          <p:nvPr/>
        </p:nvGrpSpPr>
        <p:grpSpPr>
          <a:xfrm>
            <a:off x="2187615" y="1540149"/>
            <a:ext cx="3906004" cy="4557263"/>
            <a:chOff x="5068011" y="1445865"/>
            <a:chExt cx="3905100" cy="4556208"/>
          </a:xfrm>
        </p:grpSpPr>
        <p:sp>
          <p:nvSpPr>
            <p:cNvPr id="20" name="Rounded Rectangle 19"/>
            <p:cNvSpPr/>
            <p:nvPr/>
          </p:nvSpPr>
          <p:spPr>
            <a:xfrm>
              <a:off x="5068011" y="1445865"/>
              <a:ext cx="3905098" cy="1931341"/>
            </a:xfrm>
            <a:prstGeom prst="roundRect">
              <a:avLst>
                <a:gd name="adj" fmla="val 5259"/>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91461" tIns="640228" rtlCol="0" anchor="t" anchorCtr="0">
              <a:noAutofit/>
            </a:bodyPr>
            <a:lstStyle/>
            <a:p>
              <a:pPr marL="227058" indent="-227058">
                <a:spcBef>
                  <a:spcPts val="600"/>
                </a:spcBef>
                <a:buClr>
                  <a:schemeClr val="accent1"/>
                </a:buClr>
                <a:buFont typeface="Arial" panose="020B0604020202020204" pitchFamily="34" charset="0"/>
                <a:buChar char="•"/>
              </a:pPr>
              <a:endParaRPr lang="en-US" sz="1200" dirty="0">
                <a:solidFill>
                  <a:schemeClr val="accent4"/>
                </a:solidFill>
              </a:endParaRPr>
            </a:p>
          </p:txBody>
        </p:sp>
        <p:sp>
          <p:nvSpPr>
            <p:cNvPr id="21" name="Rounded Rectangle 20"/>
            <p:cNvSpPr/>
            <p:nvPr/>
          </p:nvSpPr>
          <p:spPr>
            <a:xfrm>
              <a:off x="5068015" y="1445999"/>
              <a:ext cx="3905096" cy="4556074"/>
            </a:xfrm>
            <a:prstGeom prst="roundRect">
              <a:avLst>
                <a:gd name="adj" fmla="val 2601"/>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61" tIns="640228" rtlCol="0" anchor="t" anchorCtr="0">
              <a:noAutofit/>
            </a:bodyPr>
            <a:lstStyle/>
            <a:p>
              <a:pPr>
                <a:spcBef>
                  <a:spcPts val="600"/>
                </a:spcBef>
              </a:pPr>
              <a:endParaRPr lang="en-US" sz="1200" dirty="0">
                <a:solidFill>
                  <a:schemeClr val="accent4"/>
                </a:solidFill>
              </a:endParaRPr>
            </a:p>
          </p:txBody>
        </p:sp>
      </p:grpSp>
      <p:sp>
        <p:nvSpPr>
          <p:cNvPr id="22" name="Rounded Rectangle 21"/>
          <p:cNvSpPr/>
          <p:nvPr/>
        </p:nvSpPr>
        <p:spPr>
          <a:xfrm>
            <a:off x="2663826" y="2480660"/>
            <a:ext cx="1323709" cy="849361"/>
          </a:xfrm>
          <a:prstGeom prst="roundRect">
            <a:avLst>
              <a:gd name="adj" fmla="val 11962"/>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400" dirty="0" smtClean="0"/>
              <a:t>Main unit</a:t>
            </a:r>
            <a:endParaRPr lang="en-US" sz="1400" dirty="0"/>
          </a:p>
        </p:txBody>
      </p:sp>
      <p:sp>
        <p:nvSpPr>
          <p:cNvPr id="24" name="Rounded Rectangle 23"/>
          <p:cNvSpPr/>
          <p:nvPr/>
        </p:nvSpPr>
        <p:spPr>
          <a:xfrm>
            <a:off x="4015074" y="2475369"/>
            <a:ext cx="936009" cy="849361"/>
          </a:xfrm>
          <a:prstGeom prst="roundRect">
            <a:avLst>
              <a:gd name="adj" fmla="val 11962"/>
            </a:avLst>
          </a:prstGeom>
          <a:solidFill>
            <a:schemeClr val="accent1">
              <a:lumMod val="20000"/>
              <a:lumOff val="80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1400" dirty="0" smtClean="0">
                <a:solidFill>
                  <a:srgbClr val="002060"/>
                </a:solidFill>
              </a:rPr>
              <a:t>Reload</a:t>
            </a:r>
            <a:endParaRPr lang="en-US" sz="1400" dirty="0">
              <a:solidFill>
                <a:srgbClr val="002060"/>
              </a:solidFill>
            </a:endParaRPr>
          </a:p>
        </p:txBody>
      </p:sp>
      <p:sp>
        <p:nvSpPr>
          <p:cNvPr id="25" name="Rounded Rectangle 24"/>
          <p:cNvSpPr/>
          <p:nvPr/>
        </p:nvSpPr>
        <p:spPr>
          <a:xfrm>
            <a:off x="2663826" y="3571263"/>
            <a:ext cx="1323709" cy="849361"/>
          </a:xfrm>
          <a:prstGeom prst="roundRect">
            <a:avLst>
              <a:gd name="adj" fmla="val 11962"/>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400" dirty="0" smtClean="0"/>
              <a:t>Reader IC</a:t>
            </a:r>
            <a:endParaRPr lang="en-US" sz="1400" dirty="0"/>
          </a:p>
        </p:txBody>
      </p:sp>
      <p:sp>
        <p:nvSpPr>
          <p:cNvPr id="26" name="Rounded Rectangle 25"/>
          <p:cNvSpPr/>
          <p:nvPr/>
        </p:nvSpPr>
        <p:spPr>
          <a:xfrm>
            <a:off x="4015074" y="3565971"/>
            <a:ext cx="936009" cy="849361"/>
          </a:xfrm>
          <a:prstGeom prst="roundRect">
            <a:avLst>
              <a:gd name="adj" fmla="val 11962"/>
            </a:avLst>
          </a:prstGeom>
          <a:solidFill>
            <a:schemeClr val="accent1">
              <a:lumMod val="20000"/>
              <a:lumOff val="80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1400" dirty="0" smtClean="0">
                <a:solidFill>
                  <a:srgbClr val="002060"/>
                </a:solidFill>
              </a:rPr>
              <a:t>Tag IC</a:t>
            </a:r>
            <a:endParaRPr lang="en-US" sz="1400" dirty="0">
              <a:solidFill>
                <a:srgbClr val="002060"/>
              </a:solidFill>
            </a:endParaRPr>
          </a:p>
        </p:txBody>
      </p:sp>
      <p:grpSp>
        <p:nvGrpSpPr>
          <p:cNvPr id="27" name="Group 26"/>
          <p:cNvGrpSpPr/>
          <p:nvPr/>
        </p:nvGrpSpPr>
        <p:grpSpPr>
          <a:xfrm rot="20343294">
            <a:off x="5252620" y="4332498"/>
            <a:ext cx="514382" cy="933355"/>
            <a:chOff x="562739" y="926345"/>
            <a:chExt cx="2747070" cy="4902200"/>
          </a:xfrm>
        </p:grpSpPr>
        <p:pic>
          <p:nvPicPr>
            <p:cNvPr id="28" name="Picture 4" descr="C:\Users\delhomme\Desktop\Picture2.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62739" y="926345"/>
              <a:ext cx="2747070" cy="4902200"/>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p:cNvSpPr/>
            <p:nvPr/>
          </p:nvSpPr>
          <p:spPr>
            <a:xfrm>
              <a:off x="922787" y="1605985"/>
              <a:ext cx="2002536" cy="3535969"/>
            </a:xfrm>
            <a:prstGeom prst="rect">
              <a:avLst/>
            </a:prstGeom>
            <a:gradFill flip="none" rotWithShape="1">
              <a:gsLst>
                <a:gs pos="30000">
                  <a:srgbClr val="002052"/>
                </a:gs>
                <a:gs pos="65000">
                  <a:srgbClr val="002052"/>
                </a:gs>
              </a:gsLst>
              <a:lin ang="8100000" scaled="1"/>
              <a:tileRect/>
            </a:gradFill>
            <a:ln w="9525">
              <a:solidFill>
                <a:srgbClr val="EBECEC"/>
              </a:solidFill>
            </a:ln>
            <a:effectLst/>
            <a:extLst>
              <a:ext uri="{AF507438-7753-43E0-B8FC-AC1667EBCBE1}">
                <a14:hiddenEffects xmlns:a14="http://schemas.microsoft.com/office/drawing/2010/main">
                  <a:effectLst>
                    <a:innerShdw blurRad="50800" dist="25400" dir="8100000">
                      <a:prstClr val="black">
                        <a:alpha val="68000"/>
                      </a:prstClr>
                    </a:inn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000" dirty="0"/>
            </a:p>
          </p:txBody>
        </p:sp>
      </p:grpSp>
      <p:pic>
        <p:nvPicPr>
          <p:cNvPr id="30" name="Picture 2" descr="C:\_Data_\_ST\#Content Creation\Brand and media contents\#Pictos\PNG\PICTO_Communicaiton_Blue_HQ.png"/>
          <p:cNvPicPr>
            <a:picLocks noChangeAspect="1" noChangeArrowheads="1"/>
          </p:cNvPicPr>
          <p:nvPr/>
        </p:nvPicPr>
        <p:blipFill>
          <a:blip r:embed="rId12" cstate="screen">
            <a:biLevel thresh="75000"/>
            <a:extLst>
              <a:ext uri="{28A0092B-C50C-407E-A947-70E740481C1C}">
                <a14:useLocalDpi xmlns:a14="http://schemas.microsoft.com/office/drawing/2010/main"/>
              </a:ext>
            </a:extLst>
          </a:blip>
          <a:srcRect/>
          <a:stretch>
            <a:fillRect/>
          </a:stretch>
        </p:blipFill>
        <p:spPr bwMode="auto">
          <a:xfrm rot="2700000">
            <a:off x="3942318" y="2790410"/>
            <a:ext cx="231634" cy="231634"/>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C:\_Data_\_ST\#Content Creation\Brand and media contents\#Pictos\PNG\PICTO_Communicaiton_Blue_HQ.png"/>
          <p:cNvPicPr>
            <a:picLocks noChangeAspect="1" noChangeArrowheads="1"/>
          </p:cNvPicPr>
          <p:nvPr/>
        </p:nvPicPr>
        <p:blipFill>
          <a:blip r:embed="rId12" cstate="screen">
            <a:biLevel thresh="75000"/>
            <a:extLst>
              <a:ext uri="{28A0092B-C50C-407E-A947-70E740481C1C}">
                <a14:useLocalDpi xmlns:a14="http://schemas.microsoft.com/office/drawing/2010/main"/>
              </a:ext>
            </a:extLst>
          </a:blip>
          <a:srcRect/>
          <a:stretch>
            <a:fillRect/>
          </a:stretch>
        </p:blipFill>
        <p:spPr bwMode="auto">
          <a:xfrm rot="2700000">
            <a:off x="3931280" y="3848503"/>
            <a:ext cx="231634" cy="23163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C:\_Data_\_ST\#Content Creation\Brand and media contents\#Pictos\PNG\PICTO_Communicaiton_Blue_HQ.png"/>
          <p:cNvPicPr>
            <a:picLocks noChangeAspect="1" noChangeArrowheads="1"/>
          </p:cNvPicPr>
          <p:nvPr/>
        </p:nvPicPr>
        <p:blipFill>
          <a:blip r:embed="rId12" cstate="screen">
            <a:biLevel thresh="75000"/>
            <a:extLst>
              <a:ext uri="{28A0092B-C50C-407E-A947-70E740481C1C}">
                <a14:useLocalDpi xmlns:a14="http://schemas.microsoft.com/office/drawing/2010/main"/>
              </a:ext>
            </a:extLst>
          </a:blip>
          <a:srcRect/>
          <a:stretch>
            <a:fillRect/>
          </a:stretch>
        </p:blipFill>
        <p:spPr bwMode="auto">
          <a:xfrm rot="16200000">
            <a:off x="4871155" y="4341424"/>
            <a:ext cx="231634" cy="231634"/>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282737" y="5411453"/>
            <a:ext cx="3755423" cy="584910"/>
          </a:xfrm>
          <a:prstGeom prst="rect">
            <a:avLst/>
          </a:prstGeom>
          <a:noFill/>
        </p:spPr>
        <p:txBody>
          <a:bodyPr wrap="none" rtlCol="0">
            <a:noAutofit/>
          </a:bodyPr>
          <a:lstStyle/>
          <a:p>
            <a:pPr marL="285807" indent="-285807">
              <a:buFont typeface="Arial" panose="020B0604020202020204" pitchFamily="34" charset="0"/>
              <a:buChar char="•"/>
            </a:pPr>
            <a:r>
              <a:rPr lang="en-US" sz="1600" dirty="0" smtClean="0">
                <a:solidFill>
                  <a:srgbClr val="002060"/>
                </a:solidFill>
              </a:rPr>
              <a:t>Main unit identifies reload with RFID</a:t>
            </a:r>
          </a:p>
          <a:p>
            <a:pPr marL="285807" indent="-285807">
              <a:buFont typeface="Arial" panose="020B0604020202020204" pitchFamily="34" charset="0"/>
              <a:buChar char="•"/>
            </a:pPr>
            <a:r>
              <a:rPr lang="en-US" sz="1600" dirty="0" smtClean="0">
                <a:solidFill>
                  <a:srgbClr val="002060"/>
                </a:solidFill>
              </a:rPr>
              <a:t>Buy refills using NFC</a:t>
            </a:r>
            <a:endParaRPr lang="en-US" sz="1600" dirty="0">
              <a:solidFill>
                <a:srgbClr val="002060"/>
              </a:solidFill>
            </a:endParaRPr>
          </a:p>
        </p:txBody>
      </p:sp>
      <p:pic>
        <p:nvPicPr>
          <p:cNvPr id="36" name="Picture 35"/>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Tree>
    <p:extLst>
      <p:ext uri="{BB962C8B-B14F-4D97-AF65-F5344CB8AC3E}">
        <p14:creationId xmlns:p14="http://schemas.microsoft.com/office/powerpoint/2010/main" val="2943070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NFC for </a:t>
            </a:r>
            <a:r>
              <a:rPr lang="en-US" dirty="0" smtClean="0"/>
              <a:t>Access Control</a:t>
            </a:r>
            <a:endParaRPr lang="en-US" dirty="0">
              <a:latin typeface="+mj-lt"/>
            </a:endParaRPr>
          </a:p>
        </p:txBody>
      </p:sp>
      <p:sp>
        <p:nvSpPr>
          <p:cNvPr id="3" name="Slide Number Placeholder 2"/>
          <p:cNvSpPr>
            <a:spLocks noGrp="1"/>
          </p:cNvSpPr>
          <p:nvPr>
            <p:ph type="sldNum" sz="quarter" idx="12"/>
          </p:nvPr>
        </p:nvSpPr>
        <p:spPr/>
        <p:txBody>
          <a:bodyPr/>
          <a:lstStyle/>
          <a:p>
            <a:fld id="{5B31B9E4-8E4D-4C86-BFD7-412B282B373B}" type="slidenum">
              <a:rPr lang="en-US" smtClean="0">
                <a:latin typeface="+mj-lt"/>
              </a:rPr>
              <a:t>13</a:t>
            </a:fld>
            <a:endParaRPr lang="en-US" dirty="0">
              <a:latin typeface="+mj-lt"/>
            </a:endParaRPr>
          </a:p>
        </p:txBody>
      </p:sp>
      <p:sp>
        <p:nvSpPr>
          <p:cNvPr id="64" name="Rectangle 63"/>
          <p:cNvSpPr/>
          <p:nvPr/>
        </p:nvSpPr>
        <p:spPr>
          <a:xfrm>
            <a:off x="0" y="5563394"/>
            <a:ext cx="1218723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NFC Readers</a:t>
            </a:r>
          </a:p>
        </p:txBody>
      </p:sp>
      <p:grpSp>
        <p:nvGrpSpPr>
          <p:cNvPr id="23" name="Group 22"/>
          <p:cNvGrpSpPr/>
          <p:nvPr/>
        </p:nvGrpSpPr>
        <p:grpSpPr>
          <a:xfrm>
            <a:off x="5656664" y="6402282"/>
            <a:ext cx="942264" cy="324179"/>
            <a:chOff x="4135146" y="6400800"/>
            <a:chExt cx="942046" cy="324104"/>
          </a:xfrm>
        </p:grpSpPr>
        <p:pic>
          <p:nvPicPr>
            <p:cNvPr id="24" name="Picture 2" descr="C:\_Data_\_ST\#Content Creation\Brand and media contents\#Pictos\PNG\PICTO_Communicaiton_Blue_HQ.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7896159" flipH="1">
              <a:off x="4869202" y="6466406"/>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25" name="Rounded Rectangle 24"/>
            <p:cNvSpPr/>
            <p:nvPr/>
          </p:nvSpPr>
          <p:spPr>
            <a:xfrm>
              <a:off x="4538134"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26" name="Straight Connector 25"/>
            <p:cNvCxnSpPr/>
            <p:nvPr/>
          </p:nvCxnSpPr>
          <p:spPr>
            <a:xfrm>
              <a:off x="4135146"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266115"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4389939"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280402"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V="1">
              <a:off x="4404227"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graphicFrame>
        <p:nvGraphicFramePr>
          <p:cNvPr id="7" name="Diagram 6"/>
          <p:cNvGraphicFramePr/>
          <p:nvPr>
            <p:extLst>
              <p:ext uri="{D42A27DB-BD31-4B8C-83A1-F6EECF244321}">
                <p14:modId xmlns:p14="http://schemas.microsoft.com/office/powerpoint/2010/main" val="927732797"/>
              </p:ext>
            </p:extLst>
          </p:nvPr>
        </p:nvGraphicFramePr>
        <p:xfrm>
          <a:off x="2664487" y="1208427"/>
          <a:ext cx="7095386" cy="478310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8" name="Picture 17"/>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Tree>
    <p:extLst>
      <p:ext uri="{BB962C8B-B14F-4D97-AF65-F5344CB8AC3E}">
        <p14:creationId xmlns:p14="http://schemas.microsoft.com/office/powerpoint/2010/main" val="649648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Advent of NFC Dynamic Tag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solidFill>
                  <a:prstClr val="white"/>
                </a:solidFill>
              </a:rPr>
              <a:pPr/>
              <a:t>14</a:t>
            </a:fld>
            <a:endParaRPr lang="en-US" dirty="0">
              <a:solidFill>
                <a:prstClr val="white"/>
              </a:solidFill>
            </a:endParaRPr>
          </a:p>
        </p:txBody>
      </p:sp>
      <p:sp>
        <p:nvSpPr>
          <p:cNvPr id="5" name="Rounded Rectangle 4"/>
          <p:cNvSpPr/>
          <p:nvPr/>
        </p:nvSpPr>
        <p:spPr>
          <a:xfrm>
            <a:off x="2164763" y="1917276"/>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NFC/RFID TAG</a:t>
            </a:r>
          </a:p>
        </p:txBody>
      </p:sp>
      <p:sp>
        <p:nvSpPr>
          <p:cNvPr id="6" name="Rounded Rectangle 5"/>
          <p:cNvSpPr/>
          <p:nvPr/>
        </p:nvSpPr>
        <p:spPr>
          <a:xfrm>
            <a:off x="2132262" y="4533776"/>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EEPROM</a:t>
            </a:r>
          </a:p>
        </p:txBody>
      </p:sp>
      <p:sp>
        <p:nvSpPr>
          <p:cNvPr id="7" name="Plus 6"/>
          <p:cNvSpPr/>
          <p:nvPr/>
        </p:nvSpPr>
        <p:spPr>
          <a:xfrm>
            <a:off x="4154242" y="1959516"/>
            <a:ext cx="964833" cy="981448"/>
          </a:xfrm>
          <a:prstGeom prst="mathPlus">
            <a:avLst>
              <a:gd name="adj1" fmla="val 6020"/>
            </a:avLst>
          </a:prstGeom>
          <a:no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8" name="Equal 7"/>
          <p:cNvSpPr/>
          <p:nvPr/>
        </p:nvSpPr>
        <p:spPr>
          <a:xfrm>
            <a:off x="7069538" y="2205374"/>
            <a:ext cx="1266385" cy="478413"/>
          </a:xfrm>
          <a:prstGeom prst="mathEqual">
            <a:avLst>
              <a:gd name="adj1" fmla="val 5872"/>
              <a:gd name="adj2" fmla="val 41171"/>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9" name="Rounded Rectangle 8"/>
          <p:cNvSpPr/>
          <p:nvPr/>
        </p:nvSpPr>
        <p:spPr>
          <a:xfrm>
            <a:off x="5340946" y="1917276"/>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Wire interface</a:t>
            </a:r>
          </a:p>
        </p:txBody>
      </p:sp>
      <p:sp>
        <p:nvSpPr>
          <p:cNvPr id="10" name="Rounded Rectangle 9"/>
          <p:cNvSpPr/>
          <p:nvPr/>
        </p:nvSpPr>
        <p:spPr>
          <a:xfrm>
            <a:off x="8367021" y="1944299"/>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Dynamic tag</a:t>
            </a:r>
          </a:p>
        </p:txBody>
      </p:sp>
      <p:sp>
        <p:nvSpPr>
          <p:cNvPr id="11" name="Plus 10"/>
          <p:cNvSpPr/>
          <p:nvPr/>
        </p:nvSpPr>
        <p:spPr>
          <a:xfrm>
            <a:off x="4155632" y="4510165"/>
            <a:ext cx="964833" cy="981448"/>
          </a:xfrm>
          <a:prstGeom prst="mathPlus">
            <a:avLst>
              <a:gd name="adj1" fmla="val 6020"/>
            </a:avLst>
          </a:prstGeom>
          <a:no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2" name="Equal 11"/>
          <p:cNvSpPr/>
          <p:nvPr/>
        </p:nvSpPr>
        <p:spPr>
          <a:xfrm>
            <a:off x="7049454" y="4798263"/>
            <a:ext cx="1266385" cy="478413"/>
          </a:xfrm>
          <a:prstGeom prst="mathEqual">
            <a:avLst>
              <a:gd name="adj1" fmla="val 5872"/>
              <a:gd name="adj2" fmla="val 41171"/>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3" name="Rounded Rectangle 12"/>
          <p:cNvSpPr/>
          <p:nvPr/>
        </p:nvSpPr>
        <p:spPr>
          <a:xfrm>
            <a:off x="5320862" y="4510164"/>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Wireless interface</a:t>
            </a:r>
          </a:p>
        </p:txBody>
      </p:sp>
      <p:sp>
        <p:nvSpPr>
          <p:cNvPr id="14" name="Rounded Rectangle 13"/>
          <p:cNvSpPr/>
          <p:nvPr/>
        </p:nvSpPr>
        <p:spPr>
          <a:xfrm>
            <a:off x="8346938" y="4537187"/>
            <a:ext cx="1728592" cy="1000564"/>
          </a:xfrm>
          <a:prstGeom prst="roundRect">
            <a:avLst>
              <a:gd name="adj" fmla="val 10154"/>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dirty="0">
                <a:solidFill>
                  <a:schemeClr val="accent6"/>
                </a:solidFill>
              </a:rPr>
              <a:t>Dynamic tag</a:t>
            </a:r>
          </a:p>
        </p:txBody>
      </p:sp>
    </p:spTree>
    <p:extLst>
      <p:ext uri="{BB962C8B-B14F-4D97-AF65-F5344CB8AC3E}">
        <p14:creationId xmlns:p14="http://schemas.microsoft.com/office/powerpoint/2010/main" val="1153543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Inside ST25DV</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15</a:t>
            </a:fld>
            <a:endParaRPr lang="en-US" dirty="0"/>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pic>
        <p:nvPicPr>
          <p:cNvPr id="10" name="Picture 9"/>
          <p:cNvPicPr>
            <a:picLocks noChangeAspect="1"/>
          </p:cNvPicPr>
          <p:nvPr/>
        </p:nvPicPr>
        <p:blipFill>
          <a:blip r:embed="rId4"/>
          <a:stretch>
            <a:fillRect/>
          </a:stretch>
        </p:blipFill>
        <p:spPr>
          <a:xfrm>
            <a:off x="1630867" y="3410632"/>
            <a:ext cx="599841" cy="733139"/>
          </a:xfrm>
          <a:prstGeom prst="rect">
            <a:avLst/>
          </a:prstGeom>
        </p:spPr>
      </p:pic>
      <p:sp>
        <p:nvSpPr>
          <p:cNvPr id="11" name="TextBox 10"/>
          <p:cNvSpPr txBox="1"/>
          <p:nvPr/>
        </p:nvSpPr>
        <p:spPr>
          <a:xfrm>
            <a:off x="3049315" y="5726565"/>
            <a:ext cx="6320170" cy="307657"/>
          </a:xfrm>
          <a:prstGeom prst="rect">
            <a:avLst/>
          </a:prstGeom>
          <a:noFill/>
        </p:spPr>
        <p:txBody>
          <a:bodyPr wrap="square" rtlCol="0">
            <a:noAutofit/>
          </a:bodyPr>
          <a:lstStyle/>
          <a:p>
            <a:r>
              <a:rPr lang="en-US" sz="1399" dirty="0">
                <a:solidFill>
                  <a:srgbClr val="002052"/>
                </a:solidFill>
              </a:rPr>
              <a:t>*LPD, VDGC pin are only available with 12 pins (DFPN12) package version</a:t>
            </a:r>
          </a:p>
        </p:txBody>
      </p:sp>
      <p:sp>
        <p:nvSpPr>
          <p:cNvPr id="12" name="Rectangle 11"/>
          <p:cNvSpPr/>
          <p:nvPr/>
        </p:nvSpPr>
        <p:spPr>
          <a:xfrm>
            <a:off x="2416768" y="1525538"/>
            <a:ext cx="7409739" cy="4124856"/>
          </a:xfrm>
          <a:prstGeom prst="rect">
            <a:avLst/>
          </a:prstGeom>
          <a:solidFill>
            <a:schemeClr val="bg1"/>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13" name="Rectangle 12"/>
          <p:cNvSpPr/>
          <p:nvPr/>
        </p:nvSpPr>
        <p:spPr>
          <a:xfrm>
            <a:off x="2763894" y="1704776"/>
            <a:ext cx="1578355" cy="533192"/>
          </a:xfrm>
          <a:prstGeom prst="rect">
            <a:avLst/>
          </a:prstGeom>
          <a:solidFill>
            <a:schemeClr val="tx2">
              <a:lumMod val="7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t>1.8V VOLTAGE REGULATOR</a:t>
            </a:r>
          </a:p>
        </p:txBody>
      </p:sp>
      <p:sp>
        <p:nvSpPr>
          <p:cNvPr id="14" name="Rectangle 13"/>
          <p:cNvSpPr/>
          <p:nvPr/>
        </p:nvSpPr>
        <p:spPr>
          <a:xfrm>
            <a:off x="2763894" y="2405542"/>
            <a:ext cx="1599579" cy="1925200"/>
          </a:xfrm>
          <a:prstGeom prst="rect">
            <a:avLst/>
          </a:prstGeom>
          <a:solidFill>
            <a:srgbClr val="D7D8D9"/>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gn="ctr"/>
            <a:r>
              <a:rPr lang="en-US" sz="1000" b="1" dirty="0">
                <a:solidFill>
                  <a:srgbClr val="002052"/>
                </a:solidFill>
              </a:rPr>
              <a:t>ANALOG FRONT END</a:t>
            </a:r>
          </a:p>
        </p:txBody>
      </p:sp>
      <p:sp>
        <p:nvSpPr>
          <p:cNvPr id="15" name="Rectangle 14"/>
          <p:cNvSpPr/>
          <p:nvPr/>
        </p:nvSpPr>
        <p:spPr>
          <a:xfrm>
            <a:off x="2666504" y="4454048"/>
            <a:ext cx="5331916" cy="1032345"/>
          </a:xfrm>
          <a:prstGeom prst="rect">
            <a:avLst/>
          </a:prstGeom>
          <a:solidFill>
            <a:srgbClr val="D7D8D9"/>
          </a:solidFill>
          <a:ln>
            <a:solidFill>
              <a:srgbClr val="002052"/>
            </a:solid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gn="ctr"/>
            <a:r>
              <a:rPr lang="en-US" sz="1200" b="1" dirty="0">
                <a:solidFill>
                  <a:srgbClr val="002052"/>
                </a:solidFill>
              </a:rPr>
              <a:t>EEPROM</a:t>
            </a:r>
          </a:p>
        </p:txBody>
      </p:sp>
      <p:sp>
        <p:nvSpPr>
          <p:cNvPr id="16" name="Rectangle 15"/>
          <p:cNvSpPr/>
          <p:nvPr/>
        </p:nvSpPr>
        <p:spPr>
          <a:xfrm>
            <a:off x="2884527" y="2666306"/>
            <a:ext cx="1371064" cy="533192"/>
          </a:xfrm>
          <a:prstGeom prst="rect">
            <a:avLst/>
          </a:prstGeom>
          <a:solidFill>
            <a:schemeClr val="accent1">
              <a:lumMod val="7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t>ENERGY HARVESTING</a:t>
            </a:r>
          </a:p>
        </p:txBody>
      </p:sp>
      <p:sp>
        <p:nvSpPr>
          <p:cNvPr id="17" name="Rectangle 16"/>
          <p:cNvSpPr/>
          <p:nvPr/>
        </p:nvSpPr>
        <p:spPr>
          <a:xfrm>
            <a:off x="2878152" y="3338389"/>
            <a:ext cx="1371064" cy="877623"/>
          </a:xfrm>
          <a:prstGeom prst="rect">
            <a:avLst/>
          </a:prstGeom>
          <a:solidFill>
            <a:schemeClr val="accent1">
              <a:lumMod val="7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t>RF INTERFACE 28.5pF TUNING CAPACITOR </a:t>
            </a:r>
          </a:p>
        </p:txBody>
      </p:sp>
      <p:sp>
        <p:nvSpPr>
          <p:cNvPr id="18" name="Rectangle 17"/>
          <p:cNvSpPr/>
          <p:nvPr/>
        </p:nvSpPr>
        <p:spPr>
          <a:xfrm>
            <a:off x="4515817" y="1704776"/>
            <a:ext cx="4853668" cy="2625966"/>
          </a:xfrm>
          <a:prstGeom prst="rect">
            <a:avLst/>
          </a:prstGeom>
          <a:solidFill>
            <a:srgbClr val="D7D8D9"/>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gn="ctr"/>
            <a:r>
              <a:rPr lang="en-US" sz="1200" b="1" dirty="0">
                <a:solidFill>
                  <a:srgbClr val="002052"/>
                </a:solidFill>
              </a:rPr>
              <a:t>DIGITAL UNIT CONTROL </a:t>
            </a:r>
          </a:p>
        </p:txBody>
      </p:sp>
      <p:sp>
        <p:nvSpPr>
          <p:cNvPr id="19" name="Rectangle 18"/>
          <p:cNvSpPr/>
          <p:nvPr/>
        </p:nvSpPr>
        <p:spPr>
          <a:xfrm>
            <a:off x="8150761" y="4454048"/>
            <a:ext cx="1218724" cy="1032345"/>
          </a:xfrm>
          <a:prstGeom prst="rect">
            <a:avLst/>
          </a:prstGeom>
          <a:solidFill>
            <a:schemeClr val="accent1">
              <a:lumMod val="7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t>I</a:t>
            </a:r>
            <a:r>
              <a:rPr lang="en-US" sz="1200" baseline="30000" dirty="0"/>
              <a:t>2</a:t>
            </a:r>
            <a:r>
              <a:rPr lang="en-US" sz="1200" dirty="0"/>
              <a:t>C INTERFACE</a:t>
            </a:r>
          </a:p>
        </p:txBody>
      </p:sp>
      <p:sp>
        <p:nvSpPr>
          <p:cNvPr id="20" name="Rectangle 19"/>
          <p:cNvSpPr/>
          <p:nvPr/>
        </p:nvSpPr>
        <p:spPr>
          <a:xfrm>
            <a:off x="2818844" y="4751585"/>
            <a:ext cx="3427661" cy="591152"/>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64K bits USER MEMORY</a:t>
            </a:r>
          </a:p>
        </p:txBody>
      </p:sp>
      <p:sp>
        <p:nvSpPr>
          <p:cNvPr id="21" name="Rectangle 20"/>
          <p:cNvSpPr/>
          <p:nvPr/>
        </p:nvSpPr>
        <p:spPr>
          <a:xfrm>
            <a:off x="6398846" y="4751585"/>
            <a:ext cx="1432000" cy="591152"/>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STATIC REGISTERS</a:t>
            </a:r>
          </a:p>
        </p:txBody>
      </p:sp>
      <p:sp>
        <p:nvSpPr>
          <p:cNvPr id="22" name="Rectangle 21"/>
          <p:cNvSpPr/>
          <p:nvPr/>
        </p:nvSpPr>
        <p:spPr>
          <a:xfrm>
            <a:off x="4646930" y="2003503"/>
            <a:ext cx="1468460" cy="1195995"/>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ENERGY HARVESTING CONTROL</a:t>
            </a:r>
          </a:p>
        </p:txBody>
      </p:sp>
      <p:sp>
        <p:nvSpPr>
          <p:cNvPr id="23" name="Rectangle 22"/>
          <p:cNvSpPr/>
          <p:nvPr/>
        </p:nvSpPr>
        <p:spPr>
          <a:xfrm>
            <a:off x="4650181" y="3323156"/>
            <a:ext cx="1465209" cy="87762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ISO/IEC 15693 PROTOCOL AND CONTROL</a:t>
            </a:r>
          </a:p>
        </p:txBody>
      </p:sp>
      <p:sp>
        <p:nvSpPr>
          <p:cNvPr id="24" name="Rectangle 23"/>
          <p:cNvSpPr/>
          <p:nvPr/>
        </p:nvSpPr>
        <p:spPr>
          <a:xfrm>
            <a:off x="6246506" y="2003503"/>
            <a:ext cx="1612069" cy="66280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FAST TRANSFER CONTROL</a:t>
            </a:r>
          </a:p>
        </p:txBody>
      </p:sp>
      <p:sp>
        <p:nvSpPr>
          <p:cNvPr id="25" name="Rectangle 24"/>
          <p:cNvSpPr/>
          <p:nvPr/>
        </p:nvSpPr>
        <p:spPr>
          <a:xfrm>
            <a:off x="6246505" y="2836718"/>
            <a:ext cx="1612070" cy="655064"/>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MEMORY CONTROL</a:t>
            </a:r>
          </a:p>
        </p:txBody>
      </p:sp>
      <p:sp>
        <p:nvSpPr>
          <p:cNvPr id="26" name="Rectangle 25"/>
          <p:cNvSpPr/>
          <p:nvPr/>
        </p:nvSpPr>
        <p:spPr>
          <a:xfrm>
            <a:off x="6246505" y="3623914"/>
            <a:ext cx="1612070" cy="576865"/>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t>I</a:t>
            </a:r>
            <a:r>
              <a:rPr lang="en-US" sz="1200" baseline="30000" dirty="0"/>
              <a:t>2</a:t>
            </a:r>
            <a:r>
              <a:rPr lang="en-US" sz="1200" dirty="0"/>
              <a:t>C CONTROL</a:t>
            </a:r>
          </a:p>
        </p:txBody>
      </p:sp>
      <p:sp>
        <p:nvSpPr>
          <p:cNvPr id="27" name="Rectangle 26"/>
          <p:cNvSpPr/>
          <p:nvPr/>
        </p:nvSpPr>
        <p:spPr>
          <a:xfrm>
            <a:off x="7998421" y="2003504"/>
            <a:ext cx="1197497" cy="1488278"/>
          </a:xfrm>
          <a:prstGeom prst="rect">
            <a:avLst/>
          </a:prstGeom>
          <a:solidFill>
            <a:srgbClr val="00205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256 Bytes BUFFER</a:t>
            </a:r>
          </a:p>
        </p:txBody>
      </p:sp>
      <p:sp>
        <p:nvSpPr>
          <p:cNvPr id="28" name="Rectangle 27"/>
          <p:cNvSpPr/>
          <p:nvPr/>
        </p:nvSpPr>
        <p:spPr>
          <a:xfrm>
            <a:off x="7998421" y="3643071"/>
            <a:ext cx="1197497" cy="542474"/>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200" dirty="0">
                <a:solidFill>
                  <a:schemeClr val="bg1"/>
                </a:solidFill>
              </a:rPr>
              <a:t>DYNAMIC REGISTERS</a:t>
            </a:r>
          </a:p>
        </p:txBody>
      </p:sp>
      <p:sp>
        <p:nvSpPr>
          <p:cNvPr id="29" name="Rectangle 28"/>
          <p:cNvSpPr/>
          <p:nvPr/>
        </p:nvSpPr>
        <p:spPr>
          <a:xfrm>
            <a:off x="2155417" y="2228446"/>
            <a:ext cx="511088" cy="296898"/>
          </a:xfrm>
          <a:prstGeom prst="rect">
            <a:avLst/>
          </a:prstGeom>
          <a:solidFill>
            <a:schemeClr val="bg2"/>
          </a:solidFill>
          <a:ln>
            <a:solidFill>
              <a:srgbClr val="39A9D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LPD</a:t>
            </a:r>
          </a:p>
        </p:txBody>
      </p:sp>
      <p:sp>
        <p:nvSpPr>
          <p:cNvPr id="30" name="Rectangle 29"/>
          <p:cNvSpPr/>
          <p:nvPr/>
        </p:nvSpPr>
        <p:spPr>
          <a:xfrm>
            <a:off x="2155417" y="2901582"/>
            <a:ext cx="522700" cy="288395"/>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V_EH</a:t>
            </a:r>
          </a:p>
        </p:txBody>
      </p:sp>
      <p:sp>
        <p:nvSpPr>
          <p:cNvPr id="31" name="Rectangle 30"/>
          <p:cNvSpPr/>
          <p:nvPr/>
        </p:nvSpPr>
        <p:spPr>
          <a:xfrm>
            <a:off x="2155417" y="3362905"/>
            <a:ext cx="522700" cy="295399"/>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AC0</a:t>
            </a:r>
          </a:p>
        </p:txBody>
      </p:sp>
      <p:sp>
        <p:nvSpPr>
          <p:cNvPr id="32" name="Rectangle 31"/>
          <p:cNvSpPr/>
          <p:nvPr/>
        </p:nvSpPr>
        <p:spPr>
          <a:xfrm>
            <a:off x="2155417" y="3848730"/>
            <a:ext cx="522700" cy="295041"/>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AC1</a:t>
            </a:r>
          </a:p>
        </p:txBody>
      </p:sp>
      <p:sp>
        <p:nvSpPr>
          <p:cNvPr id="33" name="Rectangle 32"/>
          <p:cNvSpPr/>
          <p:nvPr/>
        </p:nvSpPr>
        <p:spPr>
          <a:xfrm>
            <a:off x="9545030" y="2237968"/>
            <a:ext cx="562953" cy="296898"/>
          </a:xfrm>
          <a:prstGeom prst="rect">
            <a:avLst/>
          </a:prstGeom>
          <a:solidFill>
            <a:schemeClr val="bg2"/>
          </a:solidFill>
          <a:ln>
            <a:solidFill>
              <a:srgbClr val="39A9DC"/>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VDCG</a:t>
            </a:r>
          </a:p>
        </p:txBody>
      </p:sp>
      <p:sp>
        <p:nvSpPr>
          <p:cNvPr id="34" name="Rectangle 33"/>
          <p:cNvSpPr/>
          <p:nvPr/>
        </p:nvSpPr>
        <p:spPr>
          <a:xfrm>
            <a:off x="9555247" y="2729364"/>
            <a:ext cx="551473" cy="288395"/>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GPO</a:t>
            </a:r>
          </a:p>
        </p:txBody>
      </p:sp>
      <p:sp>
        <p:nvSpPr>
          <p:cNvPr id="37" name="Rectangle 36"/>
          <p:cNvSpPr/>
          <p:nvPr/>
        </p:nvSpPr>
        <p:spPr>
          <a:xfrm>
            <a:off x="9545925" y="3338389"/>
            <a:ext cx="562953" cy="295399"/>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Vcc</a:t>
            </a:r>
          </a:p>
        </p:txBody>
      </p:sp>
      <p:sp>
        <p:nvSpPr>
          <p:cNvPr id="38" name="Rectangle 37"/>
          <p:cNvSpPr/>
          <p:nvPr/>
        </p:nvSpPr>
        <p:spPr>
          <a:xfrm>
            <a:off x="9566053" y="3848730"/>
            <a:ext cx="562952" cy="295041"/>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err="1">
                <a:solidFill>
                  <a:srgbClr val="002052"/>
                </a:solidFill>
              </a:rPr>
              <a:t>Vss</a:t>
            </a:r>
            <a:endParaRPr lang="en-US" sz="1000" dirty="0">
              <a:solidFill>
                <a:srgbClr val="002052"/>
              </a:solidFill>
            </a:endParaRPr>
          </a:p>
        </p:txBody>
      </p:sp>
      <p:sp>
        <p:nvSpPr>
          <p:cNvPr id="39" name="Rectangle 38"/>
          <p:cNvSpPr/>
          <p:nvPr/>
        </p:nvSpPr>
        <p:spPr>
          <a:xfrm>
            <a:off x="9566054" y="4603885"/>
            <a:ext cx="562953" cy="295399"/>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SDA</a:t>
            </a:r>
          </a:p>
        </p:txBody>
      </p:sp>
      <p:sp>
        <p:nvSpPr>
          <p:cNvPr id="40" name="Rectangle 39"/>
          <p:cNvSpPr/>
          <p:nvPr/>
        </p:nvSpPr>
        <p:spPr>
          <a:xfrm>
            <a:off x="9560898" y="5114227"/>
            <a:ext cx="562952" cy="295041"/>
          </a:xfrm>
          <a:prstGeom prst="rect">
            <a:avLst/>
          </a:prstGeom>
          <a:solidFill>
            <a:schemeClr val="bg2"/>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00" dirty="0">
                <a:solidFill>
                  <a:srgbClr val="002052"/>
                </a:solidFill>
              </a:rPr>
              <a:t>SCL</a:t>
            </a:r>
          </a:p>
        </p:txBody>
      </p:sp>
    </p:spTree>
    <p:extLst>
      <p:ext uri="{BB962C8B-B14F-4D97-AF65-F5344CB8AC3E}">
        <p14:creationId xmlns:p14="http://schemas.microsoft.com/office/powerpoint/2010/main" val="878107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a:bodyPr>
          <a:lstStyle/>
          <a:p>
            <a:r>
              <a:rPr lang="en-US" b="0" dirty="0" smtClean="0"/>
              <a:t>Main ST25DV Market Segments</a:t>
            </a:r>
            <a:endParaRPr lang="en-US" b="0" i="1" dirty="0" smtClean="0"/>
          </a:p>
        </p:txBody>
      </p:sp>
      <p:sp>
        <p:nvSpPr>
          <p:cNvPr id="3" name="Slide Number Placeholder 2"/>
          <p:cNvSpPr>
            <a:spLocks noGrp="1"/>
          </p:cNvSpPr>
          <p:nvPr>
            <p:ph type="sldNum" sz="quarter" idx="10"/>
          </p:nvPr>
        </p:nvSpPr>
        <p:spPr/>
        <p:txBody>
          <a:bodyPr/>
          <a:lstStyle/>
          <a:p>
            <a:fld id="{5B31B9E4-8E4D-4C86-BFD7-412B282B373B}" type="slidenum">
              <a:rPr lang="en-US" smtClean="0"/>
              <a:pPr/>
              <a:t>16</a:t>
            </a:fld>
            <a:endParaRPr lang="en-US" dirty="0"/>
          </a:p>
        </p:txBody>
      </p:sp>
      <p:sp>
        <p:nvSpPr>
          <p:cNvPr id="15" name="Rounded Rectangle 14"/>
          <p:cNvSpPr/>
          <p:nvPr/>
        </p:nvSpPr>
        <p:spPr>
          <a:xfrm>
            <a:off x="2441639" y="1601708"/>
            <a:ext cx="3572860" cy="1980426"/>
          </a:xfrm>
          <a:prstGeom prst="roundRect">
            <a:avLst>
              <a:gd name="adj" fmla="val 5130"/>
            </a:avLst>
          </a:prstGeom>
          <a:solidFill>
            <a:srgbClr val="003D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16" name="Rounded Rectangle 15"/>
          <p:cNvSpPr/>
          <p:nvPr/>
        </p:nvSpPr>
        <p:spPr>
          <a:xfrm>
            <a:off x="6410263" y="1601708"/>
            <a:ext cx="3570270" cy="1980426"/>
          </a:xfrm>
          <a:prstGeom prst="roundRect">
            <a:avLst>
              <a:gd name="adj" fmla="val 513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17" name="Rounded Rectangle 16"/>
          <p:cNvSpPr/>
          <p:nvPr/>
        </p:nvSpPr>
        <p:spPr>
          <a:xfrm>
            <a:off x="2441639" y="4039156"/>
            <a:ext cx="3572860" cy="1980426"/>
          </a:xfrm>
          <a:prstGeom prst="roundRect">
            <a:avLst>
              <a:gd name="adj" fmla="val 5130"/>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18" name="Rounded Rectangle 17"/>
          <p:cNvSpPr/>
          <p:nvPr/>
        </p:nvSpPr>
        <p:spPr>
          <a:xfrm>
            <a:off x="6384406" y="4039156"/>
            <a:ext cx="3596126" cy="1980426"/>
          </a:xfrm>
          <a:prstGeom prst="roundRect">
            <a:avLst>
              <a:gd name="adj" fmla="val 513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pic>
        <p:nvPicPr>
          <p:cNvPr id="19" name="Picture 1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45895" y="2234944"/>
            <a:ext cx="1425894" cy="950596"/>
          </a:xfrm>
          <a:prstGeom prst="rect">
            <a:avLst/>
          </a:prstGeom>
        </p:spPr>
      </p:pic>
      <p:sp>
        <p:nvSpPr>
          <p:cNvPr id="20" name="TextBox 19"/>
          <p:cNvSpPr txBox="1"/>
          <p:nvPr/>
        </p:nvSpPr>
        <p:spPr>
          <a:xfrm>
            <a:off x="3321765" y="1689708"/>
            <a:ext cx="1847861" cy="399954"/>
          </a:xfrm>
          <a:prstGeom prst="rect">
            <a:avLst/>
          </a:prstGeom>
          <a:noFill/>
        </p:spPr>
        <p:txBody>
          <a:bodyPr wrap="none" rtlCol="0">
            <a:noAutofit/>
          </a:bodyPr>
          <a:lstStyle/>
          <a:p>
            <a:r>
              <a:rPr lang="en-US" sz="1999" dirty="0">
                <a:solidFill>
                  <a:schemeClr val="bg1"/>
                </a:solidFill>
              </a:rPr>
              <a:t>Smart Industry</a:t>
            </a:r>
          </a:p>
        </p:txBody>
      </p:sp>
      <p:sp>
        <p:nvSpPr>
          <p:cNvPr id="21" name="TextBox 20"/>
          <p:cNvSpPr txBox="1"/>
          <p:nvPr/>
        </p:nvSpPr>
        <p:spPr>
          <a:xfrm>
            <a:off x="3499120" y="4096223"/>
            <a:ext cx="1379967" cy="399954"/>
          </a:xfrm>
          <a:prstGeom prst="rect">
            <a:avLst/>
          </a:prstGeom>
          <a:noFill/>
        </p:spPr>
        <p:txBody>
          <a:bodyPr wrap="none" rtlCol="0">
            <a:noAutofit/>
          </a:bodyPr>
          <a:lstStyle/>
          <a:p>
            <a:r>
              <a:rPr lang="en-US" sz="1999" dirty="0">
                <a:solidFill>
                  <a:schemeClr val="bg1"/>
                </a:solidFill>
              </a:rPr>
              <a:t>Smart City</a:t>
            </a:r>
          </a:p>
        </p:txBody>
      </p:sp>
      <p:pic>
        <p:nvPicPr>
          <p:cNvPr id="22" name="Picture 2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45895" y="4688134"/>
            <a:ext cx="1426529" cy="951019"/>
          </a:xfrm>
          <a:prstGeom prst="rect">
            <a:avLst/>
          </a:prstGeom>
        </p:spPr>
      </p:pic>
      <p:sp>
        <p:nvSpPr>
          <p:cNvPr id="23" name="TextBox 22"/>
          <p:cNvSpPr txBox="1"/>
          <p:nvPr/>
        </p:nvSpPr>
        <p:spPr>
          <a:xfrm>
            <a:off x="7392703" y="1717451"/>
            <a:ext cx="1621926" cy="399954"/>
          </a:xfrm>
          <a:prstGeom prst="rect">
            <a:avLst/>
          </a:prstGeom>
          <a:noFill/>
        </p:spPr>
        <p:txBody>
          <a:bodyPr wrap="none" rtlCol="0">
            <a:noAutofit/>
          </a:bodyPr>
          <a:lstStyle/>
          <a:p>
            <a:r>
              <a:rPr lang="en-US" sz="1999" dirty="0">
                <a:solidFill>
                  <a:schemeClr val="bg1"/>
                </a:solidFill>
              </a:rPr>
              <a:t>Smart Home</a:t>
            </a:r>
          </a:p>
        </p:txBody>
      </p:sp>
      <p:pic>
        <p:nvPicPr>
          <p:cNvPr id="24" name="Picture 2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51289" y="2233149"/>
            <a:ext cx="1434320" cy="949881"/>
          </a:xfrm>
          <a:prstGeom prst="rect">
            <a:avLst/>
          </a:prstGeom>
        </p:spPr>
      </p:pic>
      <p:sp>
        <p:nvSpPr>
          <p:cNvPr id="25" name="TextBox 24"/>
          <p:cNvSpPr txBox="1"/>
          <p:nvPr/>
        </p:nvSpPr>
        <p:spPr>
          <a:xfrm>
            <a:off x="7392703" y="4091856"/>
            <a:ext cx="1703840" cy="399954"/>
          </a:xfrm>
          <a:prstGeom prst="rect">
            <a:avLst/>
          </a:prstGeom>
          <a:noFill/>
        </p:spPr>
        <p:txBody>
          <a:bodyPr wrap="none" rtlCol="0">
            <a:noAutofit/>
          </a:bodyPr>
          <a:lstStyle/>
          <a:p>
            <a:r>
              <a:rPr lang="en-US" sz="1999" dirty="0">
                <a:solidFill>
                  <a:schemeClr val="bg1"/>
                </a:solidFill>
              </a:rPr>
              <a:t>Smart Things</a:t>
            </a:r>
          </a:p>
        </p:txBody>
      </p:sp>
      <p:pic>
        <p:nvPicPr>
          <p:cNvPr id="27" name="Picture 2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297470" y="4645693"/>
            <a:ext cx="1434320" cy="949881"/>
          </a:xfrm>
          <a:prstGeom prst="rect">
            <a:avLst/>
          </a:prstGeom>
        </p:spPr>
      </p:pic>
      <p:pic>
        <p:nvPicPr>
          <p:cNvPr id="28" name="Picture 27"/>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693000" y="2241312"/>
            <a:ext cx="1419538" cy="933656"/>
          </a:xfrm>
          <a:prstGeom prst="rect">
            <a:avLst/>
          </a:prstGeom>
        </p:spPr>
      </p:pic>
      <p:pic>
        <p:nvPicPr>
          <p:cNvPr id="29" name="Picture 28"/>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670641" y="2233147"/>
            <a:ext cx="1475940" cy="952219"/>
          </a:xfrm>
          <a:prstGeom prst="rect">
            <a:avLst/>
          </a:prstGeom>
          <a:noFill/>
          <a:ln>
            <a:noFill/>
          </a:ln>
        </p:spPr>
      </p:pic>
      <p:pic>
        <p:nvPicPr>
          <p:cNvPr id="30" name="Picture 29"/>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619109" y="4645692"/>
            <a:ext cx="1434320" cy="949881"/>
          </a:xfrm>
          <a:prstGeom prst="rect">
            <a:avLst/>
          </a:prstGeom>
        </p:spPr>
      </p:pic>
      <p:pic>
        <p:nvPicPr>
          <p:cNvPr id="31" name="Picture 30"/>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705577" y="4691420"/>
            <a:ext cx="1428342" cy="942706"/>
          </a:xfrm>
          <a:prstGeom prst="rect">
            <a:avLst/>
          </a:prstGeom>
        </p:spPr>
      </p:pic>
      <p:sp>
        <p:nvSpPr>
          <p:cNvPr id="32" name="TextBox 31"/>
          <p:cNvSpPr txBox="1"/>
          <p:nvPr/>
        </p:nvSpPr>
        <p:spPr>
          <a:xfrm>
            <a:off x="2441639" y="3219033"/>
            <a:ext cx="3572861" cy="307657"/>
          </a:xfrm>
          <a:prstGeom prst="rect">
            <a:avLst/>
          </a:prstGeom>
          <a:noFill/>
        </p:spPr>
        <p:txBody>
          <a:bodyPr wrap="square" rtlCol="0">
            <a:noAutofit/>
          </a:bodyPr>
          <a:lstStyle/>
          <a:p>
            <a:pPr algn="ctr"/>
            <a:r>
              <a:rPr lang="en-US" sz="1399" dirty="0">
                <a:solidFill>
                  <a:schemeClr val="bg1"/>
                </a:solidFill>
              </a:rPr>
              <a:t>Factory Automation, Industrial Lighting</a:t>
            </a:r>
          </a:p>
        </p:txBody>
      </p:sp>
      <p:sp>
        <p:nvSpPr>
          <p:cNvPr id="33" name="TextBox 32"/>
          <p:cNvSpPr txBox="1"/>
          <p:nvPr/>
        </p:nvSpPr>
        <p:spPr>
          <a:xfrm>
            <a:off x="2441639" y="5670529"/>
            <a:ext cx="3572861" cy="307657"/>
          </a:xfrm>
          <a:prstGeom prst="rect">
            <a:avLst/>
          </a:prstGeom>
          <a:noFill/>
        </p:spPr>
        <p:txBody>
          <a:bodyPr wrap="square" rtlCol="0">
            <a:noAutofit/>
          </a:bodyPr>
          <a:lstStyle/>
          <a:p>
            <a:pPr algn="ctr"/>
            <a:r>
              <a:rPr lang="en-US" sz="1399" dirty="0">
                <a:solidFill>
                  <a:schemeClr val="bg1"/>
                </a:solidFill>
              </a:rPr>
              <a:t>Metering, Street Lighting</a:t>
            </a:r>
          </a:p>
        </p:txBody>
      </p:sp>
      <p:sp>
        <p:nvSpPr>
          <p:cNvPr id="34" name="TextBox 33"/>
          <p:cNvSpPr txBox="1"/>
          <p:nvPr/>
        </p:nvSpPr>
        <p:spPr>
          <a:xfrm>
            <a:off x="6410263" y="3231028"/>
            <a:ext cx="3570269" cy="307657"/>
          </a:xfrm>
          <a:prstGeom prst="rect">
            <a:avLst/>
          </a:prstGeom>
          <a:noFill/>
        </p:spPr>
        <p:txBody>
          <a:bodyPr wrap="square" rtlCol="0">
            <a:noAutofit/>
          </a:bodyPr>
          <a:lstStyle/>
          <a:p>
            <a:pPr algn="ctr"/>
            <a:r>
              <a:rPr lang="en-US" sz="1399" dirty="0">
                <a:solidFill>
                  <a:schemeClr val="bg1"/>
                </a:solidFill>
              </a:rPr>
              <a:t>Home Automation, Security Systems</a:t>
            </a:r>
          </a:p>
        </p:txBody>
      </p:sp>
      <p:sp>
        <p:nvSpPr>
          <p:cNvPr id="35" name="TextBox 34"/>
          <p:cNvSpPr txBox="1"/>
          <p:nvPr/>
        </p:nvSpPr>
        <p:spPr>
          <a:xfrm>
            <a:off x="6384405" y="5674263"/>
            <a:ext cx="3596126" cy="307657"/>
          </a:xfrm>
          <a:prstGeom prst="rect">
            <a:avLst/>
          </a:prstGeom>
          <a:noFill/>
        </p:spPr>
        <p:txBody>
          <a:bodyPr wrap="square" rtlCol="0">
            <a:noAutofit/>
          </a:bodyPr>
          <a:lstStyle/>
          <a:p>
            <a:pPr algn="ctr"/>
            <a:r>
              <a:rPr lang="en-US" sz="1399" dirty="0">
                <a:solidFill>
                  <a:schemeClr val="bg1"/>
                </a:solidFill>
              </a:rPr>
              <a:t>Healthcare, Wellness</a:t>
            </a:r>
          </a:p>
        </p:txBody>
      </p:sp>
      <p:pic>
        <p:nvPicPr>
          <p:cNvPr id="36" name="Picture 35"/>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Tree>
    <p:extLst>
      <p:ext uri="{BB962C8B-B14F-4D97-AF65-F5344CB8AC3E}">
        <p14:creationId xmlns:p14="http://schemas.microsoft.com/office/powerpoint/2010/main" val="47051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a:xfrm>
            <a:off x="1962112" y="1373334"/>
            <a:ext cx="2697408" cy="3959146"/>
          </a:xfrm>
          <a:custGeom>
            <a:avLst/>
            <a:gdLst>
              <a:gd name="connsiteX0" fmla="*/ 0 w 2697408"/>
              <a:gd name="connsiteY0" fmla="*/ 269741 h 4537554"/>
              <a:gd name="connsiteX1" fmla="*/ 269741 w 2697408"/>
              <a:gd name="connsiteY1" fmla="*/ 0 h 4537554"/>
              <a:gd name="connsiteX2" fmla="*/ 2427667 w 2697408"/>
              <a:gd name="connsiteY2" fmla="*/ 0 h 4537554"/>
              <a:gd name="connsiteX3" fmla="*/ 2697408 w 2697408"/>
              <a:gd name="connsiteY3" fmla="*/ 269741 h 4537554"/>
              <a:gd name="connsiteX4" fmla="*/ 2697408 w 2697408"/>
              <a:gd name="connsiteY4" fmla="*/ 4267813 h 4537554"/>
              <a:gd name="connsiteX5" fmla="*/ 2427667 w 2697408"/>
              <a:gd name="connsiteY5" fmla="*/ 4537554 h 4537554"/>
              <a:gd name="connsiteX6" fmla="*/ 269741 w 2697408"/>
              <a:gd name="connsiteY6" fmla="*/ 4537554 h 4537554"/>
              <a:gd name="connsiteX7" fmla="*/ 0 w 2697408"/>
              <a:gd name="connsiteY7" fmla="*/ 4267813 h 4537554"/>
              <a:gd name="connsiteX8" fmla="*/ 0 w 2697408"/>
              <a:gd name="connsiteY8" fmla="*/ 269741 h 453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7408" h="4537554">
                <a:moveTo>
                  <a:pt x="0" y="269741"/>
                </a:moveTo>
                <a:cubicBezTo>
                  <a:pt x="0" y="120767"/>
                  <a:pt x="120767" y="0"/>
                  <a:pt x="269741" y="0"/>
                </a:cubicBezTo>
                <a:lnTo>
                  <a:pt x="2427667" y="0"/>
                </a:lnTo>
                <a:cubicBezTo>
                  <a:pt x="2576641" y="0"/>
                  <a:pt x="2697408" y="120767"/>
                  <a:pt x="2697408" y="269741"/>
                </a:cubicBezTo>
                <a:lnTo>
                  <a:pt x="2697408" y="4267813"/>
                </a:lnTo>
                <a:cubicBezTo>
                  <a:pt x="2697408" y="4416787"/>
                  <a:pt x="2576641" y="4537554"/>
                  <a:pt x="2427667" y="4537554"/>
                </a:cubicBezTo>
                <a:lnTo>
                  <a:pt x="269741" y="4537554"/>
                </a:lnTo>
                <a:cubicBezTo>
                  <a:pt x="120767" y="4537554"/>
                  <a:pt x="0" y="4416787"/>
                  <a:pt x="0" y="4267813"/>
                </a:cubicBezTo>
                <a:lnTo>
                  <a:pt x="0" y="269741"/>
                </a:lnTo>
                <a:close/>
              </a:path>
            </a:pathLst>
          </a:custGeom>
          <a:solidFill>
            <a:schemeClr val="bg1"/>
          </a:solidFill>
          <a:ln>
            <a:solidFill>
              <a:schemeClr val="accent4"/>
            </a:solidFill>
          </a:ln>
          <a:scene3d>
            <a:camera prst="orthographicFront"/>
            <a:lightRig rig="threePt" dir="t">
              <a:rot lat="0" lon="0" rev="7500000"/>
            </a:lightRig>
          </a:scene3d>
          <a:sp3d z="-152400" extrusionH="63500" prstMaterial="matte">
            <a:contourClr>
              <a:schemeClr val="bg1"/>
            </a:contourClr>
          </a:sp3d>
        </p:spPr>
        <p:style>
          <a:lnRef idx="0">
            <a:scrgbClr r="0" g="0" b="0"/>
          </a:lnRef>
          <a:fillRef idx="3">
            <a:scrgbClr r="0" g="0" b="0"/>
          </a:fillRef>
          <a:effectRef idx="0">
            <a:schemeClr val="accent5">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3282968"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02060"/>
                </a:solidFill>
              </a:rPr>
              <a:t>Flexibility</a:t>
            </a:r>
            <a:endParaRPr lang="en-US" sz="1400" b="1" kern="1200" dirty="0">
              <a:solidFill>
                <a:srgbClr val="002060"/>
              </a:solidFill>
            </a:endParaRPr>
          </a:p>
        </p:txBody>
      </p:sp>
      <p:sp>
        <p:nvSpPr>
          <p:cNvPr id="9" name="Freeform 8"/>
          <p:cNvSpPr/>
          <p:nvPr/>
        </p:nvSpPr>
        <p:spPr>
          <a:xfrm>
            <a:off x="2231853" y="2157521"/>
            <a:ext cx="2157926" cy="1368134"/>
          </a:xfrm>
          <a:custGeom>
            <a:avLst/>
            <a:gdLst>
              <a:gd name="connsiteX0" fmla="*/ 0 w 2157926"/>
              <a:gd name="connsiteY0" fmla="*/ 136813 h 1368134"/>
              <a:gd name="connsiteX1" fmla="*/ 136813 w 2157926"/>
              <a:gd name="connsiteY1" fmla="*/ 0 h 1368134"/>
              <a:gd name="connsiteX2" fmla="*/ 2021113 w 2157926"/>
              <a:gd name="connsiteY2" fmla="*/ 0 h 1368134"/>
              <a:gd name="connsiteX3" fmla="*/ 2157926 w 2157926"/>
              <a:gd name="connsiteY3" fmla="*/ 136813 h 1368134"/>
              <a:gd name="connsiteX4" fmla="*/ 2157926 w 2157926"/>
              <a:gd name="connsiteY4" fmla="*/ 1231321 h 1368134"/>
              <a:gd name="connsiteX5" fmla="*/ 2021113 w 2157926"/>
              <a:gd name="connsiteY5" fmla="*/ 1368134 h 1368134"/>
              <a:gd name="connsiteX6" fmla="*/ 136813 w 2157926"/>
              <a:gd name="connsiteY6" fmla="*/ 1368134 h 1368134"/>
              <a:gd name="connsiteX7" fmla="*/ 0 w 2157926"/>
              <a:gd name="connsiteY7" fmla="*/ 1231321 h 1368134"/>
              <a:gd name="connsiteX8" fmla="*/ 0 w 2157926"/>
              <a:gd name="connsiteY8" fmla="*/ 136813 h 1368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1368134">
                <a:moveTo>
                  <a:pt x="0" y="136813"/>
                </a:moveTo>
                <a:cubicBezTo>
                  <a:pt x="0" y="61253"/>
                  <a:pt x="61253" y="0"/>
                  <a:pt x="136813" y="0"/>
                </a:cubicBezTo>
                <a:lnTo>
                  <a:pt x="2021113" y="0"/>
                </a:lnTo>
                <a:cubicBezTo>
                  <a:pt x="2096673" y="0"/>
                  <a:pt x="2157926" y="61253"/>
                  <a:pt x="2157926" y="136813"/>
                </a:cubicBezTo>
                <a:lnTo>
                  <a:pt x="2157926" y="1231321"/>
                </a:lnTo>
                <a:cubicBezTo>
                  <a:pt x="2157926" y="1306881"/>
                  <a:pt x="2096673" y="1368134"/>
                  <a:pt x="2021113" y="1368134"/>
                </a:cubicBezTo>
                <a:lnTo>
                  <a:pt x="136813" y="1368134"/>
                </a:lnTo>
                <a:cubicBezTo>
                  <a:pt x="61253" y="1368134"/>
                  <a:pt x="0" y="1306881"/>
                  <a:pt x="0" y="1231321"/>
                </a:cubicBezTo>
                <a:lnTo>
                  <a:pt x="0" y="13681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90871" tIns="78171" rIns="90871" bIns="7817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Remote parameter programming</a:t>
            </a:r>
            <a:endParaRPr lang="en-US" sz="2000" kern="1200" dirty="0">
              <a:solidFill>
                <a:schemeClr val="bg1"/>
              </a:solidFill>
            </a:endParaRPr>
          </a:p>
        </p:txBody>
      </p:sp>
      <p:sp>
        <p:nvSpPr>
          <p:cNvPr id="10" name="Freeform 9"/>
          <p:cNvSpPr/>
          <p:nvPr/>
        </p:nvSpPr>
        <p:spPr>
          <a:xfrm>
            <a:off x="2231853" y="3736138"/>
            <a:ext cx="2157926" cy="1368134"/>
          </a:xfrm>
          <a:custGeom>
            <a:avLst/>
            <a:gdLst>
              <a:gd name="connsiteX0" fmla="*/ 0 w 2157926"/>
              <a:gd name="connsiteY0" fmla="*/ 136813 h 1368134"/>
              <a:gd name="connsiteX1" fmla="*/ 136813 w 2157926"/>
              <a:gd name="connsiteY1" fmla="*/ 0 h 1368134"/>
              <a:gd name="connsiteX2" fmla="*/ 2021113 w 2157926"/>
              <a:gd name="connsiteY2" fmla="*/ 0 h 1368134"/>
              <a:gd name="connsiteX3" fmla="*/ 2157926 w 2157926"/>
              <a:gd name="connsiteY3" fmla="*/ 136813 h 1368134"/>
              <a:gd name="connsiteX4" fmla="*/ 2157926 w 2157926"/>
              <a:gd name="connsiteY4" fmla="*/ 1231321 h 1368134"/>
              <a:gd name="connsiteX5" fmla="*/ 2021113 w 2157926"/>
              <a:gd name="connsiteY5" fmla="*/ 1368134 h 1368134"/>
              <a:gd name="connsiteX6" fmla="*/ 136813 w 2157926"/>
              <a:gd name="connsiteY6" fmla="*/ 1368134 h 1368134"/>
              <a:gd name="connsiteX7" fmla="*/ 0 w 2157926"/>
              <a:gd name="connsiteY7" fmla="*/ 1231321 h 1368134"/>
              <a:gd name="connsiteX8" fmla="*/ 0 w 2157926"/>
              <a:gd name="connsiteY8" fmla="*/ 136813 h 1368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1368134">
                <a:moveTo>
                  <a:pt x="0" y="136813"/>
                </a:moveTo>
                <a:cubicBezTo>
                  <a:pt x="0" y="61253"/>
                  <a:pt x="61253" y="0"/>
                  <a:pt x="136813" y="0"/>
                </a:cubicBezTo>
                <a:lnTo>
                  <a:pt x="2021113" y="0"/>
                </a:lnTo>
                <a:cubicBezTo>
                  <a:pt x="2096673" y="0"/>
                  <a:pt x="2157926" y="61253"/>
                  <a:pt x="2157926" y="136813"/>
                </a:cubicBezTo>
                <a:lnTo>
                  <a:pt x="2157926" y="1231321"/>
                </a:lnTo>
                <a:cubicBezTo>
                  <a:pt x="2157926" y="1306881"/>
                  <a:pt x="2096673" y="1368134"/>
                  <a:pt x="2021113" y="1368134"/>
                </a:cubicBezTo>
                <a:lnTo>
                  <a:pt x="136813" y="1368134"/>
                </a:lnTo>
                <a:cubicBezTo>
                  <a:pt x="61253" y="1368134"/>
                  <a:pt x="0" y="1306881"/>
                  <a:pt x="0" y="1231321"/>
                </a:cubicBezTo>
                <a:lnTo>
                  <a:pt x="0" y="13681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1212459"/>
              <a:satOff val="-4317"/>
              <a:lumOff val="-2304"/>
              <a:alphaOff val="0"/>
            </a:schemeClr>
          </a:fillRef>
          <a:effectRef idx="2">
            <a:schemeClr val="accent5">
              <a:hueOff val="1212459"/>
              <a:satOff val="-4317"/>
              <a:lumOff val="-2304"/>
              <a:alphaOff val="0"/>
            </a:schemeClr>
          </a:effectRef>
          <a:fontRef idx="minor">
            <a:schemeClr val="lt1"/>
          </a:fontRef>
        </p:style>
        <p:txBody>
          <a:bodyPr spcFirstLastPara="0" vert="horz" wrap="square" lIns="90871" tIns="78171" rIns="90871" bIns="7817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Last minute changes and updates</a:t>
            </a:r>
          </a:p>
        </p:txBody>
      </p:sp>
      <p:sp>
        <p:nvSpPr>
          <p:cNvPr id="11" name="Freeform 10"/>
          <p:cNvSpPr/>
          <p:nvPr/>
        </p:nvSpPr>
        <p:spPr>
          <a:xfrm>
            <a:off x="4861826" y="1372114"/>
            <a:ext cx="2697408" cy="3960365"/>
          </a:xfrm>
          <a:custGeom>
            <a:avLst/>
            <a:gdLst>
              <a:gd name="connsiteX0" fmla="*/ 0 w 2697408"/>
              <a:gd name="connsiteY0" fmla="*/ 269741 h 4537554"/>
              <a:gd name="connsiteX1" fmla="*/ 269741 w 2697408"/>
              <a:gd name="connsiteY1" fmla="*/ 0 h 4537554"/>
              <a:gd name="connsiteX2" fmla="*/ 2427667 w 2697408"/>
              <a:gd name="connsiteY2" fmla="*/ 0 h 4537554"/>
              <a:gd name="connsiteX3" fmla="*/ 2697408 w 2697408"/>
              <a:gd name="connsiteY3" fmla="*/ 269741 h 4537554"/>
              <a:gd name="connsiteX4" fmla="*/ 2697408 w 2697408"/>
              <a:gd name="connsiteY4" fmla="*/ 4267813 h 4537554"/>
              <a:gd name="connsiteX5" fmla="*/ 2427667 w 2697408"/>
              <a:gd name="connsiteY5" fmla="*/ 4537554 h 4537554"/>
              <a:gd name="connsiteX6" fmla="*/ 269741 w 2697408"/>
              <a:gd name="connsiteY6" fmla="*/ 4537554 h 4537554"/>
              <a:gd name="connsiteX7" fmla="*/ 0 w 2697408"/>
              <a:gd name="connsiteY7" fmla="*/ 4267813 h 4537554"/>
              <a:gd name="connsiteX8" fmla="*/ 0 w 2697408"/>
              <a:gd name="connsiteY8" fmla="*/ 269741 h 453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7408" h="4537554">
                <a:moveTo>
                  <a:pt x="0" y="269741"/>
                </a:moveTo>
                <a:cubicBezTo>
                  <a:pt x="0" y="120767"/>
                  <a:pt x="120767" y="0"/>
                  <a:pt x="269741" y="0"/>
                </a:cubicBezTo>
                <a:lnTo>
                  <a:pt x="2427667" y="0"/>
                </a:lnTo>
                <a:cubicBezTo>
                  <a:pt x="2576641" y="0"/>
                  <a:pt x="2697408" y="120767"/>
                  <a:pt x="2697408" y="269741"/>
                </a:cubicBezTo>
                <a:lnTo>
                  <a:pt x="2697408" y="4267813"/>
                </a:lnTo>
                <a:cubicBezTo>
                  <a:pt x="2697408" y="4416787"/>
                  <a:pt x="2576641" y="4537554"/>
                  <a:pt x="2427667" y="4537554"/>
                </a:cubicBezTo>
                <a:lnTo>
                  <a:pt x="269741" y="4537554"/>
                </a:lnTo>
                <a:cubicBezTo>
                  <a:pt x="120767" y="4537554"/>
                  <a:pt x="0" y="4416787"/>
                  <a:pt x="0" y="4267813"/>
                </a:cubicBezTo>
                <a:lnTo>
                  <a:pt x="0" y="269741"/>
                </a:lnTo>
                <a:close/>
              </a:path>
            </a:pathLst>
          </a:custGeom>
          <a:solidFill>
            <a:schemeClr val="bg1"/>
          </a:solidFill>
          <a:ln>
            <a:solidFill>
              <a:schemeClr val="accent4"/>
            </a:solidFill>
          </a:ln>
          <a:scene3d>
            <a:camera prst="orthographicFront"/>
            <a:lightRig rig="threePt" dir="t">
              <a:rot lat="0" lon="0" rev="7500000"/>
            </a:lightRig>
          </a:scene3d>
          <a:sp3d z="-152400" extrusionH="63500" prstMaterial="matte">
            <a:contourClr>
              <a:schemeClr val="bg1"/>
            </a:contourClr>
          </a:sp3d>
        </p:spPr>
        <p:style>
          <a:lnRef idx="0">
            <a:scrgbClr r="0" g="0" b="0"/>
          </a:lnRef>
          <a:fillRef idx="3">
            <a:scrgbClr r="0" g="0" b="0"/>
          </a:fillRef>
          <a:effectRef idx="0">
            <a:schemeClr val="accent5">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3282968"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02060"/>
                </a:solidFill>
              </a:rPr>
              <a:t>Customization</a:t>
            </a:r>
            <a:endParaRPr lang="en-US" sz="2400" b="1" kern="1200" dirty="0">
              <a:solidFill>
                <a:srgbClr val="002060"/>
              </a:solidFill>
            </a:endParaRPr>
          </a:p>
        </p:txBody>
      </p:sp>
      <p:sp>
        <p:nvSpPr>
          <p:cNvPr id="12" name="Freeform 11"/>
          <p:cNvSpPr/>
          <p:nvPr/>
        </p:nvSpPr>
        <p:spPr>
          <a:xfrm>
            <a:off x="5131567" y="2156302"/>
            <a:ext cx="2157926" cy="661025"/>
          </a:xfrm>
          <a:custGeom>
            <a:avLst/>
            <a:gdLst>
              <a:gd name="connsiteX0" fmla="*/ 0 w 2157926"/>
              <a:gd name="connsiteY0" fmla="*/ 66103 h 661025"/>
              <a:gd name="connsiteX1" fmla="*/ 66103 w 2157926"/>
              <a:gd name="connsiteY1" fmla="*/ 0 h 661025"/>
              <a:gd name="connsiteX2" fmla="*/ 2091824 w 2157926"/>
              <a:gd name="connsiteY2" fmla="*/ 0 h 661025"/>
              <a:gd name="connsiteX3" fmla="*/ 2157927 w 2157926"/>
              <a:gd name="connsiteY3" fmla="*/ 66103 h 661025"/>
              <a:gd name="connsiteX4" fmla="*/ 2157926 w 2157926"/>
              <a:gd name="connsiteY4" fmla="*/ 594923 h 661025"/>
              <a:gd name="connsiteX5" fmla="*/ 2091823 w 2157926"/>
              <a:gd name="connsiteY5" fmla="*/ 661026 h 661025"/>
              <a:gd name="connsiteX6" fmla="*/ 66103 w 2157926"/>
              <a:gd name="connsiteY6" fmla="*/ 661025 h 661025"/>
              <a:gd name="connsiteX7" fmla="*/ 0 w 2157926"/>
              <a:gd name="connsiteY7" fmla="*/ 594922 h 661025"/>
              <a:gd name="connsiteX8" fmla="*/ 0 w 2157926"/>
              <a:gd name="connsiteY8" fmla="*/ 66103 h 66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661025">
                <a:moveTo>
                  <a:pt x="0" y="66103"/>
                </a:moveTo>
                <a:cubicBezTo>
                  <a:pt x="0" y="29595"/>
                  <a:pt x="29595" y="0"/>
                  <a:pt x="66103" y="0"/>
                </a:cubicBezTo>
                <a:lnTo>
                  <a:pt x="2091824" y="0"/>
                </a:lnTo>
                <a:cubicBezTo>
                  <a:pt x="2128332" y="0"/>
                  <a:pt x="2157927" y="29595"/>
                  <a:pt x="2157927" y="66103"/>
                </a:cubicBezTo>
                <a:cubicBezTo>
                  <a:pt x="2157927" y="242376"/>
                  <a:pt x="2157926" y="418650"/>
                  <a:pt x="2157926" y="594923"/>
                </a:cubicBezTo>
                <a:cubicBezTo>
                  <a:pt x="2157926" y="631431"/>
                  <a:pt x="2128331" y="661026"/>
                  <a:pt x="2091823" y="661026"/>
                </a:cubicBezTo>
                <a:lnTo>
                  <a:pt x="66103" y="661025"/>
                </a:lnTo>
                <a:cubicBezTo>
                  <a:pt x="29595" y="661025"/>
                  <a:pt x="0" y="631430"/>
                  <a:pt x="0" y="594922"/>
                </a:cubicBezTo>
                <a:lnTo>
                  <a:pt x="0" y="6610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2424917"/>
              <a:satOff val="-8635"/>
              <a:lumOff val="-4608"/>
              <a:alphaOff val="0"/>
            </a:schemeClr>
          </a:fillRef>
          <a:effectRef idx="2">
            <a:schemeClr val="accent5">
              <a:hueOff val="2424917"/>
              <a:satOff val="-8635"/>
              <a:lumOff val="-4608"/>
              <a:alphaOff val="0"/>
            </a:schemeClr>
          </a:effectRef>
          <a:fontRef idx="minor">
            <a:schemeClr val="lt1"/>
          </a:fontRef>
        </p:style>
        <p:txBody>
          <a:bodyPr spcFirstLastPara="0" vert="horz" wrap="square" lIns="70161" tIns="57461" rIns="70161" bIns="5746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Regional settings</a:t>
            </a:r>
            <a:endParaRPr lang="en-US" sz="2000" kern="1200" dirty="0">
              <a:solidFill>
                <a:schemeClr val="bg1"/>
              </a:solidFill>
            </a:endParaRPr>
          </a:p>
        </p:txBody>
      </p:sp>
      <p:sp>
        <p:nvSpPr>
          <p:cNvPr id="13" name="Freeform 12"/>
          <p:cNvSpPr/>
          <p:nvPr/>
        </p:nvSpPr>
        <p:spPr>
          <a:xfrm>
            <a:off x="5131567" y="2919024"/>
            <a:ext cx="2157926" cy="661025"/>
          </a:xfrm>
          <a:custGeom>
            <a:avLst/>
            <a:gdLst>
              <a:gd name="connsiteX0" fmla="*/ 0 w 2157926"/>
              <a:gd name="connsiteY0" fmla="*/ 66103 h 661025"/>
              <a:gd name="connsiteX1" fmla="*/ 66103 w 2157926"/>
              <a:gd name="connsiteY1" fmla="*/ 0 h 661025"/>
              <a:gd name="connsiteX2" fmla="*/ 2091824 w 2157926"/>
              <a:gd name="connsiteY2" fmla="*/ 0 h 661025"/>
              <a:gd name="connsiteX3" fmla="*/ 2157927 w 2157926"/>
              <a:gd name="connsiteY3" fmla="*/ 66103 h 661025"/>
              <a:gd name="connsiteX4" fmla="*/ 2157926 w 2157926"/>
              <a:gd name="connsiteY4" fmla="*/ 594923 h 661025"/>
              <a:gd name="connsiteX5" fmla="*/ 2091823 w 2157926"/>
              <a:gd name="connsiteY5" fmla="*/ 661026 h 661025"/>
              <a:gd name="connsiteX6" fmla="*/ 66103 w 2157926"/>
              <a:gd name="connsiteY6" fmla="*/ 661025 h 661025"/>
              <a:gd name="connsiteX7" fmla="*/ 0 w 2157926"/>
              <a:gd name="connsiteY7" fmla="*/ 594922 h 661025"/>
              <a:gd name="connsiteX8" fmla="*/ 0 w 2157926"/>
              <a:gd name="connsiteY8" fmla="*/ 66103 h 66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661025">
                <a:moveTo>
                  <a:pt x="0" y="66103"/>
                </a:moveTo>
                <a:cubicBezTo>
                  <a:pt x="0" y="29595"/>
                  <a:pt x="29595" y="0"/>
                  <a:pt x="66103" y="0"/>
                </a:cubicBezTo>
                <a:lnTo>
                  <a:pt x="2091824" y="0"/>
                </a:lnTo>
                <a:cubicBezTo>
                  <a:pt x="2128332" y="0"/>
                  <a:pt x="2157927" y="29595"/>
                  <a:pt x="2157927" y="66103"/>
                </a:cubicBezTo>
                <a:cubicBezTo>
                  <a:pt x="2157927" y="242376"/>
                  <a:pt x="2157926" y="418650"/>
                  <a:pt x="2157926" y="594923"/>
                </a:cubicBezTo>
                <a:cubicBezTo>
                  <a:pt x="2157926" y="631431"/>
                  <a:pt x="2128331" y="661026"/>
                  <a:pt x="2091823" y="661026"/>
                </a:cubicBezTo>
                <a:lnTo>
                  <a:pt x="66103" y="661025"/>
                </a:lnTo>
                <a:cubicBezTo>
                  <a:pt x="29595" y="661025"/>
                  <a:pt x="0" y="631430"/>
                  <a:pt x="0" y="594922"/>
                </a:cubicBezTo>
                <a:lnTo>
                  <a:pt x="0" y="6610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3637376"/>
              <a:satOff val="-12952"/>
              <a:lumOff val="-6912"/>
              <a:alphaOff val="0"/>
            </a:schemeClr>
          </a:fillRef>
          <a:effectRef idx="2">
            <a:schemeClr val="accent5">
              <a:hueOff val="3637376"/>
              <a:satOff val="-12952"/>
              <a:lumOff val="-6912"/>
              <a:alphaOff val="0"/>
            </a:schemeClr>
          </a:effectRef>
          <a:fontRef idx="minor">
            <a:schemeClr val="lt1"/>
          </a:fontRef>
        </p:style>
        <p:txBody>
          <a:bodyPr spcFirstLastPara="0" vert="horz" wrap="square" lIns="70161" tIns="57461" rIns="70161" bIns="5746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Display brightness</a:t>
            </a:r>
            <a:endParaRPr lang="en-US" sz="2000" kern="1200" dirty="0">
              <a:solidFill>
                <a:schemeClr val="bg1"/>
              </a:solidFill>
            </a:endParaRPr>
          </a:p>
        </p:txBody>
      </p:sp>
      <p:sp>
        <p:nvSpPr>
          <p:cNvPr id="14" name="Freeform 13"/>
          <p:cNvSpPr/>
          <p:nvPr/>
        </p:nvSpPr>
        <p:spPr>
          <a:xfrm>
            <a:off x="5131567" y="3681745"/>
            <a:ext cx="2157926" cy="661025"/>
          </a:xfrm>
          <a:custGeom>
            <a:avLst/>
            <a:gdLst>
              <a:gd name="connsiteX0" fmla="*/ 0 w 2157926"/>
              <a:gd name="connsiteY0" fmla="*/ 66103 h 661025"/>
              <a:gd name="connsiteX1" fmla="*/ 66103 w 2157926"/>
              <a:gd name="connsiteY1" fmla="*/ 0 h 661025"/>
              <a:gd name="connsiteX2" fmla="*/ 2091824 w 2157926"/>
              <a:gd name="connsiteY2" fmla="*/ 0 h 661025"/>
              <a:gd name="connsiteX3" fmla="*/ 2157927 w 2157926"/>
              <a:gd name="connsiteY3" fmla="*/ 66103 h 661025"/>
              <a:gd name="connsiteX4" fmla="*/ 2157926 w 2157926"/>
              <a:gd name="connsiteY4" fmla="*/ 594923 h 661025"/>
              <a:gd name="connsiteX5" fmla="*/ 2091823 w 2157926"/>
              <a:gd name="connsiteY5" fmla="*/ 661026 h 661025"/>
              <a:gd name="connsiteX6" fmla="*/ 66103 w 2157926"/>
              <a:gd name="connsiteY6" fmla="*/ 661025 h 661025"/>
              <a:gd name="connsiteX7" fmla="*/ 0 w 2157926"/>
              <a:gd name="connsiteY7" fmla="*/ 594922 h 661025"/>
              <a:gd name="connsiteX8" fmla="*/ 0 w 2157926"/>
              <a:gd name="connsiteY8" fmla="*/ 66103 h 66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661025">
                <a:moveTo>
                  <a:pt x="0" y="66103"/>
                </a:moveTo>
                <a:cubicBezTo>
                  <a:pt x="0" y="29595"/>
                  <a:pt x="29595" y="0"/>
                  <a:pt x="66103" y="0"/>
                </a:cubicBezTo>
                <a:lnTo>
                  <a:pt x="2091824" y="0"/>
                </a:lnTo>
                <a:cubicBezTo>
                  <a:pt x="2128332" y="0"/>
                  <a:pt x="2157927" y="29595"/>
                  <a:pt x="2157927" y="66103"/>
                </a:cubicBezTo>
                <a:cubicBezTo>
                  <a:pt x="2157927" y="242376"/>
                  <a:pt x="2157926" y="418650"/>
                  <a:pt x="2157926" y="594923"/>
                </a:cubicBezTo>
                <a:cubicBezTo>
                  <a:pt x="2157926" y="631431"/>
                  <a:pt x="2128331" y="661026"/>
                  <a:pt x="2091823" y="661026"/>
                </a:cubicBezTo>
                <a:lnTo>
                  <a:pt x="66103" y="661025"/>
                </a:lnTo>
                <a:cubicBezTo>
                  <a:pt x="29595" y="661025"/>
                  <a:pt x="0" y="631430"/>
                  <a:pt x="0" y="594922"/>
                </a:cubicBezTo>
                <a:lnTo>
                  <a:pt x="0" y="6610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4849835"/>
              <a:satOff val="-17269"/>
              <a:lumOff val="-9216"/>
              <a:alphaOff val="0"/>
            </a:schemeClr>
          </a:fillRef>
          <a:effectRef idx="2">
            <a:schemeClr val="accent5">
              <a:hueOff val="4849835"/>
              <a:satOff val="-17269"/>
              <a:lumOff val="-9216"/>
              <a:alphaOff val="0"/>
            </a:schemeClr>
          </a:effectRef>
          <a:fontRef idx="minor">
            <a:schemeClr val="lt1"/>
          </a:fontRef>
        </p:style>
        <p:txBody>
          <a:bodyPr spcFirstLastPara="0" vert="horz" wrap="square" lIns="70161" tIns="57461" rIns="70161" bIns="5746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Options activation</a:t>
            </a:r>
            <a:endParaRPr lang="en-US" sz="2000" kern="1200" dirty="0">
              <a:solidFill>
                <a:schemeClr val="bg1"/>
              </a:solidFill>
            </a:endParaRPr>
          </a:p>
        </p:txBody>
      </p:sp>
      <p:sp>
        <p:nvSpPr>
          <p:cNvPr id="15" name="Freeform 14"/>
          <p:cNvSpPr/>
          <p:nvPr/>
        </p:nvSpPr>
        <p:spPr>
          <a:xfrm>
            <a:off x="5131567" y="4444466"/>
            <a:ext cx="2157926" cy="661025"/>
          </a:xfrm>
          <a:custGeom>
            <a:avLst/>
            <a:gdLst>
              <a:gd name="connsiteX0" fmla="*/ 0 w 2157926"/>
              <a:gd name="connsiteY0" fmla="*/ 66103 h 661025"/>
              <a:gd name="connsiteX1" fmla="*/ 66103 w 2157926"/>
              <a:gd name="connsiteY1" fmla="*/ 0 h 661025"/>
              <a:gd name="connsiteX2" fmla="*/ 2091824 w 2157926"/>
              <a:gd name="connsiteY2" fmla="*/ 0 h 661025"/>
              <a:gd name="connsiteX3" fmla="*/ 2157927 w 2157926"/>
              <a:gd name="connsiteY3" fmla="*/ 66103 h 661025"/>
              <a:gd name="connsiteX4" fmla="*/ 2157926 w 2157926"/>
              <a:gd name="connsiteY4" fmla="*/ 594923 h 661025"/>
              <a:gd name="connsiteX5" fmla="*/ 2091823 w 2157926"/>
              <a:gd name="connsiteY5" fmla="*/ 661026 h 661025"/>
              <a:gd name="connsiteX6" fmla="*/ 66103 w 2157926"/>
              <a:gd name="connsiteY6" fmla="*/ 661025 h 661025"/>
              <a:gd name="connsiteX7" fmla="*/ 0 w 2157926"/>
              <a:gd name="connsiteY7" fmla="*/ 594922 h 661025"/>
              <a:gd name="connsiteX8" fmla="*/ 0 w 2157926"/>
              <a:gd name="connsiteY8" fmla="*/ 66103 h 66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661025">
                <a:moveTo>
                  <a:pt x="0" y="66103"/>
                </a:moveTo>
                <a:cubicBezTo>
                  <a:pt x="0" y="29595"/>
                  <a:pt x="29595" y="0"/>
                  <a:pt x="66103" y="0"/>
                </a:cubicBezTo>
                <a:lnTo>
                  <a:pt x="2091824" y="0"/>
                </a:lnTo>
                <a:cubicBezTo>
                  <a:pt x="2128332" y="0"/>
                  <a:pt x="2157927" y="29595"/>
                  <a:pt x="2157927" y="66103"/>
                </a:cubicBezTo>
                <a:cubicBezTo>
                  <a:pt x="2157927" y="242376"/>
                  <a:pt x="2157926" y="418650"/>
                  <a:pt x="2157926" y="594923"/>
                </a:cubicBezTo>
                <a:cubicBezTo>
                  <a:pt x="2157926" y="631431"/>
                  <a:pt x="2128331" y="661026"/>
                  <a:pt x="2091823" y="661026"/>
                </a:cubicBezTo>
                <a:lnTo>
                  <a:pt x="66103" y="661025"/>
                </a:lnTo>
                <a:cubicBezTo>
                  <a:pt x="29595" y="661025"/>
                  <a:pt x="0" y="631430"/>
                  <a:pt x="0" y="594922"/>
                </a:cubicBezTo>
                <a:lnTo>
                  <a:pt x="0" y="66103"/>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6062293"/>
              <a:satOff val="-21586"/>
              <a:lumOff val="-11520"/>
              <a:alphaOff val="0"/>
            </a:schemeClr>
          </a:fillRef>
          <a:effectRef idx="2">
            <a:schemeClr val="accent5">
              <a:hueOff val="6062293"/>
              <a:satOff val="-21586"/>
              <a:lumOff val="-11520"/>
              <a:alphaOff val="0"/>
            </a:schemeClr>
          </a:effectRef>
          <a:fontRef idx="minor">
            <a:schemeClr val="lt1"/>
          </a:fontRef>
        </p:style>
        <p:txBody>
          <a:bodyPr spcFirstLastPara="0" vert="horz" wrap="square" lIns="70161" tIns="57461" rIns="70161" bIns="57461"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Pre-personalization</a:t>
            </a:r>
            <a:endParaRPr lang="en-US" sz="2000" kern="1200" dirty="0">
              <a:solidFill>
                <a:schemeClr val="bg1"/>
              </a:solidFill>
            </a:endParaRPr>
          </a:p>
        </p:txBody>
      </p:sp>
      <p:sp>
        <p:nvSpPr>
          <p:cNvPr id="16" name="Freeform 15"/>
          <p:cNvSpPr/>
          <p:nvPr/>
        </p:nvSpPr>
        <p:spPr>
          <a:xfrm>
            <a:off x="7761540" y="1372114"/>
            <a:ext cx="2697408" cy="3960366"/>
          </a:xfrm>
          <a:custGeom>
            <a:avLst/>
            <a:gdLst>
              <a:gd name="connsiteX0" fmla="*/ 0 w 2697408"/>
              <a:gd name="connsiteY0" fmla="*/ 269741 h 4537554"/>
              <a:gd name="connsiteX1" fmla="*/ 269741 w 2697408"/>
              <a:gd name="connsiteY1" fmla="*/ 0 h 4537554"/>
              <a:gd name="connsiteX2" fmla="*/ 2427667 w 2697408"/>
              <a:gd name="connsiteY2" fmla="*/ 0 h 4537554"/>
              <a:gd name="connsiteX3" fmla="*/ 2697408 w 2697408"/>
              <a:gd name="connsiteY3" fmla="*/ 269741 h 4537554"/>
              <a:gd name="connsiteX4" fmla="*/ 2697408 w 2697408"/>
              <a:gd name="connsiteY4" fmla="*/ 4267813 h 4537554"/>
              <a:gd name="connsiteX5" fmla="*/ 2427667 w 2697408"/>
              <a:gd name="connsiteY5" fmla="*/ 4537554 h 4537554"/>
              <a:gd name="connsiteX6" fmla="*/ 269741 w 2697408"/>
              <a:gd name="connsiteY6" fmla="*/ 4537554 h 4537554"/>
              <a:gd name="connsiteX7" fmla="*/ 0 w 2697408"/>
              <a:gd name="connsiteY7" fmla="*/ 4267813 h 4537554"/>
              <a:gd name="connsiteX8" fmla="*/ 0 w 2697408"/>
              <a:gd name="connsiteY8" fmla="*/ 269741 h 453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7408" h="4537554">
                <a:moveTo>
                  <a:pt x="0" y="269741"/>
                </a:moveTo>
                <a:cubicBezTo>
                  <a:pt x="0" y="120767"/>
                  <a:pt x="120767" y="0"/>
                  <a:pt x="269741" y="0"/>
                </a:cubicBezTo>
                <a:lnTo>
                  <a:pt x="2427667" y="0"/>
                </a:lnTo>
                <a:cubicBezTo>
                  <a:pt x="2576641" y="0"/>
                  <a:pt x="2697408" y="120767"/>
                  <a:pt x="2697408" y="269741"/>
                </a:cubicBezTo>
                <a:lnTo>
                  <a:pt x="2697408" y="4267813"/>
                </a:lnTo>
                <a:cubicBezTo>
                  <a:pt x="2697408" y="4416787"/>
                  <a:pt x="2576641" y="4537554"/>
                  <a:pt x="2427667" y="4537554"/>
                </a:cubicBezTo>
                <a:lnTo>
                  <a:pt x="269741" y="4537554"/>
                </a:lnTo>
                <a:cubicBezTo>
                  <a:pt x="120767" y="4537554"/>
                  <a:pt x="0" y="4416787"/>
                  <a:pt x="0" y="4267813"/>
                </a:cubicBezTo>
                <a:lnTo>
                  <a:pt x="0" y="269741"/>
                </a:lnTo>
                <a:close/>
              </a:path>
            </a:pathLst>
          </a:custGeom>
          <a:solidFill>
            <a:schemeClr val="bg1"/>
          </a:solidFill>
          <a:ln>
            <a:solidFill>
              <a:schemeClr val="accent4"/>
            </a:solidFill>
          </a:ln>
          <a:scene3d>
            <a:camera prst="orthographicFront"/>
            <a:lightRig rig="threePt" dir="t">
              <a:rot lat="0" lon="0" rev="7500000"/>
            </a:lightRig>
          </a:scene3d>
          <a:sp3d z="-152400" extrusionH="63500" prstMaterial="matte">
            <a:contourClr>
              <a:schemeClr val="bg1"/>
            </a:contourClr>
          </a:sp3d>
        </p:spPr>
        <p:style>
          <a:lnRef idx="0">
            <a:scrgbClr r="0" g="0" b="0"/>
          </a:lnRef>
          <a:fillRef idx="3">
            <a:scrgbClr r="0" g="0" b="0"/>
          </a:fillRef>
          <a:effectRef idx="0">
            <a:schemeClr val="accent5">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3282968" numCol="1" spcCol="1270" anchor="ctr" anchorCtr="0">
            <a:noAutofit/>
          </a:bodyPr>
          <a:lstStyle/>
          <a:p>
            <a:pPr lvl="0" algn="ctr" defTabSz="1244600">
              <a:lnSpc>
                <a:spcPct val="90000"/>
              </a:lnSpc>
              <a:spcBef>
                <a:spcPct val="0"/>
              </a:spcBef>
              <a:spcAft>
                <a:spcPct val="35000"/>
              </a:spcAft>
            </a:pPr>
            <a:r>
              <a:rPr lang="en-US" sz="2800" b="1" kern="1200" dirty="0" smtClean="0">
                <a:solidFill>
                  <a:srgbClr val="002060"/>
                </a:solidFill>
              </a:rPr>
              <a:t>Control</a:t>
            </a:r>
            <a:endParaRPr lang="en-US" sz="2000" b="1" kern="1200" dirty="0">
              <a:solidFill>
                <a:srgbClr val="002060"/>
              </a:solidFill>
            </a:endParaRPr>
          </a:p>
        </p:txBody>
      </p:sp>
      <p:sp>
        <p:nvSpPr>
          <p:cNvPr id="17" name="Freeform 16"/>
          <p:cNvSpPr/>
          <p:nvPr/>
        </p:nvSpPr>
        <p:spPr>
          <a:xfrm>
            <a:off x="8031281" y="2156579"/>
            <a:ext cx="2157926" cy="891447"/>
          </a:xfrm>
          <a:custGeom>
            <a:avLst/>
            <a:gdLst>
              <a:gd name="connsiteX0" fmla="*/ 0 w 2157926"/>
              <a:gd name="connsiteY0" fmla="*/ 89145 h 891447"/>
              <a:gd name="connsiteX1" fmla="*/ 89145 w 2157926"/>
              <a:gd name="connsiteY1" fmla="*/ 0 h 891447"/>
              <a:gd name="connsiteX2" fmla="*/ 2068781 w 2157926"/>
              <a:gd name="connsiteY2" fmla="*/ 0 h 891447"/>
              <a:gd name="connsiteX3" fmla="*/ 2157926 w 2157926"/>
              <a:gd name="connsiteY3" fmla="*/ 89145 h 891447"/>
              <a:gd name="connsiteX4" fmla="*/ 2157926 w 2157926"/>
              <a:gd name="connsiteY4" fmla="*/ 802302 h 891447"/>
              <a:gd name="connsiteX5" fmla="*/ 2068781 w 2157926"/>
              <a:gd name="connsiteY5" fmla="*/ 891447 h 891447"/>
              <a:gd name="connsiteX6" fmla="*/ 89145 w 2157926"/>
              <a:gd name="connsiteY6" fmla="*/ 891447 h 891447"/>
              <a:gd name="connsiteX7" fmla="*/ 0 w 2157926"/>
              <a:gd name="connsiteY7" fmla="*/ 802302 h 891447"/>
              <a:gd name="connsiteX8" fmla="*/ 0 w 2157926"/>
              <a:gd name="connsiteY8" fmla="*/ 89145 h 891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891447">
                <a:moveTo>
                  <a:pt x="0" y="89145"/>
                </a:moveTo>
                <a:cubicBezTo>
                  <a:pt x="0" y="39912"/>
                  <a:pt x="39912" y="0"/>
                  <a:pt x="89145" y="0"/>
                </a:cubicBezTo>
                <a:lnTo>
                  <a:pt x="2068781" y="0"/>
                </a:lnTo>
                <a:cubicBezTo>
                  <a:pt x="2118014" y="0"/>
                  <a:pt x="2157926" y="39912"/>
                  <a:pt x="2157926" y="89145"/>
                </a:cubicBezTo>
                <a:lnTo>
                  <a:pt x="2157926" y="802302"/>
                </a:lnTo>
                <a:cubicBezTo>
                  <a:pt x="2157926" y="851535"/>
                  <a:pt x="2118014" y="891447"/>
                  <a:pt x="2068781" y="891447"/>
                </a:cubicBezTo>
                <a:lnTo>
                  <a:pt x="89145" y="891447"/>
                </a:lnTo>
                <a:cubicBezTo>
                  <a:pt x="39912" y="891447"/>
                  <a:pt x="0" y="851535"/>
                  <a:pt x="0" y="802302"/>
                </a:cubicBezTo>
                <a:lnTo>
                  <a:pt x="0" y="89145"/>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7274752"/>
              <a:satOff val="-25903"/>
              <a:lumOff val="-13824"/>
              <a:alphaOff val="0"/>
            </a:schemeClr>
          </a:fillRef>
          <a:effectRef idx="2">
            <a:schemeClr val="accent5">
              <a:hueOff val="7274752"/>
              <a:satOff val="-25903"/>
              <a:lumOff val="-13824"/>
              <a:alphaOff val="0"/>
            </a:schemeClr>
          </a:effectRef>
          <a:fontRef idx="minor">
            <a:schemeClr val="lt1"/>
          </a:fontRef>
        </p:style>
        <p:txBody>
          <a:bodyPr spcFirstLastPara="0" vert="horz" wrap="square" lIns="76910" tIns="64210" rIns="76910" bIns="6421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Use of activation keys</a:t>
            </a:r>
            <a:endParaRPr lang="en-US" sz="2000" kern="1200" dirty="0">
              <a:solidFill>
                <a:schemeClr val="bg1"/>
              </a:solidFill>
            </a:endParaRPr>
          </a:p>
        </p:txBody>
      </p:sp>
      <p:sp>
        <p:nvSpPr>
          <p:cNvPr id="18" name="Freeform 17"/>
          <p:cNvSpPr/>
          <p:nvPr/>
        </p:nvSpPr>
        <p:spPr>
          <a:xfrm>
            <a:off x="8031281" y="3185173"/>
            <a:ext cx="2157926" cy="891447"/>
          </a:xfrm>
          <a:custGeom>
            <a:avLst/>
            <a:gdLst>
              <a:gd name="connsiteX0" fmla="*/ 0 w 2157926"/>
              <a:gd name="connsiteY0" fmla="*/ 89145 h 891447"/>
              <a:gd name="connsiteX1" fmla="*/ 89145 w 2157926"/>
              <a:gd name="connsiteY1" fmla="*/ 0 h 891447"/>
              <a:gd name="connsiteX2" fmla="*/ 2068781 w 2157926"/>
              <a:gd name="connsiteY2" fmla="*/ 0 h 891447"/>
              <a:gd name="connsiteX3" fmla="*/ 2157926 w 2157926"/>
              <a:gd name="connsiteY3" fmla="*/ 89145 h 891447"/>
              <a:gd name="connsiteX4" fmla="*/ 2157926 w 2157926"/>
              <a:gd name="connsiteY4" fmla="*/ 802302 h 891447"/>
              <a:gd name="connsiteX5" fmla="*/ 2068781 w 2157926"/>
              <a:gd name="connsiteY5" fmla="*/ 891447 h 891447"/>
              <a:gd name="connsiteX6" fmla="*/ 89145 w 2157926"/>
              <a:gd name="connsiteY6" fmla="*/ 891447 h 891447"/>
              <a:gd name="connsiteX7" fmla="*/ 0 w 2157926"/>
              <a:gd name="connsiteY7" fmla="*/ 802302 h 891447"/>
              <a:gd name="connsiteX8" fmla="*/ 0 w 2157926"/>
              <a:gd name="connsiteY8" fmla="*/ 89145 h 891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891447">
                <a:moveTo>
                  <a:pt x="0" y="89145"/>
                </a:moveTo>
                <a:cubicBezTo>
                  <a:pt x="0" y="39912"/>
                  <a:pt x="39912" y="0"/>
                  <a:pt x="89145" y="0"/>
                </a:cubicBezTo>
                <a:lnTo>
                  <a:pt x="2068781" y="0"/>
                </a:lnTo>
                <a:cubicBezTo>
                  <a:pt x="2118014" y="0"/>
                  <a:pt x="2157926" y="39912"/>
                  <a:pt x="2157926" y="89145"/>
                </a:cubicBezTo>
                <a:lnTo>
                  <a:pt x="2157926" y="802302"/>
                </a:lnTo>
                <a:cubicBezTo>
                  <a:pt x="2157926" y="851535"/>
                  <a:pt x="2118014" y="891447"/>
                  <a:pt x="2068781" y="891447"/>
                </a:cubicBezTo>
                <a:lnTo>
                  <a:pt x="89145" y="891447"/>
                </a:lnTo>
                <a:cubicBezTo>
                  <a:pt x="39912" y="891447"/>
                  <a:pt x="0" y="851535"/>
                  <a:pt x="0" y="802302"/>
                </a:cubicBezTo>
                <a:lnTo>
                  <a:pt x="0" y="89145"/>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8487211"/>
              <a:satOff val="-30221"/>
              <a:lumOff val="-16128"/>
              <a:alphaOff val="0"/>
            </a:schemeClr>
          </a:fillRef>
          <a:effectRef idx="2">
            <a:schemeClr val="accent5">
              <a:hueOff val="8487211"/>
              <a:satOff val="-30221"/>
              <a:lumOff val="-16128"/>
              <a:alphaOff val="0"/>
            </a:schemeClr>
          </a:effectRef>
          <a:fontRef idx="minor">
            <a:schemeClr val="lt1"/>
          </a:fontRef>
        </p:style>
        <p:txBody>
          <a:bodyPr spcFirstLastPara="0" vert="horz" wrap="square" lIns="76910" tIns="64210" rIns="76910" bIns="6421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e-Pedigree of every meter produced</a:t>
            </a:r>
          </a:p>
        </p:txBody>
      </p:sp>
      <p:sp>
        <p:nvSpPr>
          <p:cNvPr id="19" name="Freeform 18"/>
          <p:cNvSpPr/>
          <p:nvPr/>
        </p:nvSpPr>
        <p:spPr>
          <a:xfrm>
            <a:off x="8031281" y="4213766"/>
            <a:ext cx="2157926" cy="891447"/>
          </a:xfrm>
          <a:custGeom>
            <a:avLst/>
            <a:gdLst>
              <a:gd name="connsiteX0" fmla="*/ 0 w 2157926"/>
              <a:gd name="connsiteY0" fmla="*/ 89145 h 891447"/>
              <a:gd name="connsiteX1" fmla="*/ 89145 w 2157926"/>
              <a:gd name="connsiteY1" fmla="*/ 0 h 891447"/>
              <a:gd name="connsiteX2" fmla="*/ 2068781 w 2157926"/>
              <a:gd name="connsiteY2" fmla="*/ 0 h 891447"/>
              <a:gd name="connsiteX3" fmla="*/ 2157926 w 2157926"/>
              <a:gd name="connsiteY3" fmla="*/ 89145 h 891447"/>
              <a:gd name="connsiteX4" fmla="*/ 2157926 w 2157926"/>
              <a:gd name="connsiteY4" fmla="*/ 802302 h 891447"/>
              <a:gd name="connsiteX5" fmla="*/ 2068781 w 2157926"/>
              <a:gd name="connsiteY5" fmla="*/ 891447 h 891447"/>
              <a:gd name="connsiteX6" fmla="*/ 89145 w 2157926"/>
              <a:gd name="connsiteY6" fmla="*/ 891447 h 891447"/>
              <a:gd name="connsiteX7" fmla="*/ 0 w 2157926"/>
              <a:gd name="connsiteY7" fmla="*/ 802302 h 891447"/>
              <a:gd name="connsiteX8" fmla="*/ 0 w 2157926"/>
              <a:gd name="connsiteY8" fmla="*/ 89145 h 891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57926" h="891447">
                <a:moveTo>
                  <a:pt x="0" y="89145"/>
                </a:moveTo>
                <a:cubicBezTo>
                  <a:pt x="0" y="39912"/>
                  <a:pt x="39912" y="0"/>
                  <a:pt x="89145" y="0"/>
                </a:cubicBezTo>
                <a:lnTo>
                  <a:pt x="2068781" y="0"/>
                </a:lnTo>
                <a:cubicBezTo>
                  <a:pt x="2118014" y="0"/>
                  <a:pt x="2157926" y="39912"/>
                  <a:pt x="2157926" y="89145"/>
                </a:cubicBezTo>
                <a:lnTo>
                  <a:pt x="2157926" y="802302"/>
                </a:lnTo>
                <a:cubicBezTo>
                  <a:pt x="2157926" y="851535"/>
                  <a:pt x="2118014" y="891447"/>
                  <a:pt x="2068781" y="891447"/>
                </a:cubicBezTo>
                <a:lnTo>
                  <a:pt x="89145" y="891447"/>
                </a:lnTo>
                <a:cubicBezTo>
                  <a:pt x="39912" y="891447"/>
                  <a:pt x="0" y="851535"/>
                  <a:pt x="0" y="802302"/>
                </a:cubicBezTo>
                <a:lnTo>
                  <a:pt x="0" y="89145"/>
                </a:lnTo>
                <a:close/>
              </a:path>
            </a:pathLst>
          </a:custGeom>
          <a:solidFill>
            <a:schemeClr val="accent4"/>
          </a:solidFill>
          <a:effectLst/>
          <a:scene3d>
            <a:camera prst="orthographicFront"/>
            <a:lightRig rig="threePt" dir="t">
              <a:rot lat="0" lon="0" rev="7500000"/>
            </a:lightRig>
          </a:scene3d>
          <a:sp3d prstMaterial="plastic"/>
          <a:extLst>
            <a:ext uri="{AF507438-7753-43E0-B8FC-AC1667EBCBE1}">
              <a14:hiddenEffects xmlns:a14="http://schemas.microsoft.com/office/drawing/2010/main">
                <a:effectLst>
                  <a:outerShdw blurRad="40000" dist="23000" dir="5400000" rotWithShape="0">
                    <a:srgbClr val="000000">
                      <a:alpha val="35000"/>
                    </a:srgbClr>
                  </a:outerShdw>
                </a:effectLst>
              </a14:hiddenEffects>
            </a:ext>
          </a:extLst>
        </p:spPr>
        <p:style>
          <a:lnRef idx="0">
            <a:schemeClr val="lt1">
              <a:hueOff val="0"/>
              <a:satOff val="0"/>
              <a:lumOff val="0"/>
              <a:alphaOff val="0"/>
            </a:schemeClr>
          </a:lnRef>
          <a:fillRef idx="3">
            <a:schemeClr val="accent5">
              <a:hueOff val="9699670"/>
              <a:satOff val="-34538"/>
              <a:lumOff val="-18432"/>
              <a:alphaOff val="0"/>
            </a:schemeClr>
          </a:fillRef>
          <a:effectRef idx="2">
            <a:schemeClr val="accent5">
              <a:hueOff val="9699670"/>
              <a:satOff val="-34538"/>
              <a:lumOff val="-18432"/>
              <a:alphaOff val="0"/>
            </a:schemeClr>
          </a:effectRef>
          <a:fontRef idx="minor">
            <a:schemeClr val="lt1"/>
          </a:fontRef>
        </p:style>
        <p:txBody>
          <a:bodyPr spcFirstLastPara="0" vert="horz" wrap="square" lIns="76910" tIns="64210" rIns="76910" bIns="64210" numCol="1" spcCol="1270" anchor="ctr" anchorCtr="0">
            <a:noAutofit/>
          </a:bodyPr>
          <a:lstStyle/>
          <a:p>
            <a:pPr lvl="0" algn="ctr" defTabSz="889000">
              <a:lnSpc>
                <a:spcPct val="90000"/>
              </a:lnSpc>
              <a:spcBef>
                <a:spcPct val="0"/>
              </a:spcBef>
              <a:spcAft>
                <a:spcPct val="35000"/>
              </a:spcAft>
            </a:pPr>
            <a:r>
              <a:rPr lang="en-US" sz="2000" kern="1200" dirty="0" smtClean="0">
                <a:solidFill>
                  <a:schemeClr val="bg1"/>
                </a:solidFill>
              </a:rPr>
              <a:t>Better control of Supply chain flow</a:t>
            </a:r>
          </a:p>
        </p:txBody>
      </p:sp>
      <p:sp>
        <p:nvSpPr>
          <p:cNvPr id="8195" name="Title 1"/>
          <p:cNvSpPr>
            <a:spLocks noGrp="1"/>
          </p:cNvSpPr>
          <p:nvPr>
            <p:ph type="title"/>
          </p:nvPr>
        </p:nvSpPr>
        <p:spPr/>
        <p:txBody>
          <a:bodyPr>
            <a:noAutofit/>
          </a:bodyPr>
          <a:lstStyle/>
          <a:p>
            <a:r>
              <a:rPr lang="en-US" altLang="en-US" dirty="0" smtClean="0"/>
              <a:t>Manufacturing &amp; Logistics Benefits</a:t>
            </a:r>
            <a:endParaRPr lang="en-US" altLang="en-US" dirty="0"/>
          </a:p>
        </p:txBody>
      </p:sp>
      <p:sp>
        <p:nvSpPr>
          <p:cNvPr id="8" name="Slide Number Placeholder 1"/>
          <p:cNvSpPr>
            <a:spLocks noGrp="1"/>
          </p:cNvSpPr>
          <p:nvPr>
            <p:ph type="sldNum" sz="quarter" idx="12"/>
          </p:nvPr>
        </p:nvSpPr>
        <p:spPr>
          <a:prstGeom prst="rect">
            <a:avLst/>
          </a:prstGeom>
        </p:spPr>
        <p:txBody>
          <a:bodyPr/>
          <a:lstStyle/>
          <a:p>
            <a:r>
              <a:rPr lang="en-US" dirty="0" smtClean="0">
                <a:solidFill>
                  <a:prstClr val="white"/>
                </a:solidFill>
              </a:rPr>
              <a:t>19</a:t>
            </a:r>
            <a:endParaRPr lang="en-US" dirty="0">
              <a:solidFill>
                <a:prstClr val="white"/>
              </a:solidFill>
            </a:endParaRPr>
          </a:p>
        </p:txBody>
      </p:sp>
      <p:sp>
        <p:nvSpPr>
          <p:cNvPr id="4" name="Rectangle 3"/>
          <p:cNvSpPr/>
          <p:nvPr/>
        </p:nvSpPr>
        <p:spPr>
          <a:xfrm>
            <a:off x="0" y="5475736"/>
            <a:ext cx="12187237" cy="430312"/>
          </a:xfrm>
          <a:prstGeom prst="rect">
            <a:avLst/>
          </a:prstGeom>
          <a:solidFill>
            <a:schemeClr val="accent1"/>
          </a:solidFill>
        </p:spPr>
        <p:txBody>
          <a:bodyPr wrap="square">
            <a:noAutofit/>
          </a:bodyPr>
          <a:lstStyle/>
          <a:p>
            <a:pPr algn="ctr">
              <a:defRPr/>
            </a:pPr>
            <a:r>
              <a:rPr lang="en-US" sz="2200" dirty="0" smtClean="0">
                <a:solidFill>
                  <a:schemeClr val="bg1"/>
                </a:solidFill>
                <a:latin typeface="Arial" charset="0"/>
              </a:rPr>
              <a:t>Better management of complex product configurations</a:t>
            </a:r>
            <a:endParaRPr lang="en-US" sz="2200" dirty="0">
              <a:solidFill>
                <a:schemeClr val="bg1"/>
              </a:solidFill>
              <a:latin typeface="Arial" charset="0"/>
            </a:endParaRPr>
          </a:p>
        </p:txBody>
      </p:sp>
    </p:spTree>
    <p:extLst>
      <p:ext uri="{BB962C8B-B14F-4D97-AF65-F5344CB8AC3E}">
        <p14:creationId xmlns:p14="http://schemas.microsoft.com/office/powerpoint/2010/main" val="828560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5B31B9E4-8E4D-4C86-BFD7-412B282B373B}" type="slidenum">
              <a:rPr lang="en-US" smtClean="0">
                <a:solidFill>
                  <a:prstClr val="white"/>
                </a:solidFill>
              </a:rPr>
              <a:pPr/>
              <a:t>18</a:t>
            </a:fld>
            <a:endParaRPr lang="en-US" dirty="0">
              <a:solidFill>
                <a:prstClr val="white"/>
              </a:solidFill>
            </a:endParaRPr>
          </a:p>
        </p:txBody>
      </p:sp>
      <p:pic>
        <p:nvPicPr>
          <p:cNvPr id="1126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7187" b="18099"/>
          <a:stretch/>
        </p:blipFill>
        <p:spPr bwMode="auto">
          <a:xfrm>
            <a:off x="1521619" y="910784"/>
            <a:ext cx="9146116" cy="5114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2091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5B31B9E4-8E4D-4C86-BFD7-412B282B373B}" type="slidenum">
              <a:rPr lang="en-US" smtClean="0">
                <a:solidFill>
                  <a:prstClr val="white"/>
                </a:solidFill>
              </a:rPr>
              <a:pPr/>
              <a:t>19</a:t>
            </a:fld>
            <a:endParaRPr lang="en-US" dirty="0">
              <a:solidFill>
                <a:prstClr val="white"/>
              </a:solidFill>
            </a:endParaRPr>
          </a:p>
        </p:txBody>
      </p:sp>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8052" b="17969"/>
          <a:stretch/>
        </p:blipFill>
        <p:spPr bwMode="auto">
          <a:xfrm>
            <a:off x="1521619" y="887820"/>
            <a:ext cx="9146117" cy="5056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5597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5B31B9E4-8E4D-4C86-BFD7-412B282B373B}" type="slidenum">
              <a:rPr lang="en-US" smtClean="0">
                <a:solidFill>
                  <a:prstClr val="white"/>
                </a:solidFill>
              </a:rPr>
              <a:pPr/>
              <a:t>20</a:t>
            </a:fld>
            <a:endParaRPr lang="en-US" dirty="0">
              <a:solidFill>
                <a:prstClr val="white"/>
              </a:solidFill>
            </a:endParaRPr>
          </a:p>
        </p:txBody>
      </p:sp>
      <p:pic>
        <p:nvPicPr>
          <p:cNvPr id="133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7187" b="18099"/>
          <a:stretch/>
        </p:blipFill>
        <p:spPr bwMode="auto">
          <a:xfrm>
            <a:off x="1520561" y="1067047"/>
            <a:ext cx="9146117" cy="5114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502819" y="1829594"/>
            <a:ext cx="914400" cy="418426"/>
          </a:xfrm>
          <a:prstGeom prst="rect">
            <a:avLst/>
          </a:prstGeom>
          <a:solidFill>
            <a:srgbClr val="520E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3600" b="1" dirty="0" smtClean="0">
                <a:solidFill>
                  <a:schemeClr val="accent2">
                    <a:lumMod val="20000"/>
                    <a:lumOff val="80000"/>
                  </a:schemeClr>
                </a:solidFill>
                <a:latin typeface="Cordia New" panose="020B0304020202020204" pitchFamily="34" charset="-34"/>
                <a:cs typeface="Cordia New" panose="020B0304020202020204" pitchFamily="34" charset="-34"/>
              </a:rPr>
              <a:t>ST25</a:t>
            </a:r>
            <a:endParaRPr lang="en-US" sz="3600" b="1" dirty="0">
              <a:solidFill>
                <a:schemeClr val="accent2">
                  <a:lumMod val="20000"/>
                  <a:lumOff val="80000"/>
                </a:schemeClr>
              </a:solidFill>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4032258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819" y="116659"/>
            <a:ext cx="10134600" cy="1143265"/>
          </a:xfrm>
        </p:spPr>
        <p:txBody>
          <a:bodyPr>
            <a:noAutofit/>
          </a:bodyPr>
          <a:lstStyle/>
          <a:p>
            <a:r>
              <a:rPr lang="en-US" sz="4400" dirty="0" smtClean="0"/>
              <a:t>Device Programming in Production</a:t>
            </a:r>
            <a:br>
              <a:rPr lang="en-US" sz="4400" dirty="0" smtClean="0"/>
            </a:br>
            <a:r>
              <a:rPr lang="en-US" sz="3200" dirty="0" smtClean="0">
                <a:solidFill>
                  <a:schemeClr val="accent4"/>
                </a:solidFill>
              </a:rPr>
              <a:t>Go contactless!</a:t>
            </a:r>
            <a:endParaRPr lang="en-US" sz="3200" dirty="0">
              <a:solidFill>
                <a:schemeClr val="accent4"/>
              </a:solidFill>
            </a:endParaRPr>
          </a:p>
        </p:txBody>
      </p:sp>
      <p:sp>
        <p:nvSpPr>
          <p:cNvPr id="4" name="Slide Number Placeholder 3"/>
          <p:cNvSpPr>
            <a:spLocks noGrp="1"/>
          </p:cNvSpPr>
          <p:nvPr>
            <p:ph type="sldNum" sz="quarter" idx="12"/>
          </p:nvPr>
        </p:nvSpPr>
        <p:spPr/>
        <p:txBody>
          <a:bodyPr/>
          <a:lstStyle/>
          <a:p>
            <a:fld id="{5B31B9E4-8E4D-4C86-BFD7-412B282B373B}" type="slidenum">
              <a:rPr lang="en-US" smtClean="0"/>
              <a:pPr/>
              <a:t>21</a:t>
            </a:fld>
            <a:endParaRPr lang="en-US" dirty="0"/>
          </a:p>
        </p:txBody>
      </p:sp>
      <p:sp>
        <p:nvSpPr>
          <p:cNvPr id="5" name="AutoShape 2" descr="data:image/jpeg;base64,/9j/4AAQSkZJRgABAQAAAQABAAD/2wCEAAkGBxMTEhUTExMVFhQXGCAbGBgYFx0dHxgcIR4aIB8iIRwhHighHh8mHRwcITIiJSksMC4uGB8zODMsNygtLisBCgoKDg0OGhAQFzckHyQsNCwsLCwsLDQsLCwsLCwsNCwsLCwsLDQsLDQsLDQsNCwsLCwsLCwsLCwsNDQ0LCw0LP/AABEIAJABXgMBIgACEQEDEQH/xAAcAAEAAgMBAQEAAAAAAAAAAAAABAUDBgcCAQj/xABNEAACAQMCAwQFCQYDAwoHAAABAgMABBESIQUTMQYiQVEHFDJUkRUXI2FxgZTS1CQzQlJ0szVyoTZiwxZDU2OSsbTB0dMmNHOCk6Kj/8QAFgEBAQEAAAAAAAAAAAAAAAAAAAEC/8QAGxEBAQACAwEAAAAAAAAAAAAAAAEx4REhUUH/2gAMAwEAAhEDEQA/AO40pSgUpSghcZv+RC8unUVA0rnGpiQqjPhliBnwqtnnvYUkeQ28iiJ3BRGQxuq5UEF25inffukY6b7W/EbJZonifOlxg4OCPrB8CDuD5iqp+AySBhNdPIOW6KAioBrXSWYL7bYJ8l3Pd8pcLMocfbCKR7KOGaGR5nxIqtkheTK5IAO3fVRvnY1Y8J4nLJcXEUkYjWMRlBqyxDa92xsCdOwGcDxycDNPwkN6r3z+zvrG3tfRSR7+Wzk/dWW3sAs8s2okyKi4x00a/wDv1/6Vq8M+JtKUqKUpSgUpSgVXcbv2iVBGFMksgjTVnSCckk43wFVmwOuAMjORY1D4rw8ToFLMjKwdHXGpGU5BGQQfIgjBBIPWgpuJcRu7WGWSZoHVeWRKqsgAaQK4ZC7YwpyGDeO4GN/L9qBLcrBZvBMTbyyY19HVoVQFhnCnW2didtqkzdn3kVudcM7towQoVVCOr7ID1YqAWJJ8sdKkcX4O0sglSZopFgliVgoOnmNEdQz4jlDH20GLgV9M008EzRyGLR9LEhRdThiYypd8MqhW69JV2Hjd1Vdn+FvboYzIjr/CFj0HJJLFiXYuzE5JO5OSc5q1pQpSlApSlApSlBS317O87W9u0cZSNZHkkQuO+zhVVA6b/RsSS23d2Odotz2ha3lt0u2hhEiTF21bFkaMJpJIwGVi2k5I6Z2ybC/4UzS86GXlSlAjHQHV1BJXUpwcqWbBBHtnOa8WXAhHJFJzZHaNZQS5yXMrIzE9AMFNlAAAOAAAKCsTj8s0c8lu8PLjmK83Q8oEaxo20aMDIxdiuxGB4HGDd8BvjPbxTMFDOgJCnIB+r/06jpURuCOGd4rho3eYyeyGU5REKsue8O6GByCD9WQZ3COHLBEI1JO7MWOMszszuTgAbsxOAMb0EylKUClKUClKUCtdgvryYGaHkiIOyrE6trkCOUJ5ofCElSQNDbYz122KqCXs62HjS5kjt5GZmjULqGo6nCSe0isSxPUjUdJXbAQrrtlFEL1ZZoElgZhGjNgkCJHXIzk5Zj0xUm47QPzLWNFVi5Tnsc4QOjFQvm5IzjwUZPtLmevBgEuk1n9oZiTj2NUapt5405++oMvY63LRv3w6yLIxEjgOyqF3UPpBwBvjooFNbNtipSlApSlArTpO1N2z3XKtbfk20pjaSW6Me4RHJI5LADDjx863GtA4eMLxOQlAIeI808w4UhIrdjk4ONhkHGxANBLt+1F7IEZLewYOxRCt+TqYAsVH0G7aQTjrgGpUXFuJsCVsrQgEg4vWOCCQR/8AL9QQR91Udrf23EbhdE8GsuH5ccqs6BIplEgOMcwPIvTOBGu53As+xfaq1ZRAbu2e4klkbTE+Q2p3YEDqMrvjw6eFUTPlHivuNr+Nb9PT5R4r7ja/jW/T1PftRZgkGdNmKnqQGB0kZxjZtvtrJd9orWN2jeZQ6e0NzpJAbBwNjpIOPIioKz5R4r7ja/jW/T0+UeK+42v41v09WU/aO1TTqmXvoJFxk5Rs6W2HQ4OPsrFddq7KOJJpLmNI3LKjMcBipIYfaCCCPqoIXyjxX3G1/Gt+np8o8V9xtfxrfp6mR9rrFoGuBdRGBG0NJq7oY4wCfPcfGvtj2tsZkleK6idIV1SFWzoXfc/VsfhQQvlHivuNr+Nb9PU7spxl7qFnkiETpNJEyq+sZjcoSG0rkEjyr5wntbY3MnKt7qKWTBOlWBOB12qD6Pv3Nz/XXX996Ctt+2N49ut16raJCxIVpb0p0Yrv9BjJI6ZqVB2iv30hLaxbUmtdN+TqTONQxBuuSBn66p+BX6W3DbK6keMLGZV0yOEBLu+CpO2saTscbM+9fLO8glWe7iubYNCpcssmUiZ3Y6GbA7rjOo49okjcCg2CHi3E2UMtlaMrAEEXrEEHcEH1fpivXyjxX3G1/Gt+np2S7S2ckMcEd1DJJFApcI+cBFUMfsB8frqRw/tpw+eRYobuGSRtlVWyTsTsPsBq3KRH+UeK+42v41v09PlHivuNr+Nb9PWZu3HDhIYjeQ8wNoK6t9WcYx552r3xLtlYW8jRTXcMci41IzYIyARt9hB++oqN8o8V9xtfxrfp6fKPFfcbX8a36epnE+11jblVmuoYy6B1DMO8hzhh5g4O/wBVebjtjYJHHK93CI5c8ti4w+k4bHng7HyNBF+UeK+42v41v09Yb7jfE4o3laxttMaF2xeNnCgk4/Z/IVZntbY8j1n1qLkF9Ak1DSW8s+eKhcQ7QWt3ZXnq08c2iB9Wg505R8Z+3B+FB8ue1bLwuO/WEM0iwkRGTAzK8aAa9J2GvOdPhUS77TX0TrHJb2KO/sq1+QW3wMAweJ2+2qmf/Zy0/wAll/et6n9quMw2slxDLLbD1pAQZZQpQFOX3kwSyDSWGOpZht1ITBx/iBzi0stn5Z/bjs+3dP7Ps242+sVn+UeK+42v41v09a9dXlvCIbj1u3WO4uNZLyACZI5AwkXzddlPmHGT3VFbYva+xMBuBdRcgPyzJq7ofAOnPngg/fT4InyjxX3G1/Gt+np8o8V9xtfxrfp6mWfa6xlSWSO6idIQDKwbIQHOCfLofhThfa6xuXMcF1FI4UsVVskKOp+zcUEP5R4r7ja/jW/T0+UeK+42v41v09SOH9teHzyLFFeQvI5wqhxknrtXyXtvw5ZDE15AJA2gqXGQwOCD9edqDB8o8V9xtfxrfp6fKPFfcbX8a36epXE+2NhbyGKe6hjkXGVZsEZAI2+wg194h2wsINAlu4U1oJEy47yHow+o+BoKu87R38BiM9lAsck8cRZLpmK8xwgOkwDOM5xkVN4zx25S7W1traOVjCZSZJzGAA+nAxG+dyKhdsb6Oa2tJYnDxvfWpVlOQRz06VkvYdfFimSurh7jI6jMqjI+ygiJ2uuyJCIeHkRAmTHEP3YHUt9BsBg7nyqavF+JliosrQsAGI9dbIByAcer9CVPwNa5e8ftpgtq01nHJEjQBRMDzHIEegDSNKZ3IbG6qMeNWNn2gs7K7uI5723VVSOOMGTvqFaVtDD/AHOYFB8RjO4OaLX5R4r7ja/jW/T0+UeK+42v41v09TeK9rbG2cRz3UUblQwVmAOD0OPur5e9rrGJIpJLqJEmGqNmbAcDGSPPqPjUEP5R4r7ja/jW/T0+UeK+42v41v09TG7XWIgFybqIQF9Ak1d0vgnTnzwD8KW3a6xkikmS6iaKLHMcNsmrYZPhk0EP5R4r7ja/jW/T0+UeK+42v41v09TeGdrbG4LLBdQyFFLsFYEhR1OPIZHxFY+G9srCeRYobuGSRs6VVxk4BJwPsBP3UEb5R4r7ja/jW/T1l4Dxy4kuZba5t44XjjSQGOYyBg7SL4xpggofjXtO2nDzKIBdwmUvywmrfXnTpx56tqj2P+MXX9HB/cuaDZ65tdD9h7Qf/Wn/APDQ10mtAs7V5bfjcca6ne5lVVBAyTbwYGSQPiaDlvoT4RcQ8VRpoJYgYpADJGygnT0BIG9Vnoq4VOnFrOV4JViZzh2jYKcxvjDEYOR0rvq3ktxcwfss0Sws+tpGhIBMZAGElZsnUD06GqbgF1IyWNkYHWa05XPzLbnQFiZclUmZwCSMd3fNBTv27sVtpbAzH1nnypo5b+0bhyBq06ehHjVjddu7GxuuIwXMxSR51dQI3bKm1tlByqkdVPwrl992Cv8A5XZuSvfuWmVefCGaPmk6gnM1EY+qrL0rdgOIXHE7i4ht9UMhjCOZYl1HlxpjDODnUMYxvQb/AMJ4/b2Jt2uZBGsnDrVUz/Ey83UB541r/wBoVonpHie64bam3jkk13t44VUYtpNxMclcah1Gcjatz4zbmOGRZlC8nhCKc4OCwlDjbPQxL0qXwW3msba1llgYrC10ZNLxDQkkrOjEvIqhSuD12zuKDmPCuGzDs5eQmGQSm9TEZRtZysJHdxncb9Kejnhs0NlxlZYZI2ayOkOjKTtJ0BAzvXVZZ3MU16YWWI3UM4BkgyYkiiBfVzeXjuk7uNhXmW8biKXctvESptTCv0sD65Ms2kGOV1Bwy+0R1FBy70IcIuIeKxtNBLEDHIAZI2UE46AkDeuz+j79zc/111/fevFnxY3lzC0cEipA8glYyQMFbQV0kRzOQ2T0I2r36Pv3Nz/XXX996DmnbW2eTs5ZpGjO5uThVUsTvcHYDc7An7qouxXDZo+EcYjkikSRlh0oyMGOWcDCkZOTtXTezkcnyfw2SOF5uVcSOyoUDaSt0mRrZR7Tr41LuVnuPWp0tpQGW2CIXhLSGGeV3ClZWUYDAd5hvmg5N6G+FzwXdzzoZYtVjNp5iMucNFnGQM4yPjVb6KOD3EfFbOSS3mRC5w7xsqnMb43IxvXblv2vpi8ULBI7e4hZjJAw5jmDCfRzPhu4c5xivllxJ53tbcW8ivbOhn1SW55YETjvKkzOMkjHd3oODXnB7g8UebkTcr11jzOW2jHOO+rGMfXmrD0u8HuJuL3jxQTSIGjBZI2YAiGIkEgYzgg/fXZHecWzWfqc3MeSTS2uDSVMxfUMza8BWBPdz9Ve7ni5s7i7ikhctdz6oMS268z6C3jwqyTIxOtCMAeI86DknpZ4bNPJYcmGSXTw6HVy0ZtOTJjOAcZwfgagdo+FzycK4RGkMryILvUioxZcXAByoGRg7b12a2mksHjkmgco1lawahJAoEqNPlTzJUyfpFxjOd6wwXMljyrm4gdE/bAwMtupjM12JYwxeZUyUH8LHeg5hc8Nm/5NxQ8mTnevn6PQ2v8AdufZxnpv06Vc+h6xlhsOLpNG8bckHS6lTjlz74IBxsd/qre4ZZHSO9jgd4/Xmn0rJATyvVpItWoS8sjUf5+lZHumuIeI3QjZIZLILGxeJtegXJYgxSOMd9fHzoK+f/Zy0/yWX963rQ/T5wuefiacmGWXTapq5aM2nMk2M4BxnB+BrfJ/9nLT/JZf3retivbiW3vZ5/VpZYpIIVDo0IClHuCwPMlTG0i/Gg4l224bNJwrgsccUjyLHcakVGLLh4gcqBkYJANLbh03/JyWDlSc75RA5ehtf7pD7OM9N+nSuro0tp6tdS27hI4rsSjmQKYubPDImovKqeypzhjvX2FZjruxbSFWv1nVA8JYxeqRxas83l41A/x9N6DlPYDh00XDuNRyRSI7W8RVXRlY5MwGARk5II+6snoU4VPDxCQzQSxA2suDJGy5wUzjIGa6izyXnrdzDA5jkt4Ei+kgbmtHLOzaSkrJ0dRuw3qzNxLc3KEW0sQiilVzI0JwziIqMJK5BIGdwNiPOg4B6L+D3EfE7KV7eZIzIMO0bBTlWx3iMb+FR+PcHuDxO4mEExi9dkPMEbFMCZsnVjGBg758K7nwzipl9UsRA6z25hMwMtsTGEUAkqk7OBkjHd/iFY7i6lW3n4f6tIZ5WuGj+kt8MjzSMHCmcPpAcZ7u2+1Byr0z8IuJuL3DQwTSKBGCUjZgDykOMgHfBHxqP6R+FzzvYcmGWXTwy21ctGbTnmYzgHGcH4Gu1XnaBbK7uUljJNxIjxYmtl1jkxR7LJMjE60I6VD4RLJw7ltPA+lrKzgyJIFAlj54ZCZJkycuuMZzvQVvDEK8E4UrAgi7tgQRggi5GQR4Gtsb/GR/Qn+8tU/F4HSwsxIhRzxCBijFSV1XeoAlSRnBHQmrhv8AGR/Qn+8tB+d7jg9x8qtN6vNyvXSeZy20Y5/XVjGPrzWT0mcHuH4leypBM0QlYl1jYqAAM94DG3j5V3F3nFsbP1OfmM7ENrg0lefq1Y52vSAw/hzuNqxcYvnjiu7I28hlujcCD6W3Ak1g4Kq06ucZ37u1By/02cJuJuIqYYJZQLeMExxs2D3+uAcV59IXDppeH8FSKKSR1tnLKiMxGOSDkAZG+1djueJtZ3DtJA7JMsKIwkgUFwHGkcyZCW8gAc1GsYbi3NpK1rK4S1lSRUaHMbNJC41apVXojbgnpQcjv+GzHs5bwiGTnfKDfR6G1/upT7OM9N+nSvXY7h00fB+MRSRSJIwg0oyMGOXYDCkZOTsK6rK0qrHeG3cRpevcMpkhBEJtZY9ZYy8vGWB9vpvXjnSXgubqCFmRxaiMCSBjIYZ5Hk0skrJsDjdhvmg5b6HeGTwXV1zoZYtVhNp5iMucNFnGQM4yPjVd6JuD3EXFrOSS3mRCzYZ42VTmKTG5GN67W1299MZIoHCR2tzCWMkDDmubfCfRyvhhy2znGNqxcM48LuS0gjjOu3kDTfTWzaAsUiHKxzs/tsB7NBxWy4VOONxzGCUQ/KSnmcttG9yAO9jHXbr1rv8AY/4xdf0cH9y5qm9YkZI+H+rvzluY5m+kt8CJbxZS+kTczToB/g67Vc2P+MXX9HB/cuaDZ61PsXKol4llgP29upH/AENvW2VrXE+wPDbiVpprSN5HOWYltzjHgceFBK4HbJC91jQiSTa1wy7jlRBicHqXVs53PXxqJYTE3jF7flomsRSB4dLaipZjiTXqcgHGkAYOSSdq7h/o+4PMmtLJMamXfUDlWZT/ABeampHzY8J9yj+L/moJfEUL3UTKigK4cyiRNJGnSQ6e2X0khSMgZ6jocfae0mmkiaKSApHJEwV85BEil2B1AHuDA2z7WParB82PCfco/i/5qjP6P+DCZIPUk1ujOPbxpQop31dcyL/rQR+2bB55sEECG2XYjcyXMieI32H3Z8a2DjcTyWqLrDSoY3cRsilyhVm0lu6CSMjON8bjqNU4h2ctoZJIYIlSPm2SaQTjBuDJINzncAfCrz5seE+5R/F/zUFxwRuXbqrldY1HTqTO7MVDEd0vgjURsWyfrr3wYCOBQzpzSNUh1DeRt28emokDyAA8KoLn0b8IRGc2MeFUscFs4Az/ADUtfRxwiRFcWMeGUMMls4Iz/NQZuxlo8Jk5u3cjRdTxH2Neycv/AJkau7r+k3bV4Vl9Hp+huf666/vvWD5seE+5R/F/zVsPBuEQWsQht4xHGCSFGcAnc9SaCg9HjoeGQoxXBEgIJ8DI9WnZ6JYbZYjoXTrwilcBS7FQMHAGkjbwqrk9GnCiSTZRkk5Jy/5qicL9H/Bp4Yp0sk0Sosi5LA6WAYZGrY4NBZ9lpiTI81v6s5VFC64SoRdWlF5btsuTuwGdWwAGAsIyLwyFEjRUdc8xCr6nVgUA7yk4JfUBlse1jUIvzY8J9yj+L/mp82PCfco/i/5qCRJaSm/S4LwNENag7h0Qqvd9rG7jJIG+2egx94xHIbpJIi26outZYwigOSwdG7xBU4GnOT/LgNVcfR9wfnCH1FNZQv1bGAQDvq65Ir5eej7g8ZjDWKfSPoXBbrpZt+90wp/0oLLtZbtLy2jJbSrqVR41OX0gMTJ3SowcjqQx2bdTZX0rerlY3TnaAoKlQFY4GoAnGB7QH1VSfNjwn3KP4v8AmqNxP0f8GgikmexTRGpZsaicAZ2GrrQX/E7dDaPBEUxy9CrqA2xjr546E+OM1UYZOG3YlJ1vHM30jRmQ5Q+3yvo9Wc+xtgL45r782PCfco/i/wCanzY8J9yj+L/moKW4P/w5af5LL+9b1t/ae2Se3ZBy3bIZASuzAjB3OAR1B8KkXXAbaS29UeJTb6VXl7gYUgqNjnYqPhWtXvo+4NEFZ7KPDOqDGs952Cr/ABeZFBsPHrwrFqhjSeQMuldSDBz7XfZRlRk4yM9MjrWGx0iz0ctdRVswzPH3mJJIYoWTvEk7ZA1dPCqz5seE+5R/F/zU+bHhPuUfxf8ANQT+zwZI5SxEbSSM6LI6M65Vf3hRiGOsHGCcLpGdtsPZS0kga45zwnmOrBkOC55aBmOWO5I/08sVG+bHhPuUfxf81YLP0e8Gk1abKPuOyHOsd5Tg/wAVBYcHjkS5kyWWItIx1Sxsrln1IUAAZcDOdQHUDv4DViltH9e5gOUZw+ovHoQCMIVKnv6yclWGwydxuGhp6PuDGZoRZR60RXI7+NLl1XfVjrG231DzqR82PCfco/i/5qC64iBJJCNS8pWLv3l3ZcaFIzkjUde3jEKre2MDSqnKJONQPLeIN3hp35vd5ZBOrHe6aagTej3gyvHGbKPVJnT7f8Iyf4ttqz/Njwn3KP4v+ag+dtZB6vaLlNQvbTIU7Z50eceOKzyuBxlckD9hPU/9ctfbL0ecMikSWOzjV0YMrd44YHIO5xkHepvHuyVleMr3VusrKNKli2wznGxHjQHtk9dS4XRjkOjvqXJJaIoOuSMK/wBQ386icdlLTxoLfmRExtJKjw5yj6kU65FbSjd84BO+B41Wn0fcH53J9RTUU15y2MAhf5uuT5VJ+bHhPuUfxf8ANQTO1sfNj0JGshdWTUJEVk1aeurYxHHfAySABpbwkcfieaERxyQ5P7wPkq64OV2YEAtjOcggEHrVX82PCfco/i/5qj8Q9HvB4YpJnsU0xoztgsThQScd7rgUFryGPD1gcqZBCisqSKuSAuoBjqGcAjfb6x1rNwwubZ1kkKu2rRrdGdARsGZTpLA+IJ8Nz1qrT0Z8IIBFlHg79X/NUbhvYDg06F0sk0h3TfWO9G7Rt/F/MhpeydLTslC0SuJO4MIoDvGzEqCCQU25Z20qcEb7LnAsOHgCWaV2XLMFTvDaNQMdD4sXbz7w8hVL82PCfco/i/5qj2/o+4O7yRiyTVEQG3bGWUMMd7fYiryJSWsnyhzc/Ray+dcXL/dcvIH73nbBTn6PR/vVk4e4PF7ogg/skHQ/9Zc1h+bHhPuUfxf81W3AOytnZFzawLEXADaSd8Zx1J8zUFzSlKDWr/s1bRpJIDcLuz6ReXKrqZixwqSbZYnAUdTgCqS7tFjQs0dyWHd0DiV1nmcvmacmTGnHd1efhit7uLdJFKuqup6qwBBwcjY7dRmsacPiHSKMd3Tsg9ny6dM+FBp3DLOCeXQnrfLAyW9eu8jvSrgjmYUgx4IJ6kjwrZeHdn4IZOanNL6SgMk80uFJUkASOwGSq9PIVM9Qi1h+VHrGcNoGRkknBxnckn7z51JoNA49KDNMDkj12JNmKHa1EntDdfazqG461nksYEbTJ61kadTLxC7ZVyzg5bmDGAmcHxOPDJ8NFqvV8Q/EnJB8QvD9H/eK3NbKILpEaBcY0hRjAzjbH1n4mg0KFbZ9Csl2BJpU54hdEBmkKaD9J4qC488Y2yM71ccOR4uSdaoAANEjowC4xh0YMOnnv41mNshJJRckgk6RklcaSfrGBjyxWU0GtdkbeMl5U5wKkxkPdzTA4wSQruVwTgq2MlSDtqxWy1jihVfZUDYDYAbDoPsFZKBWp3vZe3t4PovWcIAscYvbpR4KqqBLt4ADp06CtsrDc2qSDTIiuuc4ZQwz9hoNHvLSONclLliXCBV4ldaiwkRH2Lj+YlfPC5xq2kcH4dDcP3fWuV4OL+7OeuP+cxuMHGfGtuSxiByI0B2GQo6LjT4eGBjywK+JYRBtYijDgYDBADjfxxnxPxoInDeAwwOZE5pcrpzJPLLhc5wOY7Y38vKvPaW0jkiUSKxxImjTK8RDk6QdaEMB3j065xVtXiWMMCrAMpGCCMgj6xQaRJa26ZDi77pIZlv7pl2jZzhuYMnK6cfX91RrWC2lZIZEucShR3r+5ZS55nMjwZO9p5fiO8NWwwa31bSMAAIgAwQNI2wMDH2DagtUznQuc5zpGc77/bud/rNUYeK2CzJpYuADkaJZIjkA9WjYNjfp0+raqrsfDGYzPHzhqyuJLmWbAB64d2C5OSCOqlT44F+6AgggEEYIPQiiRgZwAM7nA67Ab/cAPuFQeqicU4bHcR8uUMVyrd12QgqQykMhDAggHY1LpQadxjg8UJGn1pxpZ3/b7sFVUZJ/eEdcDc9T5A4gXUUMUnLkW52JVmXiN0VDfQ6BvIDhubjPgwA31A1vEtlEzh2jRnGwYqCR9hxkdT8aJYxABRGgUdAFGBuD0x5gH7RSDW+DcBimj1t62meg9eu+hGfGQZ+6tg4Xw2O3TlxhtOosdTu5JJySWcljv5ms1taRx55caJk5OlQMnzOOprNQa5x7hkUk6sQ4cxgMy3U0H0avsPo2AYgyMRnzxneqIrbBUYreDVyyc392MB9RZv3m6qF6+OfCt7mt0YqWVWKnKkgHSfMZ6H66+eqp/Ivs6fZHs+X2fVQat2VggeYsEnEsS5xLdTS6Q5dQQruVwyoCGx4kdQamdrbWJV9YfnnThSsd1NFkZOMKjhScnckZwDvsBV/HAq7qqg4A2AGwzgfYCTt9Zr08YOMgHByMjocEbfcSPvNBH4ZarFEqKWIAz3pHlO+577kswydsnpjpUqvKIAAAAABgAbAD7K9UFZxPgUM7rI/NDqpUGOeWI4JBweW653HjWuPwlOYyKJyNehGPEbsAsFZmB756BR0zuSP4TW7VE+S4O99DF3zl+4veOc5O25zvv40GhpJA2ypdhjgoDxC676kwrkYkPRpCCB/Kv8wrZI+yVu8YEhuSGXvIb26III3BBl3HgQRV3NYxOMNGjA9QVB64J6jzVT/9o8qyxRqoCqAqgYAAwAPqFB6UYGB0rS7nhcCM5CThDMRpjvrlSXeVdZESuFALSFtvq/m23WsJtI9RfQmo4y2kZODkb9djuKDQp+QNlS8ZtIIX5QugSxkC6N5MBtJDb/Z9dbR2Ut4RE0kOvEjtlnlklLaCYwdUjFh3VHd8OlWptY/5F66vZHtef2/XWSOMKMKABknAGNyck/eST99BqnEOFQC6SEm5zNqbUL+5ULjJI0iTAztpA64foE32xRjavDQKTkqpO2+BnbOPhk48s1koFKUoFKUoFKVpXpUv8Wvq4dUaY6md86UhjZGlZgNyCCqaRuTIBt1oNd7NdtrS54jFCjPzPWLlsFDg5Uhdxn+EGur1w5uxphMcsRsFmYg27IJYmdwNQCnmMDkD7CDvXarG7WWNJUzpdQy5GDgjO48D9VBnpSlApSlApSlApSlApSlApSlApSlApSlApSlApSlApSlApSlApSlApSlApSlApSlApSlApSlApSlApSlArm/pTUNNAv8AuqD9hnhfH38mukVyz0n3OLxF8kjPxF6f+HQUl8x5fBd/YtrUj7XmtQD8FI+811PsSc2Nu380Yb/td7/zrmPEo9M9jF/0VvY/6SM3/Drp/YiLTw6yU9RbRA/by1oLqlKUClKUClKUClKUClKUClKUClKUClKUClKUClKUClKUClKUClKUClKUClKUClKUClKUClKUClKUClKUCuP+ldsXMj/ywj/9Ybs/8WuwVxj0kPzLu4j/AN10/wD423/vf60HrtaQl/8A5Iol/wDxwXL11rhEWmCFf5Y1HwUCuN9vm1Xl5jqglA+6wfH+slduRcADyoPtKUoFKUoFKUoFKUoFKUoFKUoFKUoFKUoFKUoFKUoFKUoFKUoFKUoFKUoFKUoFKUoFKUoFKUoFKUoFKUoFcb7awBeJnXJGvMuULapFXTCyWWXIJG37NKu3jp867JVXxzs/BdBeaneT2HUlXTPXDDwPipyDjcGg5RxkrJxKfQyuk5HLKsGDtKIIQBg7kKkrt5KM12uta4H2Gs7ab1hUMk/QSyYZlG/sgAKvU7gA7mtloFKUoFKUoFKUoFKUoFKUoFKUoFKUoFKUoFKUoFKUoFKUoFKUoFKUoFKUoFKUoFKUoFKUoFKUoP/Z"/>
          <p:cNvSpPr>
            <a:spLocks noChangeAspect="1" noChangeArrowheads="1"/>
          </p:cNvSpPr>
          <p:nvPr/>
        </p:nvSpPr>
        <p:spPr bwMode="auto">
          <a:xfrm>
            <a:off x="1676171" y="-144496"/>
            <a:ext cx="304871" cy="30487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61" tIns="45731" rIns="91461" bIns="45731" numCol="1" anchor="t" anchorCtr="0" compatLnSpc="1">
            <a:prstTxWarp prst="textNoShape">
              <a:avLst/>
            </a:prstTxWarp>
            <a:noAutofit/>
          </a:bodyPr>
          <a:lstStyle/>
          <a:p>
            <a:endParaRPr lang="en-US" dirty="0"/>
          </a:p>
        </p:txBody>
      </p:sp>
      <p:sp>
        <p:nvSpPr>
          <p:cNvPr id="61" name="Rectangle 60"/>
          <p:cNvSpPr/>
          <p:nvPr/>
        </p:nvSpPr>
        <p:spPr>
          <a:xfrm>
            <a:off x="1504036" y="5632798"/>
            <a:ext cx="914611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tag with I2C</a:t>
            </a:r>
          </a:p>
        </p:txBody>
      </p:sp>
      <p:grpSp>
        <p:nvGrpSpPr>
          <p:cNvPr id="70" name="Group 69"/>
          <p:cNvGrpSpPr/>
          <p:nvPr/>
        </p:nvGrpSpPr>
        <p:grpSpPr>
          <a:xfrm>
            <a:off x="5656663" y="6402282"/>
            <a:ext cx="895153" cy="324179"/>
            <a:chOff x="4800600" y="6400800"/>
            <a:chExt cx="894946" cy="324104"/>
          </a:xfrm>
        </p:grpSpPr>
        <p:pic>
          <p:nvPicPr>
            <p:cNvPr id="71" name="Picture 2" descr="C:\_Data_\_ST\#Content Creation\Brand and media contents\#Pictos\PNG\PICTO_Communicaiton_Blue_HQ.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8893270" flipH="1">
              <a:off x="5487556" y="6467121"/>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72" name="Rounded Rectangle 71"/>
            <p:cNvSpPr/>
            <p:nvPr/>
          </p:nvSpPr>
          <p:spPr>
            <a:xfrm>
              <a:off x="5203588"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73" name="Straight Connector 72"/>
            <p:cNvCxnSpPr/>
            <p:nvPr/>
          </p:nvCxnSpPr>
          <p:spPr>
            <a:xfrm>
              <a:off x="4800600"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4931569"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5055393"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flipV="1">
              <a:off x="4945856"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V="1">
              <a:off x="5069681"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
        <p:nvSpPr>
          <p:cNvPr id="20" name="Rounded Rectangle 19"/>
          <p:cNvSpPr/>
          <p:nvPr/>
        </p:nvSpPr>
        <p:spPr>
          <a:xfrm>
            <a:off x="1804758" y="1289489"/>
            <a:ext cx="4136426" cy="731689"/>
          </a:xfrm>
          <a:prstGeom prst="roundRect">
            <a:avLst>
              <a:gd name="adj" fmla="val 13886"/>
            </a:avLst>
          </a:prstGeom>
          <a:solidFill>
            <a:schemeClr val="accent5"/>
          </a:solidFill>
          <a:ln>
            <a:solidFill>
              <a:schemeClr val="accent5"/>
            </a:solidFill>
          </a:ln>
        </p:spPr>
        <p:txBody>
          <a:bodyPr wrap="square" anchor="ctr" anchorCtr="0">
            <a:noAutofit/>
          </a:bodyPr>
          <a:lstStyle/>
          <a:p>
            <a:pPr algn="ctr">
              <a:lnSpc>
                <a:spcPct val="150000"/>
              </a:lnSpc>
            </a:pPr>
            <a:r>
              <a:rPr lang="en-US" sz="1800" dirty="0">
                <a:solidFill>
                  <a:schemeClr val="bg1"/>
                </a:solidFill>
              </a:rPr>
              <a:t>“DIP switch / resistor” type of setting</a:t>
            </a:r>
          </a:p>
        </p:txBody>
      </p:sp>
      <p:pic>
        <p:nvPicPr>
          <p:cNvPr id="21" name="Picture 6" descr="https://encrypted-tbn2.gstatic.com/images?q=tbn:ANd9GcQPpd4arJG5uUFz4GBzPuGGN-fzb8i_0LoMrPnyVvBpx2qfsuLhv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2379373" y="2093401"/>
            <a:ext cx="2929413" cy="16133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42790" y="3857259"/>
            <a:ext cx="1147937" cy="871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Box 22"/>
          <p:cNvSpPr txBox="1"/>
          <p:nvPr/>
        </p:nvSpPr>
        <p:spPr>
          <a:xfrm>
            <a:off x="3337955" y="4533510"/>
            <a:ext cx="870953" cy="461772"/>
          </a:xfrm>
          <a:prstGeom prst="rect">
            <a:avLst/>
          </a:prstGeom>
          <a:noFill/>
        </p:spPr>
        <p:txBody>
          <a:bodyPr wrap="none" rtlCol="0">
            <a:noAutofit/>
          </a:bodyPr>
          <a:lstStyle/>
          <a:p>
            <a:r>
              <a:rPr lang="en-US" dirty="0">
                <a:solidFill>
                  <a:srgbClr val="002052"/>
                </a:solidFill>
              </a:rPr>
              <a:t>0100</a:t>
            </a:r>
          </a:p>
        </p:txBody>
      </p:sp>
      <p:pic>
        <p:nvPicPr>
          <p:cNvPr id="24" name="Picture 2"/>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770496" y="2447093"/>
            <a:ext cx="1824447" cy="1214264"/>
          </a:xfrm>
          <a:prstGeom prst="rect">
            <a:avLst/>
          </a:prstGeom>
          <a:noFill/>
          <a:ln w="9525">
            <a:noFill/>
            <a:miter lim="800000"/>
            <a:headEnd/>
            <a:tailEnd/>
          </a:ln>
        </p:spPr>
      </p:pic>
      <p:pic>
        <p:nvPicPr>
          <p:cNvPr id="25" name="Picture 24"/>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rot="-410091">
            <a:off x="7280198" y="3628429"/>
            <a:ext cx="616390" cy="1037488"/>
          </a:xfrm>
          <a:prstGeom prst="rect">
            <a:avLst/>
          </a:prstGeom>
          <a:noFill/>
          <a:ln w="9525">
            <a:noFill/>
            <a:miter lim="800000"/>
            <a:headEnd/>
            <a:tailEnd/>
          </a:ln>
        </p:spPr>
      </p:pic>
      <p:sp>
        <p:nvSpPr>
          <p:cNvPr id="26" name="Content Placeholder 6"/>
          <p:cNvSpPr txBox="1">
            <a:spLocks/>
          </p:cNvSpPr>
          <p:nvPr/>
        </p:nvSpPr>
        <p:spPr>
          <a:xfrm>
            <a:off x="1686556" y="4841231"/>
            <a:ext cx="4114515" cy="600303"/>
          </a:xfrm>
          <a:prstGeom prst="rect">
            <a:avLst/>
          </a:prstGeom>
          <a:noFill/>
        </p:spPr>
        <p:txBody>
          <a:bodyPr vert="horz" wrap="square" lIns="91461" tIns="45731" rIns="91461" bIns="45731" rtlCol="0">
            <a:noAutofit/>
          </a:bodyPr>
          <a:lstStyle>
            <a:lvl1pPr marL="177800" indent="-177800" algn="l" defTabSz="914400" rtl="0" eaLnBrk="1" latinLnBrk="0" hangingPunct="1">
              <a:lnSpc>
                <a:spcPct val="100000"/>
              </a:lnSpc>
              <a:spcBef>
                <a:spcPts val="1800"/>
              </a:spcBef>
              <a:spcAft>
                <a:spcPts val="600"/>
              </a:spcAft>
              <a:buClr>
                <a:schemeClr val="accent1"/>
              </a:buClr>
              <a:buFont typeface="Arial" pitchFamily="34" charset="0"/>
              <a:buChar char="•"/>
              <a:defRPr sz="2000" kern="1200" baseline="0">
                <a:solidFill>
                  <a:schemeClr val="accent4"/>
                </a:solidFill>
                <a:latin typeface="Arial" pitchFamily="34" charset="0"/>
                <a:ea typeface="+mn-ea"/>
                <a:cs typeface="Arial" pitchFamily="34" charset="0"/>
              </a:defRPr>
            </a:lvl1pPr>
            <a:lvl2pPr marL="533400" indent="-177800" algn="l" defTabSz="914400" rtl="0" eaLnBrk="1" latinLnBrk="0" hangingPunct="1">
              <a:lnSpc>
                <a:spcPct val="100000"/>
              </a:lnSpc>
              <a:spcBef>
                <a:spcPts val="0"/>
              </a:spcBef>
              <a:spcAft>
                <a:spcPts val="600"/>
              </a:spcAft>
              <a:buClr>
                <a:schemeClr val="accent4"/>
              </a:buClr>
              <a:buFont typeface="Arial" pitchFamily="34" charset="0"/>
              <a:buChar char="•"/>
              <a:defRPr sz="1600" kern="1200">
                <a:solidFill>
                  <a:schemeClr val="accent1"/>
                </a:solidFill>
                <a:latin typeface="Arial" pitchFamily="34" charset="0"/>
                <a:ea typeface="+mn-ea"/>
                <a:cs typeface="Arial" pitchFamily="34" charset="0"/>
              </a:defRPr>
            </a:lvl2pPr>
            <a:lvl3pPr marL="901700" indent="-177800" algn="l" defTabSz="914400" rtl="0" eaLnBrk="1" latinLnBrk="0" hangingPunct="1">
              <a:lnSpc>
                <a:spcPct val="100000"/>
              </a:lnSpc>
              <a:spcBef>
                <a:spcPts val="0"/>
              </a:spcBef>
              <a:spcAft>
                <a:spcPts val="300"/>
              </a:spcAft>
              <a:buFont typeface="Arial" pitchFamily="34" charset="0"/>
              <a:buChar char="•"/>
              <a:defRPr sz="1400" kern="1200" baseline="0">
                <a:solidFill>
                  <a:schemeClr val="accent3">
                    <a:lumMod val="50000"/>
                  </a:schemeClr>
                </a:solidFill>
                <a:latin typeface="Arial" pitchFamily="34" charset="0"/>
                <a:ea typeface="+mn-ea"/>
                <a:cs typeface="Arial" pitchFamily="34" charset="0"/>
              </a:defRPr>
            </a:lvl3pPr>
            <a:lvl4pPr marL="1527175" indent="-155575" algn="l" defTabSz="914400" rtl="0" eaLnBrk="1" latinLnBrk="0" hangingPunct="1">
              <a:lnSpc>
                <a:spcPct val="100000"/>
              </a:lnSpc>
              <a:spcBef>
                <a:spcPts val="0"/>
              </a:spcBef>
              <a:spcAft>
                <a:spcPts val="300"/>
              </a:spcAft>
              <a:buFont typeface="Arial" pitchFamily="34" charset="0"/>
              <a:buChar char="•"/>
              <a:defRPr sz="1200" kern="1200" baseline="0">
                <a:solidFill>
                  <a:srgbClr val="646464"/>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93" lvl="1" indent="-222294">
              <a:spcBef>
                <a:spcPts val="10"/>
              </a:spcBef>
              <a:buClr>
                <a:schemeClr val="accent1"/>
              </a:buClr>
            </a:pPr>
            <a:r>
              <a:rPr lang="en-US" sz="1400" dirty="0">
                <a:solidFill>
                  <a:schemeClr val="accent4"/>
                </a:solidFill>
                <a:latin typeface="+mn-lt"/>
                <a:cs typeface="+mn-cs"/>
              </a:rPr>
              <a:t>Device needs to be </a:t>
            </a:r>
            <a:r>
              <a:rPr lang="en-US" sz="1400" b="1" dirty="0">
                <a:solidFill>
                  <a:schemeClr val="accent2"/>
                </a:solidFill>
                <a:latin typeface="+mn-lt"/>
                <a:cs typeface="+mn-cs"/>
              </a:rPr>
              <a:t>powered</a:t>
            </a:r>
          </a:p>
          <a:p>
            <a:pPr marL="339793" lvl="1" indent="-222294">
              <a:spcBef>
                <a:spcPts val="10"/>
              </a:spcBef>
              <a:buClr>
                <a:schemeClr val="accent1"/>
              </a:buClr>
            </a:pPr>
            <a:r>
              <a:rPr lang="en-US" sz="1400" dirty="0">
                <a:solidFill>
                  <a:schemeClr val="accent4"/>
                </a:solidFill>
                <a:latin typeface="+mn-lt"/>
                <a:cs typeface="+mn-cs"/>
              </a:rPr>
              <a:t>Programming device needs to be </a:t>
            </a:r>
            <a:r>
              <a:rPr lang="en-US" sz="1400" b="1" dirty="0">
                <a:solidFill>
                  <a:schemeClr val="accent2"/>
                </a:solidFill>
                <a:latin typeface="+mn-lt"/>
                <a:cs typeface="+mn-cs"/>
              </a:rPr>
              <a:t>plugged in</a:t>
            </a:r>
          </a:p>
        </p:txBody>
      </p:sp>
      <p:sp>
        <p:nvSpPr>
          <p:cNvPr id="27" name="Rounded Rectangle 26"/>
          <p:cNvSpPr/>
          <p:nvPr/>
        </p:nvSpPr>
        <p:spPr>
          <a:xfrm>
            <a:off x="1813904" y="1386013"/>
            <a:ext cx="4118134" cy="4177381"/>
          </a:xfrm>
          <a:prstGeom prst="roundRect">
            <a:avLst>
              <a:gd name="adj" fmla="val 2467"/>
            </a:avLst>
          </a:prstGeom>
          <a:no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61" tIns="457306" rtlCol="0" anchor="t" anchorCtr="0">
            <a:noAutofit/>
          </a:bodyPr>
          <a:lstStyle/>
          <a:p>
            <a:endParaRPr lang="en-US" sz="1400" dirty="0">
              <a:solidFill>
                <a:schemeClr val="accent4"/>
              </a:solidFill>
            </a:endParaRPr>
          </a:p>
          <a:p>
            <a:endParaRPr lang="en-US" sz="1400" dirty="0">
              <a:solidFill>
                <a:schemeClr val="accent4"/>
              </a:solidFill>
            </a:endParaRPr>
          </a:p>
        </p:txBody>
      </p:sp>
      <p:sp>
        <p:nvSpPr>
          <p:cNvPr id="28" name="Rounded Rectangle 27"/>
          <p:cNvSpPr/>
          <p:nvPr/>
        </p:nvSpPr>
        <p:spPr>
          <a:xfrm>
            <a:off x="6174762" y="1347078"/>
            <a:ext cx="4115753" cy="4216316"/>
          </a:xfrm>
          <a:prstGeom prst="roundRect">
            <a:avLst>
              <a:gd name="adj" fmla="val 2469"/>
            </a:avLst>
          </a:prstGeom>
          <a:no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61" tIns="457306" rtlCol="0" anchor="t" anchorCtr="0">
            <a:noAutofit/>
          </a:bodyPr>
          <a:lstStyle/>
          <a:p>
            <a:endParaRPr lang="en-US" sz="1400" dirty="0">
              <a:solidFill>
                <a:schemeClr val="accent4"/>
              </a:solidFill>
            </a:endParaRPr>
          </a:p>
          <a:p>
            <a:endParaRPr lang="en-US" sz="1400" dirty="0">
              <a:solidFill>
                <a:schemeClr val="accent4"/>
              </a:solidFill>
            </a:endParaRPr>
          </a:p>
        </p:txBody>
      </p:sp>
      <p:sp>
        <p:nvSpPr>
          <p:cNvPr id="29" name="Rounded Rectangle 28"/>
          <p:cNvSpPr/>
          <p:nvPr/>
        </p:nvSpPr>
        <p:spPr>
          <a:xfrm>
            <a:off x="6169837" y="1289489"/>
            <a:ext cx="4134045" cy="731689"/>
          </a:xfrm>
          <a:prstGeom prst="roundRect">
            <a:avLst>
              <a:gd name="adj" fmla="val 13886"/>
            </a:avLst>
          </a:prstGeom>
          <a:solidFill>
            <a:schemeClr val="accent5"/>
          </a:solidFill>
        </p:spPr>
        <p:txBody>
          <a:bodyPr wrap="square" anchor="ctr" anchorCtr="0">
            <a:noAutofit/>
          </a:bodyPr>
          <a:lstStyle/>
          <a:p>
            <a:pPr algn="ctr">
              <a:lnSpc>
                <a:spcPct val="150000"/>
              </a:lnSpc>
            </a:pPr>
            <a:r>
              <a:rPr lang="en-US" sz="2000" dirty="0">
                <a:solidFill>
                  <a:schemeClr val="bg1"/>
                </a:solidFill>
              </a:rPr>
              <a:t>Contactless setting</a:t>
            </a:r>
          </a:p>
        </p:txBody>
      </p:sp>
      <p:pic>
        <p:nvPicPr>
          <p:cNvPr id="30" name="Picture 29"/>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564997" y="1354351"/>
            <a:ext cx="617844" cy="585326"/>
          </a:xfrm>
          <a:prstGeom prst="rect">
            <a:avLst/>
          </a:prstGeom>
        </p:spPr>
      </p:pic>
      <p:sp>
        <p:nvSpPr>
          <p:cNvPr id="31" name="Content Placeholder 6"/>
          <p:cNvSpPr txBox="1">
            <a:spLocks/>
          </p:cNvSpPr>
          <p:nvPr/>
        </p:nvSpPr>
        <p:spPr>
          <a:xfrm>
            <a:off x="6171075" y="4841231"/>
            <a:ext cx="4114515" cy="600303"/>
          </a:xfrm>
          <a:prstGeom prst="rect">
            <a:avLst/>
          </a:prstGeom>
          <a:noFill/>
        </p:spPr>
        <p:txBody>
          <a:bodyPr vert="horz" wrap="square" lIns="91461" tIns="45731" rIns="91461" bIns="45731" rtlCol="0">
            <a:noAutofit/>
          </a:bodyPr>
          <a:lstStyle>
            <a:lvl1pPr marL="177800" indent="-177800" algn="l" defTabSz="914400" rtl="0" eaLnBrk="1" latinLnBrk="0" hangingPunct="1">
              <a:lnSpc>
                <a:spcPct val="100000"/>
              </a:lnSpc>
              <a:spcBef>
                <a:spcPts val="1800"/>
              </a:spcBef>
              <a:spcAft>
                <a:spcPts val="600"/>
              </a:spcAft>
              <a:buClr>
                <a:schemeClr val="accent1"/>
              </a:buClr>
              <a:buFont typeface="Arial" pitchFamily="34" charset="0"/>
              <a:buChar char="•"/>
              <a:defRPr sz="2000" kern="1200" baseline="0">
                <a:solidFill>
                  <a:schemeClr val="accent4"/>
                </a:solidFill>
                <a:latin typeface="Arial" pitchFamily="34" charset="0"/>
                <a:ea typeface="+mn-ea"/>
                <a:cs typeface="Arial" pitchFamily="34" charset="0"/>
              </a:defRPr>
            </a:lvl1pPr>
            <a:lvl2pPr marL="533400" indent="-177800" algn="l" defTabSz="914400" rtl="0" eaLnBrk="1" latinLnBrk="0" hangingPunct="1">
              <a:lnSpc>
                <a:spcPct val="100000"/>
              </a:lnSpc>
              <a:spcBef>
                <a:spcPts val="0"/>
              </a:spcBef>
              <a:spcAft>
                <a:spcPts val="600"/>
              </a:spcAft>
              <a:buClr>
                <a:schemeClr val="accent4"/>
              </a:buClr>
              <a:buFont typeface="Arial" pitchFamily="34" charset="0"/>
              <a:buChar char="•"/>
              <a:defRPr sz="1600" kern="1200">
                <a:solidFill>
                  <a:schemeClr val="accent1"/>
                </a:solidFill>
                <a:latin typeface="Arial" pitchFamily="34" charset="0"/>
                <a:ea typeface="+mn-ea"/>
                <a:cs typeface="Arial" pitchFamily="34" charset="0"/>
              </a:defRPr>
            </a:lvl2pPr>
            <a:lvl3pPr marL="901700" indent="-177800" algn="l" defTabSz="914400" rtl="0" eaLnBrk="1" latinLnBrk="0" hangingPunct="1">
              <a:lnSpc>
                <a:spcPct val="100000"/>
              </a:lnSpc>
              <a:spcBef>
                <a:spcPts val="0"/>
              </a:spcBef>
              <a:spcAft>
                <a:spcPts val="300"/>
              </a:spcAft>
              <a:buFont typeface="Arial" pitchFamily="34" charset="0"/>
              <a:buChar char="•"/>
              <a:defRPr sz="1400" kern="1200" baseline="0">
                <a:solidFill>
                  <a:schemeClr val="accent3">
                    <a:lumMod val="50000"/>
                  </a:schemeClr>
                </a:solidFill>
                <a:latin typeface="Arial" pitchFamily="34" charset="0"/>
                <a:ea typeface="+mn-ea"/>
                <a:cs typeface="Arial" pitchFamily="34" charset="0"/>
              </a:defRPr>
            </a:lvl3pPr>
            <a:lvl4pPr marL="1527175" indent="-155575" algn="l" defTabSz="914400" rtl="0" eaLnBrk="1" latinLnBrk="0" hangingPunct="1">
              <a:lnSpc>
                <a:spcPct val="100000"/>
              </a:lnSpc>
              <a:spcBef>
                <a:spcPts val="0"/>
              </a:spcBef>
              <a:spcAft>
                <a:spcPts val="300"/>
              </a:spcAft>
              <a:buFont typeface="Arial" pitchFamily="34" charset="0"/>
              <a:buChar char="•"/>
              <a:defRPr sz="1200" kern="1200" baseline="0">
                <a:solidFill>
                  <a:srgbClr val="646464"/>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93" lvl="1" indent="-222294">
              <a:spcBef>
                <a:spcPts val="10"/>
              </a:spcBef>
              <a:buClr>
                <a:schemeClr val="accent1"/>
              </a:buClr>
            </a:pPr>
            <a:r>
              <a:rPr lang="en-US" sz="1400" b="1" dirty="0">
                <a:solidFill>
                  <a:schemeClr val="accent4"/>
                </a:solidFill>
                <a:latin typeface="+mn-lt"/>
                <a:cs typeface="+mn-cs"/>
              </a:rPr>
              <a:t>In-the-box</a:t>
            </a:r>
            <a:r>
              <a:rPr lang="en-US" sz="1400" dirty="0">
                <a:solidFill>
                  <a:schemeClr val="accent4"/>
                </a:solidFill>
                <a:latin typeface="+mn-lt"/>
                <a:cs typeface="+mn-cs"/>
              </a:rPr>
              <a:t> programming</a:t>
            </a:r>
          </a:p>
          <a:p>
            <a:pPr marL="339793" lvl="1" indent="-222294">
              <a:spcBef>
                <a:spcPts val="10"/>
              </a:spcBef>
              <a:buClr>
                <a:schemeClr val="accent1"/>
              </a:buClr>
            </a:pPr>
            <a:r>
              <a:rPr lang="en-US" sz="1400" b="1" dirty="0">
                <a:solidFill>
                  <a:schemeClr val="accent4"/>
                </a:solidFill>
                <a:latin typeface="+mn-lt"/>
                <a:cs typeface="+mn-cs"/>
              </a:rPr>
              <a:t>Simple</a:t>
            </a:r>
            <a:r>
              <a:rPr lang="en-US" sz="1400" dirty="0">
                <a:solidFill>
                  <a:schemeClr val="accent4"/>
                </a:solidFill>
                <a:latin typeface="+mn-lt"/>
                <a:cs typeface="+mn-cs"/>
              </a:rPr>
              <a:t> and </a:t>
            </a:r>
            <a:r>
              <a:rPr lang="en-US" sz="1400" b="1" dirty="0">
                <a:solidFill>
                  <a:schemeClr val="accent4"/>
                </a:solidFill>
                <a:latin typeface="+mn-lt"/>
                <a:cs typeface="+mn-cs"/>
              </a:rPr>
              <a:t>flexible</a:t>
            </a:r>
          </a:p>
        </p:txBody>
      </p:sp>
      <p:grpSp>
        <p:nvGrpSpPr>
          <p:cNvPr id="32" name="Group 31"/>
          <p:cNvGrpSpPr/>
          <p:nvPr/>
        </p:nvGrpSpPr>
        <p:grpSpPr>
          <a:xfrm>
            <a:off x="8173576" y="3476674"/>
            <a:ext cx="1858627" cy="564520"/>
            <a:chOff x="6651478" y="3512558"/>
            <a:chExt cx="1858197" cy="564389"/>
          </a:xfrm>
        </p:grpSpPr>
        <p:pic>
          <p:nvPicPr>
            <p:cNvPr id="33" name="Picture 2" descr="C:\_Data_\_ST\#Content Creation\Brand and media contents\#Pictos\PNG\PICTO_Communicaiton_Blue_HQ.png"/>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rot="8219537" flipH="1">
              <a:off x="6651478" y="3550260"/>
              <a:ext cx="498416" cy="498415"/>
            </a:xfrm>
            <a:prstGeom prst="rect">
              <a:avLst/>
            </a:prstGeom>
            <a:noFill/>
            <a:extLst>
              <a:ext uri="{909E8E84-426E-40DD-AFC4-6F175D3DCCD1}">
                <a14:hiddenFill xmlns:a14="http://schemas.microsoft.com/office/drawing/2010/main">
                  <a:solidFill>
                    <a:srgbClr val="FFFFFF"/>
                  </a:solidFill>
                </a14:hiddenFill>
              </a:ext>
            </a:extLst>
          </p:spPr>
        </p:pic>
        <p:sp>
          <p:nvSpPr>
            <p:cNvPr id="34" name="Rounded Rectangle 33"/>
            <p:cNvSpPr/>
            <p:nvPr/>
          </p:nvSpPr>
          <p:spPr>
            <a:xfrm>
              <a:off x="7222363" y="3512558"/>
              <a:ext cx="603713" cy="564389"/>
            </a:xfrm>
            <a:prstGeom prst="roundRect">
              <a:avLst>
                <a:gd name="adj" fmla="val 1799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300" dirty="0"/>
            </a:p>
          </p:txBody>
        </p:sp>
        <p:cxnSp>
          <p:nvCxnSpPr>
            <p:cNvPr id="35" name="Straight Connector 34"/>
            <p:cNvCxnSpPr/>
            <p:nvPr/>
          </p:nvCxnSpPr>
          <p:spPr>
            <a:xfrm>
              <a:off x="7823875" y="3656894"/>
              <a:ext cx="238016" cy="1"/>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8052475" y="3642352"/>
              <a:ext cx="0" cy="243142"/>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7173984" y="3613542"/>
              <a:ext cx="870751" cy="461665"/>
            </a:xfrm>
            <a:prstGeom prst="rect">
              <a:avLst/>
            </a:prstGeom>
            <a:noFill/>
          </p:spPr>
          <p:txBody>
            <a:bodyPr wrap="none" rtlCol="0">
              <a:noAutofit/>
            </a:bodyPr>
            <a:lstStyle/>
            <a:p>
              <a:r>
                <a:rPr lang="en-US" dirty="0">
                  <a:solidFill>
                    <a:srgbClr val="002052"/>
                  </a:solidFill>
                </a:rPr>
                <a:t>0100</a:t>
              </a:r>
            </a:p>
          </p:txBody>
        </p:sp>
        <p:cxnSp>
          <p:nvCxnSpPr>
            <p:cNvPr id="38" name="Straight Connector 37"/>
            <p:cNvCxnSpPr/>
            <p:nvPr/>
          </p:nvCxnSpPr>
          <p:spPr>
            <a:xfrm flipV="1">
              <a:off x="8281075" y="3642352"/>
              <a:ext cx="0" cy="243142"/>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8045441" y="3871205"/>
              <a:ext cx="238016" cy="1"/>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8271659" y="3656894"/>
              <a:ext cx="238016" cy="1"/>
            </a:xfrm>
            <a:prstGeom prst="line">
              <a:avLst/>
            </a:prstGeom>
            <a:ln w="3175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8993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Wi-Fi and Bluetooth Pairing</a:t>
            </a:r>
            <a:endParaRPr lang="en-US" dirty="0"/>
          </a:p>
        </p:txBody>
      </p:sp>
      <p:sp>
        <p:nvSpPr>
          <p:cNvPr id="2" name="Slide Number Placeholder 1"/>
          <p:cNvSpPr>
            <a:spLocks noGrp="1"/>
          </p:cNvSpPr>
          <p:nvPr>
            <p:ph type="sldNum" sz="quarter" idx="12"/>
          </p:nvPr>
        </p:nvSpPr>
        <p:spPr/>
        <p:txBody>
          <a:bodyPr/>
          <a:lstStyle/>
          <a:p>
            <a:fld id="{5B31B9E4-8E4D-4C86-BFD7-412B282B373B}" type="slidenum">
              <a:rPr lang="en-US" smtClean="0"/>
              <a:t>22</a:t>
            </a:fld>
            <a:endParaRPr lang="en-US" dirty="0"/>
          </a:p>
        </p:txBody>
      </p:sp>
      <p:pic>
        <p:nvPicPr>
          <p:cNvPr id="2050" name="Picture 2" descr="Image result for HP Printer with NF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223" y="2743994"/>
            <a:ext cx="3276600" cy="32766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3"/>
          <p:cNvSpPr txBox="1">
            <a:spLocks/>
          </p:cNvSpPr>
          <p:nvPr/>
        </p:nvSpPr>
        <p:spPr>
          <a:xfrm>
            <a:off x="609362" y="116659"/>
            <a:ext cx="10762781" cy="1143265"/>
          </a:xfrm>
          <a:prstGeom prst="rect">
            <a:avLst/>
          </a:prstGeom>
        </p:spPr>
        <p:txBody>
          <a:bodyPr>
            <a:noAutofit/>
          </a:bodyPr>
          <a:lstStyle>
            <a:lvl1pPr algn="r" defTabSz="1218987" rtl="0" eaLnBrk="1" latinLnBrk="0" hangingPunct="1">
              <a:spcBef>
                <a:spcPct val="0"/>
              </a:spcBef>
              <a:buNone/>
              <a:defRPr sz="4800" kern="1200">
                <a:solidFill>
                  <a:schemeClr val="accent1"/>
                </a:solidFill>
                <a:latin typeface="Arial" pitchFamily="34" charset="0"/>
                <a:ea typeface="+mj-ea"/>
                <a:cs typeface="Arial" pitchFamily="34" charset="0"/>
              </a:defRPr>
            </a:lvl1pPr>
          </a:lstStyle>
          <a:p>
            <a:endParaRPr lang="en-US" dirty="0"/>
          </a:p>
        </p:txBody>
      </p:sp>
      <p:pic>
        <p:nvPicPr>
          <p:cNvPr id="6" name="Picture 5"/>
          <p:cNvPicPr>
            <a:picLocks noChangeAspect="1"/>
          </p:cNvPicPr>
          <p:nvPr/>
        </p:nvPicPr>
        <p:blipFill>
          <a:blip r:embed="rId4"/>
          <a:stretch>
            <a:fillRect/>
          </a:stretch>
        </p:blipFill>
        <p:spPr>
          <a:xfrm>
            <a:off x="3579019" y="2058194"/>
            <a:ext cx="1128076" cy="884010"/>
          </a:xfrm>
          <a:prstGeom prst="rect">
            <a:avLst/>
          </a:prstGeom>
        </p:spPr>
      </p:pic>
      <p:grpSp>
        <p:nvGrpSpPr>
          <p:cNvPr id="7" name="Group 6"/>
          <p:cNvGrpSpPr/>
          <p:nvPr/>
        </p:nvGrpSpPr>
        <p:grpSpPr>
          <a:xfrm rot="12344922">
            <a:off x="3219565" y="2252922"/>
            <a:ext cx="718908" cy="570776"/>
            <a:chOff x="2991638" y="869429"/>
            <a:chExt cx="507502" cy="417888"/>
          </a:xfrm>
        </p:grpSpPr>
        <p:sp>
          <p:nvSpPr>
            <p:cNvPr id="8" name="Arc 7"/>
            <p:cNvSpPr/>
            <p:nvPr/>
          </p:nvSpPr>
          <p:spPr>
            <a:xfrm>
              <a:off x="2993929" y="964058"/>
              <a:ext cx="420390" cy="323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9" name="Arc 8"/>
            <p:cNvSpPr/>
            <p:nvPr/>
          </p:nvSpPr>
          <p:spPr>
            <a:xfrm>
              <a:off x="3067848" y="1063035"/>
              <a:ext cx="245333" cy="169587"/>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10" name="Arc 9"/>
            <p:cNvSpPr/>
            <p:nvPr/>
          </p:nvSpPr>
          <p:spPr>
            <a:xfrm>
              <a:off x="2991638" y="869429"/>
              <a:ext cx="507502" cy="406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grpSp>
      <p:cxnSp>
        <p:nvCxnSpPr>
          <p:cNvPr id="13" name="Straight Connector 12"/>
          <p:cNvCxnSpPr/>
          <p:nvPr/>
        </p:nvCxnSpPr>
        <p:spPr>
          <a:xfrm flipV="1">
            <a:off x="3690245" y="1029232"/>
            <a:ext cx="0" cy="1028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2219523" y="1029232"/>
            <a:ext cx="14707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219523" y="1029232"/>
            <a:ext cx="0" cy="2781562"/>
          </a:xfrm>
          <a:prstGeom prst="line">
            <a:avLst/>
          </a:prstGeom>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3652145" y="2019886"/>
            <a:ext cx="76200" cy="762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0" name="Oval 19"/>
          <p:cNvSpPr/>
          <p:nvPr/>
        </p:nvSpPr>
        <p:spPr>
          <a:xfrm>
            <a:off x="2181423" y="3772069"/>
            <a:ext cx="76200" cy="762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9" name="TextBox 18"/>
          <p:cNvSpPr txBox="1"/>
          <p:nvPr/>
        </p:nvSpPr>
        <p:spPr>
          <a:xfrm>
            <a:off x="2333957" y="1404121"/>
            <a:ext cx="2209800" cy="369332"/>
          </a:xfrm>
          <a:prstGeom prst="rect">
            <a:avLst/>
          </a:prstGeom>
          <a:noFill/>
        </p:spPr>
        <p:txBody>
          <a:bodyPr wrap="square" rtlCol="0">
            <a:noAutofit/>
          </a:bodyPr>
          <a:lstStyle/>
          <a:p>
            <a:r>
              <a:rPr lang="en-US" sz="1800" dirty="0" smtClean="0">
                <a:solidFill>
                  <a:schemeClr val="accent4"/>
                </a:solidFill>
              </a:rPr>
              <a:t>Wi-Fi Direct</a:t>
            </a:r>
            <a:endParaRPr lang="en-US" sz="1800" dirty="0">
              <a:solidFill>
                <a:schemeClr val="accent4"/>
              </a:solidFill>
            </a:endParaRPr>
          </a:p>
        </p:txBody>
      </p:sp>
      <p:pic>
        <p:nvPicPr>
          <p:cNvPr id="22" name="Picture 21"/>
          <p:cNvPicPr>
            <a:picLocks noChangeAspect="1"/>
          </p:cNvPicPr>
          <p:nvPr/>
        </p:nvPicPr>
        <p:blipFill>
          <a:blip r:embed="rId4"/>
          <a:stretch>
            <a:fillRect/>
          </a:stretch>
        </p:blipFill>
        <p:spPr>
          <a:xfrm>
            <a:off x="10837838" y="2623946"/>
            <a:ext cx="1128076" cy="884010"/>
          </a:xfrm>
          <a:prstGeom prst="rect">
            <a:avLst/>
          </a:prstGeom>
        </p:spPr>
      </p:pic>
      <p:grpSp>
        <p:nvGrpSpPr>
          <p:cNvPr id="23" name="Group 22"/>
          <p:cNvGrpSpPr/>
          <p:nvPr/>
        </p:nvGrpSpPr>
        <p:grpSpPr>
          <a:xfrm rot="12344922">
            <a:off x="10507826" y="2813377"/>
            <a:ext cx="718908" cy="570776"/>
            <a:chOff x="2991638" y="869429"/>
            <a:chExt cx="507502" cy="417888"/>
          </a:xfrm>
        </p:grpSpPr>
        <p:sp>
          <p:nvSpPr>
            <p:cNvPr id="24" name="Arc 23"/>
            <p:cNvSpPr/>
            <p:nvPr/>
          </p:nvSpPr>
          <p:spPr>
            <a:xfrm>
              <a:off x="2993929" y="964058"/>
              <a:ext cx="420390" cy="323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25" name="Arc 24"/>
            <p:cNvSpPr/>
            <p:nvPr/>
          </p:nvSpPr>
          <p:spPr>
            <a:xfrm>
              <a:off x="3067848" y="1063035"/>
              <a:ext cx="245333" cy="169587"/>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26" name="Arc 25"/>
            <p:cNvSpPr/>
            <p:nvPr/>
          </p:nvSpPr>
          <p:spPr>
            <a:xfrm>
              <a:off x="2991638" y="869429"/>
              <a:ext cx="507502" cy="406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grpSp>
      <p:pic>
        <p:nvPicPr>
          <p:cNvPr id="21" name="Picture 20"/>
          <p:cNvPicPr>
            <a:picLocks noChangeAspect="1"/>
          </p:cNvPicPr>
          <p:nvPr/>
        </p:nvPicPr>
        <p:blipFill>
          <a:blip r:embed="rId5"/>
          <a:stretch>
            <a:fillRect/>
          </a:stretch>
        </p:blipFill>
        <p:spPr>
          <a:xfrm>
            <a:off x="8455819" y="2799117"/>
            <a:ext cx="2041735" cy="1467319"/>
          </a:xfrm>
          <a:prstGeom prst="rect">
            <a:avLst/>
          </a:prstGeom>
        </p:spPr>
      </p:pic>
      <p:cxnSp>
        <p:nvCxnSpPr>
          <p:cNvPr id="38" name="Straight Connector 37"/>
          <p:cNvCxnSpPr/>
          <p:nvPr/>
        </p:nvCxnSpPr>
        <p:spPr>
          <a:xfrm flipV="1">
            <a:off x="10978506" y="1651889"/>
            <a:ext cx="0" cy="1028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9507784" y="1651889"/>
            <a:ext cx="14707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9507784" y="1651889"/>
            <a:ext cx="7003" cy="1810814"/>
          </a:xfrm>
          <a:prstGeom prst="line">
            <a:avLst/>
          </a:prstGeom>
        </p:spPr>
        <p:style>
          <a:lnRef idx="1">
            <a:schemeClr val="accent1"/>
          </a:lnRef>
          <a:fillRef idx="0">
            <a:schemeClr val="accent1"/>
          </a:fillRef>
          <a:effectRef idx="0">
            <a:schemeClr val="accent1"/>
          </a:effectRef>
          <a:fontRef idx="minor">
            <a:schemeClr val="tx1"/>
          </a:fontRef>
        </p:style>
      </p:cxnSp>
      <p:sp>
        <p:nvSpPr>
          <p:cNvPr id="41" name="Oval 40"/>
          <p:cNvSpPr/>
          <p:nvPr/>
        </p:nvSpPr>
        <p:spPr>
          <a:xfrm>
            <a:off x="10948005" y="2642751"/>
            <a:ext cx="76200" cy="762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2" name="Oval 41"/>
          <p:cNvSpPr/>
          <p:nvPr/>
        </p:nvSpPr>
        <p:spPr>
          <a:xfrm>
            <a:off x="9476687" y="3423978"/>
            <a:ext cx="76200" cy="762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44" name="TextBox 43"/>
          <p:cNvSpPr txBox="1"/>
          <p:nvPr/>
        </p:nvSpPr>
        <p:spPr>
          <a:xfrm>
            <a:off x="4004885" y="3804403"/>
            <a:ext cx="5153144" cy="2785378"/>
          </a:xfrm>
          <a:prstGeom prst="rect">
            <a:avLst/>
          </a:prstGeom>
          <a:noFill/>
        </p:spPr>
        <p:txBody>
          <a:bodyPr wrap="square" rtlCol="0">
            <a:noAutofit/>
          </a:bodyPr>
          <a:lstStyle/>
          <a:p>
            <a:pPr marL="285750" indent="-285750">
              <a:spcBef>
                <a:spcPts val="600"/>
              </a:spcBef>
              <a:buFont typeface="Arial" panose="020B0604020202020204" pitchFamily="34" charset="0"/>
              <a:buChar char="•"/>
            </a:pPr>
            <a:r>
              <a:rPr lang="en-US" sz="1600" dirty="0">
                <a:solidFill>
                  <a:schemeClr val="accent4"/>
                </a:solidFill>
              </a:rPr>
              <a:t>Avoid MITM (Man in the Middle) Attack.</a:t>
            </a:r>
          </a:p>
          <a:p>
            <a:pPr marL="285750" indent="-285750">
              <a:spcBef>
                <a:spcPts val="600"/>
              </a:spcBef>
              <a:buFont typeface="Arial" panose="020B0604020202020204" pitchFamily="34" charset="0"/>
              <a:buChar char="•"/>
            </a:pPr>
            <a:r>
              <a:rPr lang="en-US" sz="1600" dirty="0">
                <a:solidFill>
                  <a:schemeClr val="accent4"/>
                </a:solidFill>
              </a:rPr>
              <a:t>One direction where a secret key TK (128-bit Randomizer) is read by the phone via NFC. </a:t>
            </a:r>
          </a:p>
          <a:p>
            <a:pPr marL="285750" indent="-285750">
              <a:spcBef>
                <a:spcPts val="600"/>
              </a:spcBef>
              <a:buFont typeface="Arial" panose="020B0604020202020204" pitchFamily="34" charset="0"/>
              <a:buChar char="•"/>
            </a:pPr>
            <a:r>
              <a:rPr lang="en-US" sz="1600" dirty="0">
                <a:solidFill>
                  <a:schemeClr val="accent4"/>
                </a:solidFill>
              </a:rPr>
              <a:t> A Hash of the 128-bit Randomizer is also provide to ensure the integrity of the secret key. </a:t>
            </a:r>
          </a:p>
          <a:p>
            <a:pPr marL="285750" indent="-285750">
              <a:spcBef>
                <a:spcPts val="600"/>
              </a:spcBef>
              <a:buFont typeface="Arial" panose="020B0604020202020204" pitchFamily="34" charset="0"/>
              <a:buChar char="•"/>
            </a:pPr>
            <a:r>
              <a:rPr lang="en-US" sz="1600" dirty="0">
                <a:solidFill>
                  <a:schemeClr val="accent4"/>
                </a:solidFill>
              </a:rPr>
              <a:t>Both TK and its hash can be created afresh at the end of every NFC pairing tap. </a:t>
            </a:r>
          </a:p>
          <a:p>
            <a:pPr marL="342969" indent="-342969">
              <a:buAutoNum type="arabicPeriod"/>
            </a:pPr>
            <a:endParaRPr lang="en-US" dirty="0">
              <a:solidFill>
                <a:srgbClr val="002052"/>
              </a:solidFill>
            </a:endParaRPr>
          </a:p>
          <a:p>
            <a:endParaRPr lang="en-US" dirty="0"/>
          </a:p>
        </p:txBody>
      </p:sp>
    </p:spTree>
    <p:extLst>
      <p:ext uri="{BB962C8B-B14F-4D97-AF65-F5344CB8AC3E}">
        <p14:creationId xmlns:p14="http://schemas.microsoft.com/office/powerpoint/2010/main" val="662878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smtClean="0"/>
              <a:t>Cloud-Based Brand Protection</a:t>
            </a:r>
            <a:endParaRPr lang="en-US" dirty="0"/>
          </a:p>
        </p:txBody>
      </p:sp>
      <p:sp>
        <p:nvSpPr>
          <p:cNvPr id="2" name="Slide Number Placeholder 1"/>
          <p:cNvSpPr>
            <a:spLocks noGrp="1"/>
          </p:cNvSpPr>
          <p:nvPr>
            <p:ph type="sldNum" sz="quarter" idx="12"/>
          </p:nvPr>
        </p:nvSpPr>
        <p:spPr/>
        <p:txBody>
          <a:bodyPr/>
          <a:lstStyle/>
          <a:p>
            <a:fld id="{5B31B9E4-8E4D-4C86-BFD7-412B282B373B}" type="slidenum">
              <a:rPr lang="en-US" smtClean="0"/>
              <a:t>23</a:t>
            </a:fld>
            <a:endParaRPr lang="en-US" dirty="0"/>
          </a:p>
        </p:txBody>
      </p:sp>
      <p:pic>
        <p:nvPicPr>
          <p:cNvPr id="4" name="Picture 3"/>
          <p:cNvPicPr>
            <a:picLocks noChangeAspect="1"/>
          </p:cNvPicPr>
          <p:nvPr/>
        </p:nvPicPr>
        <p:blipFill>
          <a:blip r:embed="rId3"/>
          <a:stretch>
            <a:fillRect/>
          </a:stretch>
        </p:blipFill>
        <p:spPr>
          <a:xfrm>
            <a:off x="1750219" y="1905794"/>
            <a:ext cx="1456182" cy="1600200"/>
          </a:xfrm>
          <a:prstGeom prst="rect">
            <a:avLst/>
          </a:prstGeom>
        </p:spPr>
      </p:pic>
      <p:pic>
        <p:nvPicPr>
          <p:cNvPr id="5" name="Picture 4"/>
          <p:cNvPicPr>
            <a:picLocks noChangeAspect="1"/>
          </p:cNvPicPr>
          <p:nvPr/>
        </p:nvPicPr>
        <p:blipFill>
          <a:blip r:embed="rId3"/>
          <a:stretch>
            <a:fillRect/>
          </a:stretch>
        </p:blipFill>
        <p:spPr>
          <a:xfrm>
            <a:off x="1826419" y="4222293"/>
            <a:ext cx="1456182" cy="1600200"/>
          </a:xfrm>
          <a:prstGeom prst="rect">
            <a:avLst/>
          </a:prstGeom>
        </p:spPr>
      </p:pic>
      <p:sp>
        <p:nvSpPr>
          <p:cNvPr id="6" name="TextBox 5"/>
          <p:cNvSpPr txBox="1"/>
          <p:nvPr/>
        </p:nvSpPr>
        <p:spPr>
          <a:xfrm>
            <a:off x="1826419" y="3658394"/>
            <a:ext cx="2209800" cy="400110"/>
          </a:xfrm>
          <a:prstGeom prst="rect">
            <a:avLst/>
          </a:prstGeom>
          <a:noFill/>
        </p:spPr>
        <p:txBody>
          <a:bodyPr wrap="square" rtlCol="0">
            <a:noAutofit/>
          </a:bodyPr>
          <a:lstStyle/>
          <a:p>
            <a:r>
              <a:rPr lang="en-US" sz="2000" dirty="0" smtClean="0">
                <a:solidFill>
                  <a:srgbClr val="002060"/>
                </a:solidFill>
              </a:rPr>
              <a:t>$2000 (Real)</a:t>
            </a:r>
            <a:endParaRPr lang="en-US" sz="2000" dirty="0">
              <a:solidFill>
                <a:srgbClr val="002060"/>
              </a:solidFill>
            </a:endParaRPr>
          </a:p>
        </p:txBody>
      </p:sp>
      <p:sp>
        <p:nvSpPr>
          <p:cNvPr id="7" name="TextBox 6"/>
          <p:cNvSpPr txBox="1"/>
          <p:nvPr/>
        </p:nvSpPr>
        <p:spPr>
          <a:xfrm>
            <a:off x="1580471" y="6003487"/>
            <a:ext cx="2590800" cy="400110"/>
          </a:xfrm>
          <a:prstGeom prst="rect">
            <a:avLst/>
          </a:prstGeom>
          <a:noFill/>
        </p:spPr>
        <p:txBody>
          <a:bodyPr wrap="square" rtlCol="0">
            <a:noAutofit/>
          </a:bodyPr>
          <a:lstStyle/>
          <a:p>
            <a:r>
              <a:rPr lang="en-US" sz="2000" dirty="0" smtClean="0">
                <a:solidFill>
                  <a:srgbClr val="002060"/>
                </a:solidFill>
              </a:rPr>
              <a:t>$1000 (Fake)</a:t>
            </a:r>
            <a:endParaRPr lang="en-US" sz="2000" dirty="0">
              <a:solidFill>
                <a:srgbClr val="002060"/>
              </a:solidFill>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0219" y="922490"/>
            <a:ext cx="990600" cy="990600"/>
          </a:xfrm>
          <a:prstGeom prst="rect">
            <a:avLst/>
          </a:prstGeom>
        </p:spPr>
      </p:pic>
      <p:sp>
        <p:nvSpPr>
          <p:cNvPr id="10" name="Curved Right Arrow 9"/>
          <p:cNvSpPr/>
          <p:nvPr/>
        </p:nvSpPr>
        <p:spPr>
          <a:xfrm>
            <a:off x="914162" y="1470488"/>
            <a:ext cx="836057" cy="1730706"/>
          </a:xfrm>
          <a:prstGeom prst="curved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000" dirty="0">
              <a:solidFill>
                <a:srgbClr val="002060"/>
              </a:solidFill>
            </a:endParaRPr>
          </a:p>
        </p:txBody>
      </p:sp>
      <p:sp>
        <p:nvSpPr>
          <p:cNvPr id="11" name="Rounded Rectangle 10"/>
          <p:cNvSpPr/>
          <p:nvPr/>
        </p:nvSpPr>
        <p:spPr>
          <a:xfrm>
            <a:off x="2011171" y="1173611"/>
            <a:ext cx="477078" cy="437322"/>
          </a:xfrm>
          <a:prstGeom prst="roundRect">
            <a:avLst>
              <a:gd name="adj" fmla="val 23232"/>
            </a:avLst>
          </a:prstGeom>
          <a:solidFill>
            <a:schemeClr val="accent1">
              <a:alpha val="47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000" dirty="0">
              <a:solidFill>
                <a:srgbClr val="002060"/>
              </a:solidFill>
            </a:endParaRPr>
          </a:p>
        </p:txBody>
      </p:sp>
      <p:cxnSp>
        <p:nvCxnSpPr>
          <p:cNvPr id="13" name="Elbow Connector 12"/>
          <p:cNvCxnSpPr>
            <a:stCxn id="11" idx="3"/>
          </p:cNvCxnSpPr>
          <p:nvPr/>
        </p:nvCxnSpPr>
        <p:spPr>
          <a:xfrm>
            <a:off x="2488249" y="1392272"/>
            <a:ext cx="2843370" cy="66592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519391" y="1399364"/>
            <a:ext cx="2595269" cy="1969770"/>
          </a:xfrm>
          <a:prstGeom prst="rect">
            <a:avLst/>
          </a:prstGeom>
          <a:noFill/>
        </p:spPr>
        <p:txBody>
          <a:bodyPr wrap="square" rtlCol="0">
            <a:noAutofit/>
          </a:bodyPr>
          <a:lstStyle/>
          <a:p>
            <a:endParaRPr lang="en-US" sz="1200" b="1" u="sng" dirty="0">
              <a:solidFill>
                <a:srgbClr val="002060"/>
              </a:solidFill>
            </a:endParaRPr>
          </a:p>
          <a:p>
            <a:r>
              <a:rPr lang="en-US" sz="1800" dirty="0" smtClean="0">
                <a:solidFill>
                  <a:srgbClr val="002060"/>
                </a:solidFill>
              </a:rPr>
              <a:t>NFC Tag that stores certification of authenticity.</a:t>
            </a:r>
            <a:endParaRPr lang="en-US" sz="1800" dirty="0">
              <a:solidFill>
                <a:srgbClr val="002060"/>
              </a:solidFill>
            </a:endParaRPr>
          </a:p>
          <a:p>
            <a:endParaRPr lang="en-US" sz="1200" dirty="0" smtClean="0">
              <a:solidFill>
                <a:srgbClr val="002060"/>
              </a:solidFill>
            </a:endParaRPr>
          </a:p>
          <a:p>
            <a:endParaRPr lang="en-US" sz="2000" dirty="0">
              <a:solidFill>
                <a:srgbClr val="002060"/>
              </a:solidFill>
            </a:endParaRPr>
          </a:p>
          <a:p>
            <a:endParaRPr lang="en-US" sz="2000" dirty="0">
              <a:solidFill>
                <a:srgbClr val="002060"/>
              </a:solidFill>
            </a:endParaRPr>
          </a:p>
        </p:txBody>
      </p:sp>
      <p:pic>
        <p:nvPicPr>
          <p:cNvPr id="15" name="Picture 14"/>
          <p:cNvPicPr>
            <a:picLocks noChangeAspect="1"/>
          </p:cNvPicPr>
          <p:nvPr/>
        </p:nvPicPr>
        <p:blipFill>
          <a:blip r:embed="rId5"/>
          <a:stretch>
            <a:fillRect/>
          </a:stretch>
        </p:blipFill>
        <p:spPr>
          <a:xfrm>
            <a:off x="3511812" y="2536460"/>
            <a:ext cx="1128076" cy="884010"/>
          </a:xfrm>
          <a:prstGeom prst="rect">
            <a:avLst/>
          </a:prstGeom>
        </p:spPr>
      </p:pic>
      <p:grpSp>
        <p:nvGrpSpPr>
          <p:cNvPr id="16" name="Group 15"/>
          <p:cNvGrpSpPr/>
          <p:nvPr/>
        </p:nvGrpSpPr>
        <p:grpSpPr>
          <a:xfrm rot="12344922">
            <a:off x="3152823" y="2685924"/>
            <a:ext cx="718908" cy="570776"/>
            <a:chOff x="2991638" y="869429"/>
            <a:chExt cx="507502" cy="417888"/>
          </a:xfrm>
        </p:grpSpPr>
        <p:sp>
          <p:nvSpPr>
            <p:cNvPr id="17" name="Arc 16"/>
            <p:cNvSpPr/>
            <p:nvPr/>
          </p:nvSpPr>
          <p:spPr>
            <a:xfrm>
              <a:off x="2993929" y="964058"/>
              <a:ext cx="420390" cy="323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sz="2000" dirty="0">
                <a:solidFill>
                  <a:srgbClr val="002060"/>
                </a:solidFill>
              </a:endParaRPr>
            </a:p>
          </p:txBody>
        </p:sp>
        <p:sp>
          <p:nvSpPr>
            <p:cNvPr id="18" name="Arc 17"/>
            <p:cNvSpPr/>
            <p:nvPr/>
          </p:nvSpPr>
          <p:spPr>
            <a:xfrm>
              <a:off x="3067848" y="1063035"/>
              <a:ext cx="245333" cy="169587"/>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sz="2000" dirty="0">
                <a:solidFill>
                  <a:srgbClr val="002060"/>
                </a:solidFill>
              </a:endParaRPr>
            </a:p>
          </p:txBody>
        </p:sp>
        <p:sp>
          <p:nvSpPr>
            <p:cNvPr id="19" name="Arc 18"/>
            <p:cNvSpPr/>
            <p:nvPr/>
          </p:nvSpPr>
          <p:spPr>
            <a:xfrm>
              <a:off x="2991638" y="869429"/>
              <a:ext cx="507502" cy="406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sz="2000" dirty="0">
                <a:solidFill>
                  <a:srgbClr val="002060"/>
                </a:solidFill>
              </a:endParaRPr>
            </a:p>
          </p:txBody>
        </p:sp>
      </p:grpSp>
      <p:sp>
        <p:nvSpPr>
          <p:cNvPr id="22" name="Cloud 21"/>
          <p:cNvSpPr/>
          <p:nvPr/>
        </p:nvSpPr>
        <p:spPr>
          <a:xfrm>
            <a:off x="7693820" y="2207654"/>
            <a:ext cx="2868422" cy="1510241"/>
          </a:xfrm>
          <a:prstGeom prst="cloud">
            <a:avLst/>
          </a:prstGeom>
          <a:solidFill>
            <a:schemeClr val="bg1"/>
          </a:solidFill>
          <a:ln w="6350">
            <a:solidFill>
              <a:srgbClr val="0020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23" name="Elbow Connector 22"/>
          <p:cNvCxnSpPr/>
          <p:nvPr/>
        </p:nvCxnSpPr>
        <p:spPr>
          <a:xfrm>
            <a:off x="3883819" y="2801225"/>
            <a:ext cx="4777891" cy="39170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pic>
        <p:nvPicPr>
          <p:cNvPr id="24" name="Picture 6" descr="Image result for web application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97173" y="2741061"/>
            <a:ext cx="813679" cy="764933"/>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6540419" y="3383848"/>
            <a:ext cx="2595269" cy="2215991"/>
          </a:xfrm>
          <a:prstGeom prst="rect">
            <a:avLst/>
          </a:prstGeom>
          <a:noFill/>
        </p:spPr>
        <p:txBody>
          <a:bodyPr wrap="square" rtlCol="0">
            <a:noAutofit/>
          </a:bodyPr>
          <a:lstStyle/>
          <a:p>
            <a:endParaRPr lang="en-US" sz="1200" b="1" u="sng" dirty="0">
              <a:solidFill>
                <a:srgbClr val="002060"/>
              </a:solidFill>
            </a:endParaRPr>
          </a:p>
          <a:p>
            <a:r>
              <a:rPr lang="en-US" sz="1800" dirty="0" smtClean="0">
                <a:solidFill>
                  <a:srgbClr val="002060"/>
                </a:solidFill>
              </a:rPr>
              <a:t>Purchasers confirm authenticity by using a phone app that connects to the manufacturer web application to confirm authenticity. </a:t>
            </a:r>
            <a:endParaRPr lang="en-US" sz="1800" dirty="0">
              <a:solidFill>
                <a:srgbClr val="002060"/>
              </a:solidFill>
            </a:endParaRPr>
          </a:p>
        </p:txBody>
      </p:sp>
    </p:spTree>
    <p:extLst>
      <p:ext uri="{BB962C8B-B14F-4D97-AF65-F5344CB8AC3E}">
        <p14:creationId xmlns:p14="http://schemas.microsoft.com/office/powerpoint/2010/main" val="3674667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a:spLocks noGrp="1"/>
          </p:cNvSpPr>
          <p:nvPr>
            <p:ph type="title"/>
          </p:nvPr>
        </p:nvSpPr>
        <p:spPr/>
        <p:txBody>
          <a:bodyPr>
            <a:noAutofit/>
          </a:bodyPr>
          <a:lstStyle/>
          <a:p>
            <a:r>
              <a:rPr lang="en-US" sz="4400" dirty="0"/>
              <a:t>Device </a:t>
            </a:r>
            <a:r>
              <a:rPr lang="en-US" sz="4400" dirty="0" smtClean="0"/>
              <a:t>Commissioning Within </a:t>
            </a:r>
            <a:r>
              <a:rPr lang="en-US" sz="3600" dirty="0"/>
              <a:t/>
            </a:r>
            <a:br>
              <a:rPr lang="en-US" sz="3600" dirty="0"/>
            </a:br>
            <a:r>
              <a:rPr lang="en-US" sz="3200" dirty="0" smtClean="0">
                <a:solidFill>
                  <a:schemeClr val="accent4"/>
                </a:solidFill>
              </a:rPr>
              <a:t>Meshed Wireless </a:t>
            </a:r>
            <a:r>
              <a:rPr lang="en-US" sz="3200" dirty="0">
                <a:solidFill>
                  <a:schemeClr val="accent4"/>
                </a:solidFill>
              </a:rPr>
              <a:t>Networks</a:t>
            </a:r>
            <a:endParaRPr lang="en-US" sz="2800" dirty="0">
              <a:solidFill>
                <a:schemeClr val="accent4"/>
              </a:solidFill>
            </a:endParaRPr>
          </a:p>
        </p:txBody>
      </p:sp>
      <p:sp>
        <p:nvSpPr>
          <p:cNvPr id="3" name="Slide Number Placeholder 2"/>
          <p:cNvSpPr>
            <a:spLocks noGrp="1"/>
          </p:cNvSpPr>
          <p:nvPr>
            <p:ph type="sldNum" sz="quarter" idx="12"/>
          </p:nvPr>
        </p:nvSpPr>
        <p:spPr/>
        <p:txBody>
          <a:bodyPr/>
          <a:lstStyle/>
          <a:p>
            <a:fld id="{5B31B9E4-8E4D-4C86-BFD7-412B282B373B}" type="slidenum">
              <a:rPr lang="en-US" smtClean="0"/>
              <a:t>24</a:t>
            </a:fld>
            <a:endParaRPr lang="en-US" dirty="0"/>
          </a:p>
        </p:txBody>
      </p:sp>
      <p:sp>
        <p:nvSpPr>
          <p:cNvPr id="63" name="Rectangle 62"/>
          <p:cNvSpPr/>
          <p:nvPr/>
        </p:nvSpPr>
        <p:spPr>
          <a:xfrm>
            <a:off x="1528012" y="5632291"/>
            <a:ext cx="914611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tag with I2C</a:t>
            </a:r>
          </a:p>
        </p:txBody>
      </p:sp>
      <p:grpSp>
        <p:nvGrpSpPr>
          <p:cNvPr id="37" name="Group 36"/>
          <p:cNvGrpSpPr/>
          <p:nvPr/>
        </p:nvGrpSpPr>
        <p:grpSpPr>
          <a:xfrm>
            <a:off x="5656663" y="6402282"/>
            <a:ext cx="895153" cy="324179"/>
            <a:chOff x="4800600" y="6400800"/>
            <a:chExt cx="894946" cy="324104"/>
          </a:xfrm>
        </p:grpSpPr>
        <p:pic>
          <p:nvPicPr>
            <p:cNvPr id="46" name="Picture 2" descr="C:\_Data_\_ST\#Content Creation\Brand and media contents\#Pictos\PNG\PICTO_Communicaiton_Blue_HQ.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8893270" flipH="1">
              <a:off x="5487556" y="6467121"/>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47" name="Rounded Rectangle 46"/>
            <p:cNvSpPr/>
            <p:nvPr/>
          </p:nvSpPr>
          <p:spPr>
            <a:xfrm>
              <a:off x="5203588"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48" name="Straight Connector 47"/>
            <p:cNvCxnSpPr/>
            <p:nvPr/>
          </p:nvCxnSpPr>
          <p:spPr>
            <a:xfrm>
              <a:off x="4800600"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931569"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055393"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4945856"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5069681"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68362" y="3734665"/>
            <a:ext cx="1337911" cy="1295341"/>
          </a:xfrm>
          <a:prstGeom prst="rect">
            <a:avLst/>
          </a:prstGeom>
        </p:spPr>
      </p:pic>
      <p:pic>
        <p:nvPicPr>
          <p:cNvPr id="19" name="Picture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414155" y="3282573"/>
            <a:ext cx="1337911" cy="1295341"/>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44604" y="2487542"/>
            <a:ext cx="1337911" cy="1295341"/>
          </a:xfrm>
          <a:prstGeom prst="rect">
            <a:avLst/>
          </a:prstGeom>
        </p:spPr>
      </p:pic>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06496" y="1839692"/>
            <a:ext cx="1337911" cy="1295341"/>
          </a:xfrm>
          <a:prstGeom prst="rect">
            <a:avLst/>
          </a:prstGeom>
        </p:spPr>
      </p:pic>
      <p:cxnSp>
        <p:nvCxnSpPr>
          <p:cNvPr id="22" name="Straight Connector 21"/>
          <p:cNvCxnSpPr/>
          <p:nvPr/>
        </p:nvCxnSpPr>
        <p:spPr>
          <a:xfrm flipV="1">
            <a:off x="5683123" y="2525650"/>
            <a:ext cx="1676788" cy="451884"/>
          </a:xfrm>
          <a:prstGeom prst="line">
            <a:avLst/>
          </a:prstGeom>
          <a:ln w="19050">
            <a:solidFill>
              <a:schemeClr val="accent2"/>
            </a:solidFill>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530688" y="3482190"/>
            <a:ext cx="914612" cy="666507"/>
          </a:xfrm>
          <a:prstGeom prst="line">
            <a:avLst/>
          </a:prstGeom>
          <a:ln w="19050">
            <a:solidFill>
              <a:schemeClr val="accent2"/>
            </a:solidFill>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7173898" y="2945331"/>
            <a:ext cx="497499" cy="96716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7431384" y="4081463"/>
            <a:ext cx="1177417" cy="19734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8293599" y="2772008"/>
            <a:ext cx="514448" cy="71018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Oval 26"/>
          <p:cNvSpPr>
            <a:spLocks noChangeAspect="1"/>
          </p:cNvSpPr>
          <p:nvPr/>
        </p:nvSpPr>
        <p:spPr>
          <a:xfrm>
            <a:off x="4692294" y="2616524"/>
            <a:ext cx="1052391" cy="1052391"/>
          </a:xfrm>
          <a:prstGeom prst="ellipse">
            <a:avLst/>
          </a:prstGeom>
          <a:noFill/>
          <a:ln>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nvGrpSpPr>
          <p:cNvPr id="28" name="Group 27"/>
          <p:cNvGrpSpPr/>
          <p:nvPr/>
        </p:nvGrpSpPr>
        <p:grpSpPr>
          <a:xfrm rot="3177767">
            <a:off x="4084457" y="2860789"/>
            <a:ext cx="443979" cy="443979"/>
            <a:chOff x="4542635" y="1488874"/>
            <a:chExt cx="681644" cy="681644"/>
          </a:xfrm>
        </p:grpSpPr>
        <p:sp>
          <p:nvSpPr>
            <p:cNvPr id="29" name="Arc 28"/>
            <p:cNvSpPr/>
            <p:nvPr/>
          </p:nvSpPr>
          <p:spPr>
            <a:xfrm>
              <a:off x="4542635" y="1488874"/>
              <a:ext cx="681644" cy="681644"/>
            </a:xfrm>
            <a:prstGeom prst="arc">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30" name="Arc 29"/>
            <p:cNvSpPr/>
            <p:nvPr/>
          </p:nvSpPr>
          <p:spPr>
            <a:xfrm>
              <a:off x="4679525" y="1625764"/>
              <a:ext cx="407864" cy="407864"/>
            </a:xfrm>
            <a:prstGeom prst="arc">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31" name="Arc 30"/>
            <p:cNvSpPr/>
            <p:nvPr/>
          </p:nvSpPr>
          <p:spPr>
            <a:xfrm>
              <a:off x="4610742" y="1556981"/>
              <a:ext cx="545430" cy="545430"/>
            </a:xfrm>
            <a:prstGeom prst="arc">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32" name="Arc 31"/>
            <p:cNvSpPr/>
            <p:nvPr/>
          </p:nvSpPr>
          <p:spPr>
            <a:xfrm>
              <a:off x="4762652" y="1708891"/>
              <a:ext cx="241610" cy="241610"/>
            </a:xfrm>
            <a:prstGeom prst="arc">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grpSp>
      <p:grpSp>
        <p:nvGrpSpPr>
          <p:cNvPr id="33" name="Group 32"/>
          <p:cNvGrpSpPr/>
          <p:nvPr/>
        </p:nvGrpSpPr>
        <p:grpSpPr>
          <a:xfrm rot="1390603">
            <a:off x="3503341" y="2536075"/>
            <a:ext cx="689242" cy="1225996"/>
            <a:chOff x="562737" y="926347"/>
            <a:chExt cx="2755960" cy="4902200"/>
          </a:xfrm>
        </p:grpSpPr>
        <p:pic>
          <p:nvPicPr>
            <p:cNvPr id="34" name="Picture 4" descr="C:\Users\delhomme\Desktop\Picture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2737" y="926347"/>
              <a:ext cx="2755960" cy="490220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p:cNvSpPr/>
            <p:nvPr/>
          </p:nvSpPr>
          <p:spPr>
            <a:xfrm>
              <a:off x="922787" y="1605985"/>
              <a:ext cx="2002536" cy="3535969"/>
            </a:xfrm>
            <a:prstGeom prst="rect">
              <a:avLst/>
            </a:prstGeom>
            <a:gradFill flip="none" rotWithShape="1">
              <a:gsLst>
                <a:gs pos="30000">
                  <a:srgbClr val="002052"/>
                </a:gs>
                <a:gs pos="65000">
                  <a:srgbClr val="002052"/>
                </a:gs>
              </a:gsLst>
              <a:lin ang="8100000" scaled="1"/>
              <a:tileRect/>
            </a:gradFill>
            <a:ln w="9525">
              <a:solidFill>
                <a:srgbClr val="EBECEC"/>
              </a:solidFill>
            </a:ln>
            <a:effectLst/>
            <a:extLst>
              <a:ext uri="{AF507438-7753-43E0-B8FC-AC1667EBCBE1}">
                <a14:hiddenEffects xmlns:a14="http://schemas.microsoft.com/office/drawing/2010/main">
                  <a:effectLst>
                    <a:innerShdw blurRad="50800" dist="25400" dir="8100000">
                      <a:prstClr val="black">
                        <a:alpha val="68000"/>
                      </a:prstClr>
                    </a:innerShdw>
                  </a:effectLst>
                </a14:hiddenEffects>
              </a:ext>
            </a:ex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000" dirty="0"/>
            </a:p>
          </p:txBody>
        </p:sp>
      </p:grpSp>
      <p:sp>
        <p:nvSpPr>
          <p:cNvPr id="38" name="TextBox 37"/>
          <p:cNvSpPr txBox="1"/>
          <p:nvPr/>
        </p:nvSpPr>
        <p:spPr>
          <a:xfrm>
            <a:off x="2097882" y="4132360"/>
            <a:ext cx="3309779" cy="974222"/>
          </a:xfrm>
          <a:prstGeom prst="roundRect">
            <a:avLst>
              <a:gd name="adj" fmla="val 10429"/>
            </a:avLst>
          </a:prstGeom>
          <a:solidFill>
            <a:schemeClr val="bg1"/>
          </a:solidFill>
          <a:ln w="19050">
            <a:solidFill>
              <a:schemeClr val="accent2"/>
            </a:solidFill>
          </a:ln>
        </p:spPr>
        <p:txBody>
          <a:bodyPr wrap="none" rtlCol="0" anchor="t" anchorCtr="0">
            <a:noAutofit/>
          </a:bodyPr>
          <a:lstStyle/>
          <a:p>
            <a:pPr algn="ctr"/>
            <a:r>
              <a:rPr lang="en-US" sz="1800" dirty="0">
                <a:solidFill>
                  <a:schemeClr val="accent2"/>
                </a:solidFill>
              </a:rPr>
              <a:t>Program the relevant wireless </a:t>
            </a:r>
          </a:p>
          <a:p>
            <a:pPr algn="ctr"/>
            <a:r>
              <a:rPr lang="en-US" sz="1800" dirty="0">
                <a:solidFill>
                  <a:schemeClr val="accent2"/>
                </a:solidFill>
              </a:rPr>
              <a:t>network ID and the node ID </a:t>
            </a:r>
          </a:p>
          <a:p>
            <a:pPr algn="ctr"/>
            <a:r>
              <a:rPr lang="en-US" sz="1800" dirty="0">
                <a:solidFill>
                  <a:schemeClr val="accent2"/>
                </a:solidFill>
              </a:rPr>
              <a:t>during installation </a:t>
            </a:r>
          </a:p>
        </p:txBody>
      </p:sp>
    </p:spTree>
    <p:extLst>
      <p:ext uri="{BB962C8B-B14F-4D97-AF65-F5344CB8AC3E}">
        <p14:creationId xmlns:p14="http://schemas.microsoft.com/office/powerpoint/2010/main" val="3665440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68153" y="4328370"/>
            <a:ext cx="1337911" cy="1295341"/>
          </a:xfrm>
          <a:prstGeom prst="rect">
            <a:avLst/>
          </a:prstGeom>
        </p:spPr>
      </p:pic>
      <p:sp>
        <p:nvSpPr>
          <p:cNvPr id="35" name="Title 1"/>
          <p:cNvSpPr>
            <a:spLocks noGrp="1"/>
          </p:cNvSpPr>
          <p:nvPr>
            <p:ph type="title"/>
          </p:nvPr>
        </p:nvSpPr>
        <p:spPr/>
        <p:txBody>
          <a:bodyPr>
            <a:noAutofit/>
          </a:bodyPr>
          <a:lstStyle/>
          <a:p>
            <a:r>
              <a:rPr lang="en-US" dirty="0"/>
              <a:t>Device </a:t>
            </a:r>
            <a:r>
              <a:rPr lang="en-US" dirty="0" smtClean="0"/>
              <a:t>Commissioning Within </a:t>
            </a:r>
            <a:r>
              <a:rPr lang="en-US" sz="3600" dirty="0"/>
              <a:t/>
            </a:r>
            <a:br>
              <a:rPr lang="en-US" sz="3600" dirty="0"/>
            </a:br>
            <a:r>
              <a:rPr lang="en-US" sz="3200" dirty="0" smtClean="0">
                <a:solidFill>
                  <a:schemeClr val="accent4"/>
                </a:solidFill>
              </a:rPr>
              <a:t>Star Wireless </a:t>
            </a:r>
            <a:r>
              <a:rPr lang="en-US" sz="3200" dirty="0">
                <a:solidFill>
                  <a:schemeClr val="accent4"/>
                </a:solidFill>
              </a:rPr>
              <a:t>Networks</a:t>
            </a:r>
          </a:p>
        </p:txBody>
      </p:sp>
      <p:sp>
        <p:nvSpPr>
          <p:cNvPr id="3" name="Slide Number Placeholder 2"/>
          <p:cNvSpPr>
            <a:spLocks noGrp="1"/>
          </p:cNvSpPr>
          <p:nvPr>
            <p:ph type="sldNum" sz="quarter" idx="12"/>
          </p:nvPr>
        </p:nvSpPr>
        <p:spPr/>
        <p:txBody>
          <a:bodyPr/>
          <a:lstStyle/>
          <a:p>
            <a:fld id="{5B31B9E4-8E4D-4C86-BFD7-412B282B373B}" type="slidenum">
              <a:rPr lang="en-US" smtClean="0"/>
              <a:t>25</a:t>
            </a:fld>
            <a:endParaRPr lang="en-US" dirty="0"/>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6566" y="1568568"/>
            <a:ext cx="1337911" cy="1295341"/>
          </a:xfrm>
          <a:prstGeom prst="rect">
            <a:avLst/>
          </a:prstGeom>
        </p:spPr>
      </p:pic>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50994" y="2717385"/>
            <a:ext cx="1337911" cy="1295341"/>
          </a:xfrm>
          <a:prstGeom prst="rect">
            <a:avLst/>
          </a:prstGeom>
        </p:spPr>
      </p:pic>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9682" y="1232702"/>
            <a:ext cx="1337911" cy="1295341"/>
          </a:xfrm>
          <a:prstGeom prst="rect">
            <a:avLst/>
          </a:prstGeom>
        </p:spPr>
      </p:pic>
      <p:sp>
        <p:nvSpPr>
          <p:cNvPr id="36" name="Oval 35"/>
          <p:cNvSpPr>
            <a:spLocks noChangeAspect="1"/>
          </p:cNvSpPr>
          <p:nvPr/>
        </p:nvSpPr>
        <p:spPr>
          <a:xfrm>
            <a:off x="6024534" y="2845972"/>
            <a:ext cx="1052391" cy="1052391"/>
          </a:xfrm>
          <a:prstGeom prst="ellipse">
            <a:avLst/>
          </a:prstGeom>
          <a:noFill/>
          <a:ln>
            <a:solidFill>
              <a:schemeClr val="accent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64" name="TextBox 63"/>
          <p:cNvSpPr txBox="1"/>
          <p:nvPr/>
        </p:nvSpPr>
        <p:spPr>
          <a:xfrm>
            <a:off x="584109" y="4394089"/>
            <a:ext cx="3309779" cy="974222"/>
          </a:xfrm>
          <a:prstGeom prst="roundRect">
            <a:avLst>
              <a:gd name="adj" fmla="val 10429"/>
            </a:avLst>
          </a:prstGeom>
          <a:solidFill>
            <a:schemeClr val="bg1"/>
          </a:solidFill>
          <a:ln w="19050">
            <a:solidFill>
              <a:schemeClr val="accent2"/>
            </a:solidFill>
          </a:ln>
        </p:spPr>
        <p:txBody>
          <a:bodyPr wrap="none" rtlCol="0" anchor="t" anchorCtr="0">
            <a:noAutofit/>
          </a:bodyPr>
          <a:lstStyle/>
          <a:p>
            <a:pPr algn="ctr"/>
            <a:r>
              <a:rPr lang="en-US" sz="1800" dirty="0">
                <a:solidFill>
                  <a:schemeClr val="accent2"/>
                </a:solidFill>
              </a:rPr>
              <a:t>Program the relevant wireless </a:t>
            </a:r>
          </a:p>
          <a:p>
            <a:pPr algn="ctr"/>
            <a:r>
              <a:rPr lang="en-US" sz="1800" dirty="0">
                <a:solidFill>
                  <a:schemeClr val="accent2"/>
                </a:solidFill>
              </a:rPr>
              <a:t>network ID and the node ID </a:t>
            </a:r>
          </a:p>
          <a:p>
            <a:pPr algn="ctr"/>
            <a:r>
              <a:rPr lang="en-US" sz="1800" dirty="0">
                <a:solidFill>
                  <a:schemeClr val="accent2"/>
                </a:solidFill>
              </a:rPr>
              <a:t>during installation </a:t>
            </a:r>
          </a:p>
        </p:txBody>
      </p:sp>
      <p:grpSp>
        <p:nvGrpSpPr>
          <p:cNvPr id="37" name="Group 36"/>
          <p:cNvGrpSpPr/>
          <p:nvPr/>
        </p:nvGrpSpPr>
        <p:grpSpPr>
          <a:xfrm>
            <a:off x="5656663" y="6402282"/>
            <a:ext cx="895153" cy="324179"/>
            <a:chOff x="4800600" y="6400800"/>
            <a:chExt cx="894946" cy="324104"/>
          </a:xfrm>
        </p:grpSpPr>
        <p:pic>
          <p:nvPicPr>
            <p:cNvPr id="46" name="Picture 2" descr="C:\_Data_\_ST\#Content Creation\Brand and media contents\#Pictos\PNG\PICTO_Communicaiton_Blue_HQ.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8893270" flipH="1">
              <a:off x="5487556" y="6467121"/>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47" name="Rounded Rectangle 46"/>
            <p:cNvSpPr/>
            <p:nvPr/>
          </p:nvSpPr>
          <p:spPr>
            <a:xfrm>
              <a:off x="5203588"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48" name="Straight Connector 47"/>
            <p:cNvCxnSpPr/>
            <p:nvPr/>
          </p:nvCxnSpPr>
          <p:spPr>
            <a:xfrm>
              <a:off x="4800600"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931569"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055393"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4945856"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5069681"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pic>
        <p:nvPicPr>
          <p:cNvPr id="54" name="Picture 53"/>
          <p:cNvPicPr>
            <a:picLocks noChangeAspect="1"/>
          </p:cNvPicPr>
          <p:nvPr/>
        </p:nvPicPr>
        <p:blipFill>
          <a:blip r:embed="rId5"/>
          <a:stretch>
            <a:fillRect/>
          </a:stretch>
        </p:blipFill>
        <p:spPr>
          <a:xfrm>
            <a:off x="7520984" y="3059972"/>
            <a:ext cx="1128076" cy="884010"/>
          </a:xfrm>
          <a:prstGeom prst="rect">
            <a:avLst/>
          </a:prstGeom>
        </p:spPr>
      </p:pic>
      <p:grpSp>
        <p:nvGrpSpPr>
          <p:cNvPr id="55" name="Group 54"/>
          <p:cNvGrpSpPr/>
          <p:nvPr/>
        </p:nvGrpSpPr>
        <p:grpSpPr>
          <a:xfrm rot="15140203">
            <a:off x="7161531" y="3286432"/>
            <a:ext cx="718908" cy="570776"/>
            <a:chOff x="2991638" y="869429"/>
            <a:chExt cx="507502" cy="417888"/>
          </a:xfrm>
        </p:grpSpPr>
        <p:sp>
          <p:nvSpPr>
            <p:cNvPr id="56" name="Arc 55"/>
            <p:cNvSpPr/>
            <p:nvPr/>
          </p:nvSpPr>
          <p:spPr>
            <a:xfrm>
              <a:off x="2993929" y="964058"/>
              <a:ext cx="420390" cy="323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57" name="Arc 56"/>
            <p:cNvSpPr/>
            <p:nvPr/>
          </p:nvSpPr>
          <p:spPr>
            <a:xfrm>
              <a:off x="3067848" y="1063035"/>
              <a:ext cx="245333" cy="169587"/>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58" name="Arc 57"/>
            <p:cNvSpPr/>
            <p:nvPr/>
          </p:nvSpPr>
          <p:spPr>
            <a:xfrm>
              <a:off x="2991638" y="869429"/>
              <a:ext cx="507502" cy="406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grpSp>
      <p:cxnSp>
        <p:nvCxnSpPr>
          <p:cNvPr id="8" name="Straight Arrow Connector 7"/>
          <p:cNvCxnSpPr/>
          <p:nvPr/>
        </p:nvCxnSpPr>
        <p:spPr>
          <a:xfrm>
            <a:off x="4691798" y="2182511"/>
            <a:ext cx="1389699" cy="87806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7015363" y="2562166"/>
            <a:ext cx="885637" cy="43793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5656664" y="3834391"/>
            <a:ext cx="555516" cy="66220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9" name="Picture 5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27491" y="4323604"/>
            <a:ext cx="1337911" cy="1295341"/>
          </a:xfrm>
          <a:prstGeom prst="rect">
            <a:avLst/>
          </a:prstGeom>
        </p:spPr>
      </p:pic>
      <p:cxnSp>
        <p:nvCxnSpPr>
          <p:cNvPr id="14" name="Straight Arrow Connector 13"/>
          <p:cNvCxnSpPr/>
          <p:nvPr/>
        </p:nvCxnSpPr>
        <p:spPr>
          <a:xfrm>
            <a:off x="7015363" y="3817818"/>
            <a:ext cx="1288056" cy="85969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0" name="Picture 5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55351" y="2748668"/>
            <a:ext cx="1337911" cy="1295341"/>
          </a:xfrm>
          <a:prstGeom prst="rect">
            <a:avLst/>
          </a:prstGeom>
        </p:spPr>
      </p:pic>
      <p:cxnSp>
        <p:nvCxnSpPr>
          <p:cNvPr id="16" name="Straight Arrow Connector 15"/>
          <p:cNvCxnSpPr>
            <a:stCxn id="60" idx="3"/>
            <a:endCxn id="6" idx="1"/>
          </p:cNvCxnSpPr>
          <p:nvPr/>
        </p:nvCxnSpPr>
        <p:spPr>
          <a:xfrm flipV="1">
            <a:off x="2893262" y="3365056"/>
            <a:ext cx="2957732" cy="3128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129390" y="2212122"/>
            <a:ext cx="990829" cy="646331"/>
          </a:xfrm>
          <a:prstGeom prst="rect">
            <a:avLst/>
          </a:prstGeom>
          <a:noFill/>
        </p:spPr>
        <p:txBody>
          <a:bodyPr wrap="square" rtlCol="0">
            <a:noAutofit/>
          </a:bodyPr>
          <a:lstStyle/>
          <a:p>
            <a:r>
              <a:rPr lang="en-US" sz="1800" dirty="0" smtClean="0">
                <a:solidFill>
                  <a:srgbClr val="002052"/>
                </a:solidFill>
              </a:rPr>
              <a:t>Central Node</a:t>
            </a:r>
            <a:endParaRPr lang="en-US" sz="1800" dirty="0">
              <a:solidFill>
                <a:srgbClr val="002052"/>
              </a:solidFill>
            </a:endParaRPr>
          </a:p>
        </p:txBody>
      </p:sp>
      <p:sp>
        <p:nvSpPr>
          <p:cNvPr id="61" name="TextBox 60"/>
          <p:cNvSpPr txBox="1"/>
          <p:nvPr/>
        </p:nvSpPr>
        <p:spPr>
          <a:xfrm>
            <a:off x="1555351" y="2194647"/>
            <a:ext cx="1428563" cy="646331"/>
          </a:xfrm>
          <a:prstGeom prst="rect">
            <a:avLst/>
          </a:prstGeom>
          <a:noFill/>
        </p:spPr>
        <p:txBody>
          <a:bodyPr wrap="square" rtlCol="0">
            <a:noAutofit/>
          </a:bodyPr>
          <a:lstStyle/>
          <a:p>
            <a:r>
              <a:rPr lang="en-US" sz="1800" dirty="0" smtClean="0">
                <a:solidFill>
                  <a:srgbClr val="002052"/>
                </a:solidFill>
              </a:rPr>
              <a:t>Peripheral Node</a:t>
            </a:r>
            <a:endParaRPr lang="en-US" sz="1800" dirty="0">
              <a:solidFill>
                <a:srgbClr val="002052"/>
              </a:solidFill>
            </a:endParaRPr>
          </a:p>
        </p:txBody>
      </p:sp>
      <p:pic>
        <p:nvPicPr>
          <p:cNvPr id="40" name="Picture 3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
        <p:nvSpPr>
          <p:cNvPr id="63" name="Rectangle 62"/>
          <p:cNvSpPr/>
          <p:nvPr/>
        </p:nvSpPr>
        <p:spPr>
          <a:xfrm>
            <a:off x="0" y="5538270"/>
            <a:ext cx="12187237"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tag with I2C</a:t>
            </a:r>
          </a:p>
        </p:txBody>
      </p:sp>
    </p:spTree>
    <p:extLst>
      <p:ext uri="{BB962C8B-B14F-4D97-AF65-F5344CB8AC3E}">
        <p14:creationId xmlns:p14="http://schemas.microsoft.com/office/powerpoint/2010/main" val="2910137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900" dirty="0" smtClean="0"/>
              <a:t>What About Trusted and Secured </a:t>
            </a:r>
            <a:br>
              <a:rPr lang="en-US" sz="4900" dirty="0" smtClean="0"/>
            </a:br>
            <a:r>
              <a:rPr lang="en-US" sz="3600" dirty="0" smtClean="0">
                <a:solidFill>
                  <a:srgbClr val="002060"/>
                </a:solidFill>
              </a:rPr>
              <a:t>Onboarding Process</a:t>
            </a:r>
            <a:endParaRPr lang="en-US" sz="3100" dirty="0">
              <a:solidFill>
                <a:srgbClr val="002060"/>
              </a:solidFill>
            </a:endParaRPr>
          </a:p>
        </p:txBody>
      </p:sp>
      <p:sp>
        <p:nvSpPr>
          <p:cNvPr id="3" name="Slide Number Placeholder 2"/>
          <p:cNvSpPr>
            <a:spLocks noGrp="1"/>
          </p:cNvSpPr>
          <p:nvPr>
            <p:ph type="sldNum" sz="quarter" idx="12"/>
          </p:nvPr>
        </p:nvSpPr>
        <p:spPr/>
        <p:txBody>
          <a:bodyPr/>
          <a:lstStyle/>
          <a:p>
            <a:fld id="{5B31B9E4-8E4D-4C86-BFD7-412B282B373B}" type="slidenum">
              <a:rPr lang="en-US" smtClean="0"/>
              <a:t>26</a:t>
            </a:fld>
            <a:endParaRPr lang="en-US" dirty="0"/>
          </a:p>
        </p:txBody>
      </p:sp>
      <p:sp>
        <p:nvSpPr>
          <p:cNvPr id="4" name="Rectangle 3"/>
          <p:cNvSpPr/>
          <p:nvPr/>
        </p:nvSpPr>
        <p:spPr>
          <a:xfrm>
            <a:off x="7821726" y="1764871"/>
            <a:ext cx="990601" cy="814192"/>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RF</a:t>
            </a:r>
          </a:p>
          <a:p>
            <a:pPr algn="ctr"/>
            <a:r>
              <a:rPr lang="en-US" sz="1050" dirty="0" smtClean="0"/>
              <a:t>Transceiver</a:t>
            </a:r>
            <a:endParaRPr lang="en-US" sz="1050" dirty="0"/>
          </a:p>
        </p:txBody>
      </p:sp>
      <p:sp>
        <p:nvSpPr>
          <p:cNvPr id="5" name="Rectangle 4"/>
          <p:cNvSpPr/>
          <p:nvPr/>
        </p:nvSpPr>
        <p:spPr>
          <a:xfrm>
            <a:off x="7821726" y="3146897"/>
            <a:ext cx="990601" cy="937157"/>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STM32</a:t>
            </a:r>
          </a:p>
          <a:p>
            <a:pPr algn="ctr"/>
            <a:r>
              <a:rPr lang="en-US" sz="1050" dirty="0" smtClean="0"/>
              <a:t>MCU</a:t>
            </a:r>
          </a:p>
        </p:txBody>
      </p:sp>
      <p:sp>
        <p:nvSpPr>
          <p:cNvPr id="6" name="Up-Down Arrow 5"/>
          <p:cNvSpPr/>
          <p:nvPr/>
        </p:nvSpPr>
        <p:spPr>
          <a:xfrm>
            <a:off x="8202727" y="2611304"/>
            <a:ext cx="210337" cy="516555"/>
          </a:xfrm>
          <a:prstGeom prst="upDown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7" name="Rectangle 6"/>
          <p:cNvSpPr/>
          <p:nvPr/>
        </p:nvSpPr>
        <p:spPr>
          <a:xfrm>
            <a:off x="9350949" y="2966614"/>
            <a:ext cx="990601"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 BlueNRG</a:t>
            </a:r>
          </a:p>
        </p:txBody>
      </p:sp>
      <p:sp>
        <p:nvSpPr>
          <p:cNvPr id="8" name="Left-Right Arrow 7"/>
          <p:cNvSpPr/>
          <p:nvPr/>
        </p:nvSpPr>
        <p:spPr>
          <a:xfrm>
            <a:off x="8852955" y="3247255"/>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9" name="Rectangle 8"/>
          <p:cNvSpPr/>
          <p:nvPr/>
        </p:nvSpPr>
        <p:spPr>
          <a:xfrm>
            <a:off x="9350949" y="3628256"/>
            <a:ext cx="990601"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LoRA</a:t>
            </a:r>
          </a:p>
        </p:txBody>
      </p:sp>
      <p:sp>
        <p:nvSpPr>
          <p:cNvPr id="10" name="Left-Right Arrow 9"/>
          <p:cNvSpPr/>
          <p:nvPr/>
        </p:nvSpPr>
        <p:spPr>
          <a:xfrm>
            <a:off x="8852955" y="3776411"/>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1" name="Rectangle 10"/>
          <p:cNvSpPr/>
          <p:nvPr/>
        </p:nvSpPr>
        <p:spPr>
          <a:xfrm>
            <a:off x="7842384" y="4367857"/>
            <a:ext cx="1066801" cy="912640"/>
          </a:xfrm>
          <a:prstGeom prst="rect">
            <a:avLst/>
          </a:prstGeom>
          <a:ln>
            <a:solidFill>
              <a:srgbClr val="39A9D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ST31 Secure Element</a:t>
            </a:r>
          </a:p>
        </p:txBody>
      </p:sp>
      <p:sp>
        <p:nvSpPr>
          <p:cNvPr id="12" name="Up-Down Arrow 11"/>
          <p:cNvSpPr/>
          <p:nvPr/>
        </p:nvSpPr>
        <p:spPr>
          <a:xfrm>
            <a:off x="8260664" y="4129878"/>
            <a:ext cx="152400" cy="205738"/>
          </a:xfrm>
          <a:prstGeom prst="upDown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3" name="Rounded Rectangle 12"/>
          <p:cNvSpPr/>
          <p:nvPr/>
        </p:nvSpPr>
        <p:spPr>
          <a:xfrm>
            <a:off x="7315252" y="1372394"/>
            <a:ext cx="3602363" cy="4301604"/>
          </a:xfrm>
          <a:prstGeom prst="roundRect">
            <a:avLst>
              <a:gd name="adj" fmla="val 2820"/>
            </a:avLst>
          </a:prstGeom>
          <a:solidFill>
            <a:schemeClr val="accent1">
              <a:alpha val="1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4" name="TextBox 13"/>
          <p:cNvSpPr txBox="1"/>
          <p:nvPr/>
        </p:nvSpPr>
        <p:spPr>
          <a:xfrm>
            <a:off x="8112919" y="5774357"/>
            <a:ext cx="2590800" cy="461665"/>
          </a:xfrm>
          <a:prstGeom prst="rect">
            <a:avLst/>
          </a:prstGeom>
          <a:noFill/>
        </p:spPr>
        <p:txBody>
          <a:bodyPr wrap="square" rtlCol="0">
            <a:noAutofit/>
          </a:bodyPr>
          <a:lstStyle/>
          <a:p>
            <a:r>
              <a:rPr lang="en-US" dirty="0" smtClean="0">
                <a:solidFill>
                  <a:srgbClr val="002060"/>
                </a:solidFill>
              </a:rPr>
              <a:t>Central Node</a:t>
            </a:r>
            <a:endParaRPr lang="en-US" dirty="0">
              <a:solidFill>
                <a:srgbClr val="002060"/>
              </a:solidFill>
            </a:endParaRPr>
          </a:p>
        </p:txBody>
      </p:sp>
      <p:sp>
        <p:nvSpPr>
          <p:cNvPr id="15" name="Rectangle 14"/>
          <p:cNvSpPr/>
          <p:nvPr/>
        </p:nvSpPr>
        <p:spPr>
          <a:xfrm>
            <a:off x="2669636" y="1883475"/>
            <a:ext cx="538623" cy="637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ST25DV</a:t>
            </a:r>
          </a:p>
        </p:txBody>
      </p:sp>
      <p:sp>
        <p:nvSpPr>
          <p:cNvPr id="16" name="Rectangle 15"/>
          <p:cNvSpPr/>
          <p:nvPr/>
        </p:nvSpPr>
        <p:spPr>
          <a:xfrm>
            <a:off x="1689531" y="3116014"/>
            <a:ext cx="990601" cy="937157"/>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STM32</a:t>
            </a:r>
          </a:p>
          <a:p>
            <a:pPr algn="ctr"/>
            <a:r>
              <a:rPr lang="en-US" sz="1050" dirty="0" smtClean="0"/>
              <a:t>MCU</a:t>
            </a:r>
          </a:p>
        </p:txBody>
      </p:sp>
      <p:sp>
        <p:nvSpPr>
          <p:cNvPr id="18" name="Rectangle 17"/>
          <p:cNvSpPr/>
          <p:nvPr/>
        </p:nvSpPr>
        <p:spPr>
          <a:xfrm>
            <a:off x="3201823" y="2925915"/>
            <a:ext cx="990601"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 BlueNRG</a:t>
            </a:r>
          </a:p>
        </p:txBody>
      </p:sp>
      <p:sp>
        <p:nvSpPr>
          <p:cNvPr id="19" name="Left-Right Arrow 18"/>
          <p:cNvSpPr/>
          <p:nvPr/>
        </p:nvSpPr>
        <p:spPr>
          <a:xfrm>
            <a:off x="2705574" y="3237903"/>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0" name="Rectangle 19"/>
          <p:cNvSpPr/>
          <p:nvPr/>
        </p:nvSpPr>
        <p:spPr>
          <a:xfrm>
            <a:off x="3192962" y="3628256"/>
            <a:ext cx="990601" cy="561283"/>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LoRA</a:t>
            </a:r>
          </a:p>
        </p:txBody>
      </p:sp>
      <p:sp>
        <p:nvSpPr>
          <p:cNvPr id="21" name="Left-Right Arrow 20"/>
          <p:cNvSpPr/>
          <p:nvPr/>
        </p:nvSpPr>
        <p:spPr>
          <a:xfrm>
            <a:off x="2694968" y="3797695"/>
            <a:ext cx="443676" cy="129642"/>
          </a:xfrm>
          <a:prstGeom prst="left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2" name="Rectangle 21"/>
          <p:cNvSpPr/>
          <p:nvPr/>
        </p:nvSpPr>
        <p:spPr>
          <a:xfrm>
            <a:off x="1143571" y="4327159"/>
            <a:ext cx="1066801" cy="912640"/>
          </a:xfrm>
          <a:prstGeom prst="rect">
            <a:avLst/>
          </a:prstGeom>
          <a:ln>
            <a:solidFill>
              <a:srgbClr val="39A9DC"/>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050" dirty="0" smtClean="0"/>
              <a:t>ST31 Secure Element</a:t>
            </a:r>
          </a:p>
        </p:txBody>
      </p:sp>
      <p:sp>
        <p:nvSpPr>
          <p:cNvPr id="23" name="Up-Down Arrow 22"/>
          <p:cNvSpPr/>
          <p:nvPr/>
        </p:nvSpPr>
        <p:spPr>
          <a:xfrm>
            <a:off x="1561851" y="4089180"/>
            <a:ext cx="152400" cy="205738"/>
          </a:xfrm>
          <a:prstGeom prst="upDown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4" name="Rounded Rectangle 23"/>
          <p:cNvSpPr/>
          <p:nvPr/>
        </p:nvSpPr>
        <p:spPr>
          <a:xfrm>
            <a:off x="907244" y="1464673"/>
            <a:ext cx="3662823" cy="4301604"/>
          </a:xfrm>
          <a:prstGeom prst="roundRect">
            <a:avLst>
              <a:gd name="adj" fmla="val 2774"/>
            </a:avLst>
          </a:prstGeom>
          <a:solidFill>
            <a:schemeClr val="accent1">
              <a:alpha val="1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5" name="TextBox 24"/>
          <p:cNvSpPr txBox="1"/>
          <p:nvPr/>
        </p:nvSpPr>
        <p:spPr>
          <a:xfrm>
            <a:off x="1643547" y="5788736"/>
            <a:ext cx="2590800" cy="461665"/>
          </a:xfrm>
          <a:prstGeom prst="rect">
            <a:avLst/>
          </a:prstGeom>
          <a:noFill/>
        </p:spPr>
        <p:txBody>
          <a:bodyPr wrap="square" rtlCol="0">
            <a:noAutofit/>
          </a:bodyPr>
          <a:lstStyle/>
          <a:p>
            <a:r>
              <a:rPr lang="en-US" dirty="0" smtClean="0">
                <a:solidFill>
                  <a:srgbClr val="002060"/>
                </a:solidFill>
              </a:rPr>
              <a:t>Peripheral Node</a:t>
            </a:r>
            <a:endParaRPr lang="en-US" dirty="0">
              <a:solidFill>
                <a:srgbClr val="002060"/>
              </a:solidFill>
            </a:endParaRPr>
          </a:p>
        </p:txBody>
      </p:sp>
      <p:sp>
        <p:nvSpPr>
          <p:cNvPr id="26" name="Left-Up Arrow 25"/>
          <p:cNvSpPr/>
          <p:nvPr/>
        </p:nvSpPr>
        <p:spPr>
          <a:xfrm rot="10800000">
            <a:off x="2174335" y="2162600"/>
            <a:ext cx="447226" cy="920615"/>
          </a:xfrm>
          <a:prstGeom prst="leftUp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28" name="Straight Connector 27"/>
          <p:cNvCxnSpPr/>
          <p:nvPr/>
        </p:nvCxnSpPr>
        <p:spPr>
          <a:xfrm>
            <a:off x="3192962" y="1950455"/>
            <a:ext cx="1676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3189358" y="2422693"/>
            <a:ext cx="1676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flipV="1">
            <a:off x="6694314" y="1914107"/>
            <a:ext cx="1194707" cy="16009"/>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6647677" y="2455229"/>
            <a:ext cx="1194707"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35" name="Group 43"/>
          <p:cNvGrpSpPr>
            <a:grpSpLocks/>
          </p:cNvGrpSpPr>
          <p:nvPr/>
        </p:nvGrpSpPr>
        <p:grpSpPr bwMode="auto">
          <a:xfrm>
            <a:off x="4865758" y="1916467"/>
            <a:ext cx="190679" cy="506226"/>
            <a:chOff x="3563888" y="3573016"/>
            <a:chExt cx="288429" cy="1442541"/>
          </a:xfrm>
        </p:grpSpPr>
        <p:sp>
          <p:nvSpPr>
            <p:cNvPr id="36" name="Freeform 35"/>
            <p:cNvSpPr/>
            <p:nvPr/>
          </p:nvSpPr>
          <p:spPr bwMode="auto">
            <a:xfrm>
              <a:off x="3563888" y="3573016"/>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37" name="Freeform 36"/>
            <p:cNvSpPr/>
            <p:nvPr/>
          </p:nvSpPr>
          <p:spPr bwMode="auto">
            <a:xfrm>
              <a:off x="3563888" y="3859252"/>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38" name="Freeform 37"/>
            <p:cNvSpPr/>
            <p:nvPr/>
          </p:nvSpPr>
          <p:spPr bwMode="auto">
            <a:xfrm>
              <a:off x="3563888" y="4150032"/>
              <a:ext cx="288429" cy="288509"/>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39" name="Freeform 38"/>
            <p:cNvSpPr/>
            <p:nvPr/>
          </p:nvSpPr>
          <p:spPr bwMode="auto">
            <a:xfrm>
              <a:off x="3563888" y="4436268"/>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40" name="Freeform 39"/>
            <p:cNvSpPr/>
            <p:nvPr/>
          </p:nvSpPr>
          <p:spPr bwMode="auto">
            <a:xfrm>
              <a:off x="3563888" y="4724777"/>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grpSp>
      <p:grpSp>
        <p:nvGrpSpPr>
          <p:cNvPr id="43" name="Group 43"/>
          <p:cNvGrpSpPr>
            <a:grpSpLocks/>
          </p:cNvGrpSpPr>
          <p:nvPr/>
        </p:nvGrpSpPr>
        <p:grpSpPr bwMode="auto">
          <a:xfrm>
            <a:off x="6438416" y="1949003"/>
            <a:ext cx="190679" cy="506226"/>
            <a:chOff x="3563888" y="3573016"/>
            <a:chExt cx="288429" cy="1442541"/>
          </a:xfrm>
          <a:scene3d>
            <a:camera prst="orthographicFront">
              <a:rot lat="0" lon="0" rev="10800000"/>
            </a:camera>
            <a:lightRig rig="threePt" dir="t"/>
          </a:scene3d>
        </p:grpSpPr>
        <p:sp>
          <p:nvSpPr>
            <p:cNvPr id="44" name="Freeform 43"/>
            <p:cNvSpPr/>
            <p:nvPr/>
          </p:nvSpPr>
          <p:spPr bwMode="auto">
            <a:xfrm>
              <a:off x="3563888" y="3573016"/>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45" name="Freeform 44"/>
            <p:cNvSpPr/>
            <p:nvPr/>
          </p:nvSpPr>
          <p:spPr bwMode="auto">
            <a:xfrm>
              <a:off x="3563888" y="3859252"/>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46" name="Freeform 45"/>
            <p:cNvSpPr/>
            <p:nvPr/>
          </p:nvSpPr>
          <p:spPr bwMode="auto">
            <a:xfrm>
              <a:off x="3563888" y="4150032"/>
              <a:ext cx="288429" cy="288509"/>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47" name="Freeform 46"/>
            <p:cNvSpPr/>
            <p:nvPr/>
          </p:nvSpPr>
          <p:spPr bwMode="auto">
            <a:xfrm>
              <a:off x="3563888" y="4436268"/>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48" name="Freeform 47"/>
            <p:cNvSpPr/>
            <p:nvPr/>
          </p:nvSpPr>
          <p:spPr bwMode="auto">
            <a:xfrm>
              <a:off x="3563888" y="4724777"/>
              <a:ext cx="288429" cy="290780"/>
            </a:xfrm>
            <a:custGeom>
              <a:avLst/>
              <a:gdLst>
                <a:gd name="connsiteX0" fmla="*/ 2382 w 721916"/>
                <a:gd name="connsiteY0" fmla="*/ 0 h 726281"/>
                <a:gd name="connsiteX1" fmla="*/ 721519 w 721916"/>
                <a:gd name="connsiteY1" fmla="*/ 364331 h 726281"/>
                <a:gd name="connsiteX2" fmla="*/ 0 w 721916"/>
                <a:gd name="connsiteY2" fmla="*/ 726281 h 726281"/>
              </a:gdLst>
              <a:ahLst/>
              <a:cxnLst>
                <a:cxn ang="0">
                  <a:pos x="connsiteX0" y="connsiteY0"/>
                </a:cxn>
                <a:cxn ang="0">
                  <a:pos x="connsiteX1" y="connsiteY1"/>
                </a:cxn>
                <a:cxn ang="0">
                  <a:pos x="connsiteX2" y="connsiteY2"/>
                </a:cxn>
              </a:cxnLst>
              <a:rect l="l" t="t" r="r" b="b"/>
              <a:pathLst>
                <a:path w="721916" h="726281">
                  <a:moveTo>
                    <a:pt x="2382" y="0"/>
                  </a:moveTo>
                  <a:cubicBezTo>
                    <a:pt x="362149" y="121642"/>
                    <a:pt x="721916" y="243284"/>
                    <a:pt x="721519" y="364331"/>
                  </a:cubicBezTo>
                  <a:cubicBezTo>
                    <a:pt x="721122" y="485378"/>
                    <a:pt x="360561" y="605829"/>
                    <a:pt x="0" y="726281"/>
                  </a:cubicBezTo>
                </a:path>
              </a:pathLst>
            </a:custGeom>
            <a:noFill/>
            <a:ln w="38100" cap="flat" cmpd="sng" algn="ctr">
              <a:solidFill>
                <a:schemeClr val="accent2">
                  <a:lumMod val="75000"/>
                </a:schemeClr>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grpSp>
      <p:grpSp>
        <p:nvGrpSpPr>
          <p:cNvPr id="49" name="Group 18"/>
          <p:cNvGrpSpPr>
            <a:grpSpLocks/>
          </p:cNvGrpSpPr>
          <p:nvPr/>
        </p:nvGrpSpPr>
        <p:grpSpPr bwMode="auto">
          <a:xfrm rot="10800000">
            <a:off x="5987762" y="1727501"/>
            <a:ext cx="1152525" cy="1085850"/>
            <a:chOff x="3513138" y="1636713"/>
            <a:chExt cx="1662112" cy="1446363"/>
          </a:xfrm>
        </p:grpSpPr>
        <p:sp>
          <p:nvSpPr>
            <p:cNvPr id="50" name="Arc 49"/>
            <p:cNvSpPr/>
            <p:nvPr/>
          </p:nvSpPr>
          <p:spPr bwMode="auto">
            <a:xfrm rot="2735675">
              <a:off x="3765245" y="1673071"/>
              <a:ext cx="1446363" cy="1373646"/>
            </a:xfrm>
            <a:prstGeom prst="arc">
              <a:avLst/>
            </a:prstGeom>
            <a:noFill/>
            <a:ln w="38100" cap="flat" cmpd="sng" algn="ctr">
              <a:solidFill>
                <a:srgbClr val="FFC000"/>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51" name="Arc 50"/>
            <p:cNvSpPr/>
            <p:nvPr/>
          </p:nvSpPr>
          <p:spPr bwMode="auto">
            <a:xfrm rot="2735675">
              <a:off x="3622158" y="1671926"/>
              <a:ext cx="1446363" cy="1375935"/>
            </a:xfrm>
            <a:prstGeom prst="arc">
              <a:avLst/>
            </a:prstGeom>
            <a:noFill/>
            <a:ln w="38100" cap="flat" cmpd="sng" algn="ctr">
              <a:solidFill>
                <a:srgbClr val="FFC000"/>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sp>
          <p:nvSpPr>
            <p:cNvPr id="52" name="Arc 51"/>
            <p:cNvSpPr/>
            <p:nvPr/>
          </p:nvSpPr>
          <p:spPr bwMode="auto">
            <a:xfrm rot="2735675">
              <a:off x="3476780" y="1673071"/>
              <a:ext cx="1446363" cy="1373646"/>
            </a:xfrm>
            <a:prstGeom prst="arc">
              <a:avLst/>
            </a:prstGeom>
            <a:noFill/>
            <a:ln w="38100" cap="flat" cmpd="sng" algn="ctr">
              <a:solidFill>
                <a:srgbClr val="FFC000"/>
              </a:solidFill>
              <a:prstDash val="solid"/>
              <a:round/>
              <a:headEnd type="none" w="med" len="med"/>
              <a:tailEnd type="none" w="med" len="med"/>
            </a:ln>
            <a:effectLst/>
          </p:spPr>
          <p:txBody>
            <a:bodyPr>
              <a:noAutofit/>
            </a:bodyPr>
            <a:lstStyle/>
            <a:p>
              <a:pPr eaLnBrk="0" hangingPunct="0">
                <a:defRPr/>
              </a:pPr>
              <a:endParaRPr lang="en-US" dirty="0">
                <a:ea typeface="ＭＳ Ｐゴシック" pitchFamily="-96" charset="-128"/>
              </a:endParaRPr>
            </a:p>
          </p:txBody>
        </p:sp>
      </p:grpSp>
    </p:spTree>
    <p:extLst>
      <p:ext uri="{BB962C8B-B14F-4D97-AF65-F5344CB8AC3E}">
        <p14:creationId xmlns:p14="http://schemas.microsoft.com/office/powerpoint/2010/main" val="4252945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Battery-Less Designs…</a:t>
            </a:r>
            <a:endParaRPr lang="en-US" dirty="0"/>
          </a:p>
        </p:txBody>
      </p:sp>
      <p:sp>
        <p:nvSpPr>
          <p:cNvPr id="44" name="Slide Number Placeholder 2"/>
          <p:cNvSpPr>
            <a:spLocks noGrp="1"/>
          </p:cNvSpPr>
          <p:nvPr>
            <p:ph type="sldNum" sz="quarter" idx="12"/>
          </p:nvPr>
        </p:nvSpPr>
        <p:spPr/>
        <p:txBody>
          <a:bodyPr/>
          <a:lstStyle/>
          <a:p>
            <a:fld id="{5B31B9E4-8E4D-4C86-BFD7-412B282B373B}" type="slidenum">
              <a:rPr lang="en-US" smtClean="0"/>
              <a:pPr/>
              <a:t>27</a:t>
            </a:fld>
            <a:endParaRPr lang="en-US" dirty="0"/>
          </a:p>
        </p:txBody>
      </p:sp>
      <p:grpSp>
        <p:nvGrpSpPr>
          <p:cNvPr id="49" name="Group 48"/>
          <p:cNvGrpSpPr/>
          <p:nvPr/>
        </p:nvGrpSpPr>
        <p:grpSpPr>
          <a:xfrm>
            <a:off x="5656663" y="6402282"/>
            <a:ext cx="895153" cy="324179"/>
            <a:chOff x="4800600" y="6400800"/>
            <a:chExt cx="894946" cy="324104"/>
          </a:xfrm>
        </p:grpSpPr>
        <p:pic>
          <p:nvPicPr>
            <p:cNvPr id="50" name="Picture 2" descr="C:\_Data_\_ST\#Content Creation\Brand and media contents\#Pictos\PNG\PICTO_Communicaiton_Blue_HQ.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18893270" flipH="1">
              <a:off x="5487556" y="6467121"/>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51" name="Rounded Rectangle 50"/>
            <p:cNvSpPr/>
            <p:nvPr/>
          </p:nvSpPr>
          <p:spPr>
            <a:xfrm>
              <a:off x="5203588"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52" name="Straight Connector 51"/>
            <p:cNvCxnSpPr/>
            <p:nvPr/>
          </p:nvCxnSpPr>
          <p:spPr>
            <a:xfrm>
              <a:off x="4800600"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4931569"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5055393"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4945856"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5069681"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pic>
        <p:nvPicPr>
          <p:cNvPr id="17" name="Picture 1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
        <p:nvSpPr>
          <p:cNvPr id="41" name="Rectangle 40"/>
          <p:cNvSpPr/>
          <p:nvPr/>
        </p:nvSpPr>
        <p:spPr>
          <a:xfrm>
            <a:off x="0" y="5516215"/>
            <a:ext cx="12187238" cy="457306"/>
          </a:xfrm>
          <a:prstGeom prst="rect">
            <a:avLst/>
          </a:prstGeom>
          <a:solidFill>
            <a:schemeClr val="accent1"/>
          </a:solidFill>
        </p:spPr>
        <p:txBody>
          <a:bodyPr wrap="square" anchor="ctr" anchorCtr="0">
            <a:noAutofit/>
          </a:bodyPr>
          <a:lstStyle/>
          <a:p>
            <a:pPr algn="ctr"/>
            <a:r>
              <a:rPr lang="en-US" dirty="0">
                <a:solidFill>
                  <a:schemeClr val="bg1"/>
                </a:solidFill>
              </a:rPr>
              <a:t>ST25 solutions: tag with I2C and energy harvesting</a:t>
            </a:r>
          </a:p>
        </p:txBody>
      </p:sp>
      <p:sp>
        <p:nvSpPr>
          <p:cNvPr id="19" name="Rounded Rectangle 18"/>
          <p:cNvSpPr/>
          <p:nvPr/>
        </p:nvSpPr>
        <p:spPr>
          <a:xfrm>
            <a:off x="6678556" y="4427560"/>
            <a:ext cx="2195068" cy="731689"/>
          </a:xfrm>
          <a:prstGeom prst="roundRect">
            <a:avLst>
              <a:gd name="adj" fmla="val 13886"/>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600" dirty="0"/>
              <a:t>ST one-stop-shop with low power MCU and sensors</a:t>
            </a:r>
          </a:p>
        </p:txBody>
      </p:sp>
      <p:sp>
        <p:nvSpPr>
          <p:cNvPr id="20" name="Rounded Rectangle 19"/>
          <p:cNvSpPr/>
          <p:nvPr/>
        </p:nvSpPr>
        <p:spPr>
          <a:xfrm>
            <a:off x="7052903" y="2398121"/>
            <a:ext cx="2195068" cy="820396"/>
          </a:xfrm>
          <a:prstGeom prst="roundRect">
            <a:avLst>
              <a:gd name="adj" fmla="val 123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600" dirty="0"/>
              <a:t>NFC connectivity</a:t>
            </a:r>
          </a:p>
        </p:txBody>
      </p:sp>
      <p:sp>
        <p:nvSpPr>
          <p:cNvPr id="21" name="Rounded Rectangle 20"/>
          <p:cNvSpPr/>
          <p:nvPr/>
        </p:nvSpPr>
        <p:spPr>
          <a:xfrm>
            <a:off x="7404562" y="3476831"/>
            <a:ext cx="2195068" cy="731689"/>
          </a:xfrm>
          <a:prstGeom prst="roundRect">
            <a:avLst>
              <a:gd name="adj" fmla="val 13886"/>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600" dirty="0"/>
              <a:t>Up to 4mA </a:t>
            </a:r>
          </a:p>
          <a:p>
            <a:pPr algn="ctr"/>
            <a:r>
              <a:rPr lang="en-US" sz="1600" dirty="0"/>
              <a:t>with NFC reader</a:t>
            </a:r>
          </a:p>
        </p:txBody>
      </p:sp>
      <p:sp>
        <p:nvSpPr>
          <p:cNvPr id="22" name="Rounded Rectangle 21"/>
          <p:cNvSpPr/>
          <p:nvPr/>
        </p:nvSpPr>
        <p:spPr>
          <a:xfrm>
            <a:off x="6550943" y="1460606"/>
            <a:ext cx="2195068" cy="731689"/>
          </a:xfrm>
          <a:prstGeom prst="roundRect">
            <a:avLst>
              <a:gd name="adj" fmla="val 13886"/>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600" dirty="0"/>
              <a:t>Energy harvesting from NFC RF field</a:t>
            </a:r>
          </a:p>
        </p:txBody>
      </p:sp>
      <p:cxnSp>
        <p:nvCxnSpPr>
          <p:cNvPr id="23" name="Straight Connector 22"/>
          <p:cNvCxnSpPr>
            <a:stCxn id="24" idx="2"/>
            <a:endCxn id="22" idx="1"/>
          </p:cNvCxnSpPr>
          <p:nvPr/>
        </p:nvCxnSpPr>
        <p:spPr>
          <a:xfrm flipV="1">
            <a:off x="4926531" y="1826451"/>
            <a:ext cx="1624412" cy="1210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4" name="Oval 23"/>
          <p:cNvSpPr/>
          <p:nvPr/>
        </p:nvSpPr>
        <p:spPr bwMode="auto">
          <a:xfrm>
            <a:off x="4926531" y="1762334"/>
            <a:ext cx="152435" cy="152435"/>
          </a:xfrm>
          <a:prstGeom prst="ellipse">
            <a:avLst/>
          </a:prstGeom>
          <a:solidFill>
            <a:schemeClr val="accent1">
              <a:lumMod val="20000"/>
              <a:lumOff val="8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anchor="ctr">
            <a:noAutofit/>
          </a:bodyPr>
          <a:lstStyle/>
          <a:p>
            <a:pPr algn="ctr">
              <a:defRPr/>
            </a:pPr>
            <a:endParaRPr lang="en-US" sz="1600" dirty="0">
              <a:solidFill>
                <a:prstClr val="white"/>
              </a:solidFill>
            </a:endParaRPr>
          </a:p>
        </p:txBody>
      </p:sp>
      <p:cxnSp>
        <p:nvCxnSpPr>
          <p:cNvPr id="25" name="Straight Connector 24"/>
          <p:cNvCxnSpPr>
            <a:stCxn id="30" idx="6"/>
            <a:endCxn id="19" idx="1"/>
          </p:cNvCxnSpPr>
          <p:nvPr/>
        </p:nvCxnSpPr>
        <p:spPr>
          <a:xfrm flipV="1">
            <a:off x="5002748" y="4793405"/>
            <a:ext cx="1675808" cy="1723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27" idx="6"/>
            <a:endCxn id="20" idx="1"/>
          </p:cNvCxnSpPr>
          <p:nvPr/>
        </p:nvCxnSpPr>
        <p:spPr>
          <a:xfrm flipV="1">
            <a:off x="5439578" y="2808320"/>
            <a:ext cx="1613325" cy="589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7" name="Oval 26"/>
          <p:cNvSpPr/>
          <p:nvPr/>
        </p:nvSpPr>
        <p:spPr bwMode="auto">
          <a:xfrm>
            <a:off x="5287142" y="2737998"/>
            <a:ext cx="152435" cy="152435"/>
          </a:xfrm>
          <a:prstGeom prst="ellipse">
            <a:avLst/>
          </a:prstGeom>
          <a:solidFill>
            <a:schemeClr val="accent1">
              <a:lumMod val="20000"/>
              <a:lumOff val="8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anchor="ctr">
            <a:noAutofit/>
          </a:bodyPr>
          <a:lstStyle/>
          <a:p>
            <a:pPr algn="ctr">
              <a:defRPr/>
            </a:pPr>
            <a:endParaRPr lang="en-US" sz="1600" dirty="0">
              <a:solidFill>
                <a:prstClr val="white"/>
              </a:solidFill>
            </a:endParaRPr>
          </a:p>
        </p:txBody>
      </p:sp>
      <p:cxnSp>
        <p:nvCxnSpPr>
          <p:cNvPr id="28" name="Straight Connector 27"/>
          <p:cNvCxnSpPr>
            <a:stCxn id="29" idx="6"/>
            <a:endCxn id="21" idx="1"/>
          </p:cNvCxnSpPr>
          <p:nvPr/>
        </p:nvCxnSpPr>
        <p:spPr>
          <a:xfrm flipV="1">
            <a:off x="5407660" y="3842676"/>
            <a:ext cx="1996902" cy="18746"/>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9" name="Oval 28"/>
          <p:cNvSpPr/>
          <p:nvPr/>
        </p:nvSpPr>
        <p:spPr bwMode="auto">
          <a:xfrm>
            <a:off x="5255225" y="3785204"/>
            <a:ext cx="152435" cy="152435"/>
          </a:xfrm>
          <a:prstGeom prst="ellipse">
            <a:avLst/>
          </a:prstGeom>
          <a:solidFill>
            <a:schemeClr val="accent1">
              <a:lumMod val="20000"/>
              <a:lumOff val="8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anchor="ctr">
            <a:noAutofit/>
          </a:bodyPr>
          <a:lstStyle/>
          <a:p>
            <a:pPr algn="ctr">
              <a:defRPr/>
            </a:pPr>
            <a:endParaRPr lang="en-US" sz="1600" dirty="0">
              <a:solidFill>
                <a:prstClr val="white"/>
              </a:solidFill>
            </a:endParaRPr>
          </a:p>
        </p:txBody>
      </p:sp>
      <p:sp>
        <p:nvSpPr>
          <p:cNvPr id="30" name="Oval 29"/>
          <p:cNvSpPr/>
          <p:nvPr/>
        </p:nvSpPr>
        <p:spPr bwMode="auto">
          <a:xfrm>
            <a:off x="4850313" y="4734420"/>
            <a:ext cx="152435" cy="152435"/>
          </a:xfrm>
          <a:prstGeom prst="ellipse">
            <a:avLst/>
          </a:prstGeom>
          <a:solidFill>
            <a:schemeClr val="accent1">
              <a:lumMod val="20000"/>
              <a:lumOff val="8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anchor="ctr">
            <a:noAutofit/>
          </a:bodyPr>
          <a:lstStyle/>
          <a:p>
            <a:pPr algn="ctr">
              <a:defRPr/>
            </a:pPr>
            <a:endParaRPr lang="en-US" sz="1600" dirty="0">
              <a:solidFill>
                <a:prstClr val="white"/>
              </a:solidFill>
            </a:endParaRPr>
          </a:p>
        </p:txBody>
      </p:sp>
      <p:pic>
        <p:nvPicPr>
          <p:cNvPr id="31" name="Picture 6" descr="C:\Users\delhomme\Downloads\ST-inside_Preventice Body Guardian.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746811" y="4175800"/>
            <a:ext cx="1333458" cy="507693"/>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820991" y="3075833"/>
            <a:ext cx="1259277" cy="973354"/>
          </a:xfrm>
          <a:prstGeom prst="rect">
            <a:avLst/>
          </a:prstGeom>
        </p:spPr>
      </p:pic>
      <p:pic>
        <p:nvPicPr>
          <p:cNvPr id="35" name="Picture 3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35085" y="1898754"/>
            <a:ext cx="1487202" cy="993500"/>
          </a:xfrm>
          <a:prstGeom prst="rect">
            <a:avLst/>
          </a:prstGeom>
        </p:spPr>
      </p:pic>
    </p:spTree>
    <p:extLst>
      <p:ext uri="{BB962C8B-B14F-4D97-AF65-F5344CB8AC3E}">
        <p14:creationId xmlns:p14="http://schemas.microsoft.com/office/powerpoint/2010/main" val="1124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NFC for </a:t>
            </a:r>
            <a:r>
              <a:rPr lang="en-US" dirty="0" smtClean="0"/>
              <a:t>Automotive</a:t>
            </a:r>
            <a:endParaRPr lang="en-US" dirty="0">
              <a:latin typeface="+mj-lt"/>
            </a:endParaRPr>
          </a:p>
        </p:txBody>
      </p:sp>
      <p:sp>
        <p:nvSpPr>
          <p:cNvPr id="3" name="Slide Number Placeholder 2"/>
          <p:cNvSpPr>
            <a:spLocks noGrp="1"/>
          </p:cNvSpPr>
          <p:nvPr>
            <p:ph type="sldNum" sz="quarter" idx="12"/>
          </p:nvPr>
        </p:nvSpPr>
        <p:spPr/>
        <p:txBody>
          <a:bodyPr/>
          <a:lstStyle/>
          <a:p>
            <a:fld id="{5B31B9E4-8E4D-4C86-BFD7-412B282B373B}" type="slidenum">
              <a:rPr lang="en-US" smtClean="0">
                <a:latin typeface="+mj-lt"/>
              </a:rPr>
              <a:t>28</a:t>
            </a:fld>
            <a:endParaRPr lang="en-US" dirty="0">
              <a:latin typeface="+mj-lt"/>
            </a:endParaRPr>
          </a:p>
        </p:txBody>
      </p:sp>
      <p:sp>
        <p:nvSpPr>
          <p:cNvPr id="64" name="Rectangle 63"/>
          <p:cNvSpPr/>
          <p:nvPr/>
        </p:nvSpPr>
        <p:spPr>
          <a:xfrm>
            <a:off x="1" y="5504085"/>
            <a:ext cx="12212212" cy="457306"/>
          </a:xfrm>
          <a:prstGeom prst="rect">
            <a:avLst/>
          </a:prstGeom>
          <a:solidFill>
            <a:schemeClr val="accent1"/>
          </a:solidFill>
        </p:spPr>
        <p:txBody>
          <a:bodyPr wrap="square" anchor="ctr" anchorCtr="0">
            <a:noAutofit/>
          </a:bodyPr>
          <a:lstStyle/>
          <a:p>
            <a:pPr algn="ctr"/>
            <a:r>
              <a:rPr lang="en-US" sz="2000" dirty="0">
                <a:solidFill>
                  <a:schemeClr val="bg1"/>
                </a:solidFill>
              </a:rPr>
              <a:t>ST25 solutions: NFC Readers</a:t>
            </a:r>
          </a:p>
        </p:txBody>
      </p:sp>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60229" y="3205343"/>
            <a:ext cx="559208" cy="437641"/>
          </a:xfrm>
          <a:prstGeom prst="rect">
            <a:avLst/>
          </a:prstGeom>
        </p:spPr>
      </p:pic>
      <p:grpSp>
        <p:nvGrpSpPr>
          <p:cNvPr id="21" name="Group 20"/>
          <p:cNvGrpSpPr/>
          <p:nvPr/>
        </p:nvGrpSpPr>
        <p:grpSpPr>
          <a:xfrm>
            <a:off x="5656664" y="6402282"/>
            <a:ext cx="942264" cy="324179"/>
            <a:chOff x="4135146" y="6400800"/>
            <a:chExt cx="942046" cy="324104"/>
          </a:xfrm>
        </p:grpSpPr>
        <p:pic>
          <p:nvPicPr>
            <p:cNvPr id="22" name="Picture 2" descr="C:\_Data_\_ST\#Content Creation\Brand and media contents\#Pictos\PNG\PICTO_Communicaiton_Blue_HQ.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7896159" flipH="1">
              <a:off x="4869202" y="6466406"/>
              <a:ext cx="214107" cy="201872"/>
            </a:xfrm>
            <a:prstGeom prst="rect">
              <a:avLst/>
            </a:prstGeom>
            <a:noFill/>
            <a:extLst>
              <a:ext uri="{909E8E84-426E-40DD-AFC4-6F175D3DCCD1}">
                <a14:hiddenFill xmlns:a14="http://schemas.microsoft.com/office/drawing/2010/main">
                  <a:solidFill>
                    <a:srgbClr val="FFFFFF"/>
                  </a:solidFill>
                </a14:hiddenFill>
              </a:ext>
            </a:extLst>
          </p:spPr>
        </p:pic>
        <p:sp>
          <p:nvSpPr>
            <p:cNvPr id="24" name="Rounded Rectangle 23"/>
            <p:cNvSpPr/>
            <p:nvPr/>
          </p:nvSpPr>
          <p:spPr>
            <a:xfrm>
              <a:off x="4538134" y="6400800"/>
              <a:ext cx="304800" cy="324104"/>
            </a:xfrm>
            <a:prstGeom prst="roundRect">
              <a:avLst>
                <a:gd name="adj" fmla="val 3332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25" name="Straight Connector 24"/>
            <p:cNvCxnSpPr/>
            <p:nvPr/>
          </p:nvCxnSpPr>
          <p:spPr>
            <a:xfrm>
              <a:off x="4135146" y="6496304"/>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266115" y="6620129"/>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4389939" y="6493922"/>
              <a:ext cx="152400" cy="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4280402" y="6482016"/>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404227" y="6481763"/>
              <a:ext cx="0" cy="152400"/>
            </a:xfrm>
            <a:prstGeom prst="line">
              <a:avLst/>
            </a:prstGeom>
            <a:ln w="31750"/>
          </p:spPr>
          <p:style>
            <a:lnRef idx="1">
              <a:schemeClr val="accent1"/>
            </a:lnRef>
            <a:fillRef idx="0">
              <a:schemeClr val="accent1"/>
            </a:fillRef>
            <a:effectRef idx="0">
              <a:schemeClr val="accent1"/>
            </a:effectRef>
            <a:fontRef idx="minor">
              <a:schemeClr val="tx1"/>
            </a:fontRef>
          </p:style>
        </p:cxnSp>
      </p:grpSp>
      <p:graphicFrame>
        <p:nvGraphicFramePr>
          <p:cNvPr id="7" name="Diagram 6"/>
          <p:cNvGraphicFramePr/>
          <p:nvPr>
            <p:extLst>
              <p:ext uri="{D42A27DB-BD31-4B8C-83A1-F6EECF244321}">
                <p14:modId xmlns:p14="http://schemas.microsoft.com/office/powerpoint/2010/main" val="3205177482"/>
              </p:ext>
            </p:extLst>
          </p:nvPr>
        </p:nvGraphicFramePr>
        <p:xfrm>
          <a:off x="2973278" y="1499744"/>
          <a:ext cx="6477803" cy="41398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Box 3"/>
          <p:cNvSpPr txBox="1"/>
          <p:nvPr/>
        </p:nvSpPr>
        <p:spPr>
          <a:xfrm>
            <a:off x="4264819" y="4333512"/>
            <a:ext cx="982049" cy="307777"/>
          </a:xfrm>
          <a:prstGeom prst="rect">
            <a:avLst/>
          </a:prstGeom>
          <a:noFill/>
        </p:spPr>
        <p:txBody>
          <a:bodyPr wrap="square" rtlCol="0">
            <a:noAutofit/>
          </a:bodyPr>
          <a:lstStyle/>
          <a:p>
            <a:r>
              <a:rPr lang="en-US" sz="1400" dirty="0" smtClean="0">
                <a:solidFill>
                  <a:srgbClr val="002060"/>
                </a:solidFill>
              </a:rPr>
              <a:t>Diagnose</a:t>
            </a:r>
            <a:endParaRPr lang="en-US" sz="1400" dirty="0">
              <a:solidFill>
                <a:srgbClr val="002060"/>
              </a:solidFill>
            </a:endParaRPr>
          </a:p>
        </p:txBody>
      </p:sp>
      <p:pic>
        <p:nvPicPr>
          <p:cNvPr id="19" name="Picture 18"/>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130879" y="83900"/>
            <a:ext cx="1314539" cy="1314539"/>
          </a:xfrm>
          <a:prstGeom prst="rect">
            <a:avLst/>
          </a:prstGeom>
        </p:spPr>
      </p:pic>
    </p:spTree>
    <p:extLst>
      <p:ext uri="{BB962C8B-B14F-4D97-AF65-F5344CB8AC3E}">
        <p14:creationId xmlns:p14="http://schemas.microsoft.com/office/powerpoint/2010/main" val="19969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 Unconnected Things</a:t>
            </a:r>
            <a:endParaRPr lang="en-US" dirty="0"/>
          </a:p>
        </p:txBody>
      </p:sp>
      <p:sp>
        <p:nvSpPr>
          <p:cNvPr id="3" name="Slide Number Placeholder 2"/>
          <p:cNvSpPr>
            <a:spLocks noGrp="1"/>
          </p:cNvSpPr>
          <p:nvPr>
            <p:ph type="sldNum" sz="quarter" idx="12"/>
          </p:nvPr>
        </p:nvSpPr>
        <p:spPr/>
        <p:txBody>
          <a:bodyPr/>
          <a:lstStyle/>
          <a:p>
            <a:fld id="{5B31B9E4-8E4D-4C86-BFD7-412B282B373B}" type="slidenum">
              <a:rPr lang="en-US" smtClean="0"/>
              <a:t>29</a:t>
            </a:fld>
            <a:endParaRPr lang="en-US" dirty="0"/>
          </a:p>
        </p:txBody>
      </p:sp>
      <p:pic>
        <p:nvPicPr>
          <p:cNvPr id="4" name="Picture 3"/>
          <p:cNvPicPr>
            <a:picLocks noChangeAspect="1"/>
          </p:cNvPicPr>
          <p:nvPr/>
        </p:nvPicPr>
        <p:blipFill>
          <a:blip r:embed="rId3"/>
          <a:stretch>
            <a:fillRect/>
          </a:stretch>
        </p:blipFill>
        <p:spPr>
          <a:xfrm>
            <a:off x="1674019" y="2063824"/>
            <a:ext cx="6164390" cy="3733800"/>
          </a:xfrm>
          <a:prstGeom prst="rect">
            <a:avLst/>
          </a:prstGeom>
        </p:spPr>
      </p:pic>
      <p:sp>
        <p:nvSpPr>
          <p:cNvPr id="6" name="Oval 5"/>
          <p:cNvSpPr/>
          <p:nvPr/>
        </p:nvSpPr>
        <p:spPr>
          <a:xfrm>
            <a:off x="7838409" y="1319817"/>
            <a:ext cx="2578938" cy="1942344"/>
          </a:xfrm>
          <a:prstGeom prst="ellipse">
            <a:avLst/>
          </a:prstGeom>
          <a:solidFill>
            <a:schemeClr val="bg1"/>
          </a:solidFill>
          <a:ln w="12700">
            <a:solidFill>
              <a:srgbClr val="0020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8" name="Immagine 1"/>
          <p:cNvPicPr>
            <a:picLocks noChangeAspect="1"/>
          </p:cNvPicPr>
          <p:nvPr/>
        </p:nvPicPr>
        <p:blipFill rotWithShape="1">
          <a:blip r:embed="rId4">
            <a:duotone>
              <a:schemeClr val="accent3">
                <a:shade val="45000"/>
                <a:satMod val="135000"/>
              </a:schemeClr>
              <a:prstClr val="white"/>
            </a:duotone>
          </a:blip>
          <a:srcRect l="27083" t="10666" r="22500" b="9333"/>
          <a:stretch/>
        </p:blipFill>
        <p:spPr>
          <a:xfrm>
            <a:off x="8869162" y="1418447"/>
            <a:ext cx="542217" cy="537739"/>
          </a:xfrm>
          <a:prstGeom prst="rect">
            <a:avLst/>
          </a:prstGeom>
        </p:spPr>
      </p:pic>
      <p:sp>
        <p:nvSpPr>
          <p:cNvPr id="9" name="TextBox 8"/>
          <p:cNvSpPr txBox="1"/>
          <p:nvPr/>
        </p:nvSpPr>
        <p:spPr>
          <a:xfrm>
            <a:off x="8287925" y="2229659"/>
            <a:ext cx="1704689" cy="707886"/>
          </a:xfrm>
          <a:prstGeom prst="rect">
            <a:avLst/>
          </a:prstGeom>
          <a:noFill/>
        </p:spPr>
        <p:txBody>
          <a:bodyPr wrap="square" rtlCol="0">
            <a:noAutofit/>
          </a:bodyPr>
          <a:lstStyle>
            <a:defPPr>
              <a:defRPr lang="fr-FR"/>
            </a:defPPr>
            <a:lvl1pPr>
              <a:defRPr sz="2000">
                <a:latin typeface="Arial Narrow" panose="020B0606020202030204" pitchFamily="34" charset="0"/>
              </a:defRPr>
            </a:lvl1pPr>
          </a:lstStyle>
          <a:p>
            <a:r>
              <a:rPr lang="en-US" dirty="0">
                <a:solidFill>
                  <a:srgbClr val="002052"/>
                </a:solidFill>
              </a:rPr>
              <a:t>I can use </a:t>
            </a:r>
          </a:p>
          <a:p>
            <a:r>
              <a:rPr lang="en-US" dirty="0">
                <a:solidFill>
                  <a:srgbClr val="002052"/>
                </a:solidFill>
              </a:rPr>
              <a:t>NFC sensor tag!</a:t>
            </a:r>
          </a:p>
        </p:txBody>
      </p:sp>
      <p:sp>
        <p:nvSpPr>
          <p:cNvPr id="11" name="TextBox 10"/>
          <p:cNvSpPr txBox="1"/>
          <p:nvPr/>
        </p:nvSpPr>
        <p:spPr>
          <a:xfrm>
            <a:off x="8761813" y="1890879"/>
            <a:ext cx="2781300" cy="400110"/>
          </a:xfrm>
          <a:prstGeom prst="rect">
            <a:avLst/>
          </a:prstGeom>
          <a:noFill/>
        </p:spPr>
        <p:txBody>
          <a:bodyPr wrap="square" rtlCol="0">
            <a:noAutofit/>
          </a:bodyPr>
          <a:lstStyle/>
          <a:p>
            <a:r>
              <a:rPr lang="en-US" sz="2000" dirty="0" smtClean="0">
                <a:solidFill>
                  <a:srgbClr val="002052"/>
                </a:solidFill>
              </a:rPr>
              <a:t>HEY!!!</a:t>
            </a:r>
          </a:p>
        </p:txBody>
      </p:sp>
      <p:sp>
        <p:nvSpPr>
          <p:cNvPr id="5" name="Oval 4"/>
          <p:cNvSpPr>
            <a:spLocks noChangeAspect="1"/>
          </p:cNvSpPr>
          <p:nvPr/>
        </p:nvSpPr>
        <p:spPr>
          <a:xfrm>
            <a:off x="6050166" y="2229659"/>
            <a:ext cx="1504935" cy="1504935"/>
          </a:xfrm>
          <a:prstGeom prst="ellipse">
            <a:avLst/>
          </a:prstGeom>
          <a:solidFill>
            <a:schemeClr val="bg1"/>
          </a:solidFill>
          <a:ln w="12700">
            <a:solidFill>
              <a:srgbClr val="0020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3" name="TextBox 12"/>
          <p:cNvSpPr txBox="1"/>
          <p:nvPr/>
        </p:nvSpPr>
        <p:spPr>
          <a:xfrm>
            <a:off x="6165408" y="2506543"/>
            <a:ext cx="1470639" cy="1323439"/>
          </a:xfrm>
          <a:prstGeom prst="rect">
            <a:avLst/>
          </a:prstGeom>
          <a:noFill/>
        </p:spPr>
        <p:txBody>
          <a:bodyPr wrap="square" rtlCol="0">
            <a:noAutofit/>
          </a:bodyPr>
          <a:lstStyle/>
          <a:p>
            <a:r>
              <a:rPr lang="en-US" sz="2000" dirty="0" smtClean="0">
                <a:solidFill>
                  <a:srgbClr val="002052"/>
                </a:solidFill>
                <a:latin typeface="Arial Narrow" panose="020B0606020202030204" pitchFamily="34" charset="0"/>
              </a:rPr>
              <a:t>I think I watered it too much</a:t>
            </a:r>
          </a:p>
          <a:p>
            <a:endParaRPr lang="en-US" sz="2000" dirty="0" smtClean="0">
              <a:latin typeface="Arial Narrow" panose="020B0606020202030204" pitchFamily="34" charset="0"/>
            </a:endParaRPr>
          </a:p>
        </p:txBody>
      </p:sp>
    </p:spTree>
    <p:extLst>
      <p:ext uri="{BB962C8B-B14F-4D97-AF65-F5344CB8AC3E}">
        <p14:creationId xmlns:p14="http://schemas.microsoft.com/office/powerpoint/2010/main" val="2452586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31B9E4-8E4D-4C86-BFD7-412B282B373B}" type="slidenum">
              <a:rPr lang="en-US" smtClean="0"/>
              <a:t>30</a:t>
            </a:fld>
            <a:endParaRPr lang="en-US" dirty="0"/>
          </a:p>
        </p:txBody>
      </p:sp>
      <p:pic>
        <p:nvPicPr>
          <p:cNvPr id="2050" name="Picture 2" descr="Image result for bonsai t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019" y="2803359"/>
            <a:ext cx="3429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8" name="Curved Right Arrow 7"/>
          <p:cNvSpPr/>
          <p:nvPr/>
        </p:nvSpPr>
        <p:spPr>
          <a:xfrm>
            <a:off x="1445419" y="1389229"/>
            <a:ext cx="914400" cy="4631365"/>
          </a:xfrm>
          <a:prstGeom prst="curvedRightArrow">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pic>
        <p:nvPicPr>
          <p:cNvPr id="10" name="Picture 9"/>
          <p:cNvPicPr>
            <a:picLocks noChangeAspect="1"/>
          </p:cNvPicPr>
          <p:nvPr/>
        </p:nvPicPr>
        <p:blipFill>
          <a:blip r:embed="rId4"/>
          <a:stretch>
            <a:fillRect/>
          </a:stretch>
        </p:blipFill>
        <p:spPr>
          <a:xfrm>
            <a:off x="4767581" y="5348349"/>
            <a:ext cx="1128076" cy="884010"/>
          </a:xfrm>
          <a:prstGeom prst="rect">
            <a:avLst/>
          </a:prstGeom>
        </p:spPr>
      </p:pic>
      <p:grpSp>
        <p:nvGrpSpPr>
          <p:cNvPr id="11" name="Group 10"/>
          <p:cNvGrpSpPr/>
          <p:nvPr/>
        </p:nvGrpSpPr>
        <p:grpSpPr>
          <a:xfrm rot="15140203">
            <a:off x="4362565" y="5691056"/>
            <a:ext cx="718908" cy="570776"/>
            <a:chOff x="2991638" y="869429"/>
            <a:chExt cx="507502" cy="417888"/>
          </a:xfrm>
        </p:grpSpPr>
        <p:sp>
          <p:nvSpPr>
            <p:cNvPr id="12" name="Arc 11"/>
            <p:cNvSpPr/>
            <p:nvPr/>
          </p:nvSpPr>
          <p:spPr>
            <a:xfrm>
              <a:off x="2993929" y="964058"/>
              <a:ext cx="420390" cy="323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13" name="Arc 12"/>
            <p:cNvSpPr/>
            <p:nvPr/>
          </p:nvSpPr>
          <p:spPr>
            <a:xfrm>
              <a:off x="3067848" y="1063035"/>
              <a:ext cx="245333" cy="169587"/>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sp>
          <p:nvSpPr>
            <p:cNvPr id="14" name="Arc 13"/>
            <p:cNvSpPr/>
            <p:nvPr/>
          </p:nvSpPr>
          <p:spPr>
            <a:xfrm>
              <a:off x="2991638" y="869429"/>
              <a:ext cx="507502" cy="406259"/>
            </a:xfrm>
            <a:prstGeom prst="arc">
              <a:avLst/>
            </a:prstGeom>
            <a:ln w="28575"/>
          </p:spPr>
          <p:style>
            <a:lnRef idx="1">
              <a:schemeClr val="accent1"/>
            </a:lnRef>
            <a:fillRef idx="0">
              <a:schemeClr val="accent1"/>
            </a:fillRef>
            <a:effectRef idx="0">
              <a:schemeClr val="accent1"/>
            </a:effectRef>
            <a:fontRef idx="minor">
              <a:schemeClr val="tx1"/>
            </a:fontRef>
          </p:style>
          <p:txBody>
            <a:bodyPr rtlCol="0" anchor="ctr">
              <a:noAutofit/>
            </a:bodyPr>
            <a:lstStyle/>
            <a:p>
              <a:pPr algn="ctr"/>
              <a:endParaRPr lang="en-US" dirty="0"/>
            </a:p>
          </p:txBody>
        </p:sp>
      </p:grpSp>
      <p:sp>
        <p:nvSpPr>
          <p:cNvPr id="15" name="Cloud 14"/>
          <p:cNvSpPr/>
          <p:nvPr/>
        </p:nvSpPr>
        <p:spPr>
          <a:xfrm>
            <a:off x="6703219" y="1376125"/>
            <a:ext cx="3027151" cy="1665743"/>
          </a:xfrm>
          <a:prstGeom prst="cloud">
            <a:avLst/>
          </a:prstGeom>
          <a:solidFill>
            <a:schemeClr val="bg1"/>
          </a:solidFill>
          <a:ln w="6350">
            <a:solidFill>
              <a:srgbClr val="0020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2054" name="Picture 6" descr="Image result for web application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1419" y="1826531"/>
            <a:ext cx="813679" cy="764933"/>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Straight Arrow Connector 16"/>
          <p:cNvCxnSpPr/>
          <p:nvPr/>
        </p:nvCxnSpPr>
        <p:spPr>
          <a:xfrm flipH="1">
            <a:off x="5102034" y="2439194"/>
            <a:ext cx="2439385" cy="290915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929263" y="3152030"/>
            <a:ext cx="5143641" cy="2185214"/>
          </a:xfrm>
          <a:prstGeom prst="rect">
            <a:avLst/>
          </a:prstGeom>
          <a:noFill/>
        </p:spPr>
        <p:txBody>
          <a:bodyPr wrap="square" rtlCol="0">
            <a:noAutofit/>
          </a:bodyPr>
          <a:lstStyle/>
          <a:p>
            <a:r>
              <a:rPr lang="en-US" sz="2000" b="1" dirty="0" smtClean="0">
                <a:solidFill>
                  <a:srgbClr val="002060"/>
                </a:solidFill>
              </a:rPr>
              <a:t>Connect unconnected things!</a:t>
            </a:r>
            <a:endParaRPr lang="en-US" sz="2000" b="1" dirty="0">
              <a:solidFill>
                <a:srgbClr val="002060"/>
              </a:solidFill>
            </a:endParaRPr>
          </a:p>
          <a:p>
            <a:pPr marL="342900" indent="-342900">
              <a:spcBef>
                <a:spcPts val="600"/>
              </a:spcBef>
              <a:buFont typeface="Arial" panose="020B0604020202020204" pitchFamily="34" charset="0"/>
              <a:buChar char="•"/>
            </a:pPr>
            <a:r>
              <a:rPr lang="en-US" sz="1600" dirty="0" smtClean="0">
                <a:solidFill>
                  <a:srgbClr val="002060"/>
                </a:solidFill>
              </a:rPr>
              <a:t>Use NFC-enabled smart phone as a “magic wand”</a:t>
            </a:r>
            <a:endParaRPr lang="en-US" sz="1600" dirty="0">
              <a:solidFill>
                <a:srgbClr val="002060"/>
              </a:solidFill>
            </a:endParaRPr>
          </a:p>
          <a:p>
            <a:pPr marL="342900" indent="-342900">
              <a:spcBef>
                <a:spcPts val="600"/>
              </a:spcBef>
              <a:buFont typeface="Arial" panose="020B0604020202020204" pitchFamily="34" charset="0"/>
              <a:buChar char="•"/>
            </a:pPr>
            <a:r>
              <a:rPr lang="en-US" sz="1600" dirty="0" smtClean="0">
                <a:solidFill>
                  <a:srgbClr val="002060"/>
                </a:solidFill>
              </a:rPr>
              <a:t>Phone powers the sensor tags, collects data and relays it to the web application in the cloud. </a:t>
            </a:r>
          </a:p>
          <a:p>
            <a:pPr marL="342900" indent="-342900">
              <a:spcBef>
                <a:spcPts val="600"/>
              </a:spcBef>
              <a:buFont typeface="Arial" panose="020B0604020202020204" pitchFamily="34" charset="0"/>
              <a:buChar char="•"/>
            </a:pPr>
            <a:r>
              <a:rPr lang="en-US" sz="1600" dirty="0" smtClean="0">
                <a:solidFill>
                  <a:srgbClr val="002060"/>
                </a:solidFill>
              </a:rPr>
              <a:t>Phone app tells the owner how to care for the bonsai based on the data.</a:t>
            </a:r>
          </a:p>
          <a:p>
            <a:pPr marL="342900" indent="-342900">
              <a:spcBef>
                <a:spcPts val="600"/>
              </a:spcBef>
              <a:buFont typeface="Arial" panose="020B0604020202020204" pitchFamily="34" charset="0"/>
              <a:buChar char="•"/>
            </a:pPr>
            <a:r>
              <a:rPr lang="en-US" sz="1600" dirty="0" smtClean="0">
                <a:solidFill>
                  <a:srgbClr val="002060"/>
                </a:solidFill>
              </a:rPr>
              <a:t>No battery? No problem. </a:t>
            </a:r>
            <a:endParaRPr lang="en-US" sz="1600" dirty="0">
              <a:solidFill>
                <a:srgbClr val="002060"/>
              </a:solidFill>
            </a:endParaRPr>
          </a:p>
        </p:txBody>
      </p:sp>
      <p:pic>
        <p:nvPicPr>
          <p:cNvPr id="19" name="Immagine 1"/>
          <p:cNvPicPr>
            <a:picLocks noChangeAspect="1"/>
          </p:cNvPicPr>
          <p:nvPr/>
        </p:nvPicPr>
        <p:blipFill rotWithShape="1">
          <a:blip r:embed="rId6">
            <a:duotone>
              <a:schemeClr val="accent3">
                <a:shade val="45000"/>
                <a:satMod val="135000"/>
              </a:schemeClr>
              <a:prstClr val="white"/>
            </a:duotone>
          </a:blip>
          <a:srcRect l="27083" t="10666" r="22500" b="9333"/>
          <a:stretch/>
        </p:blipFill>
        <p:spPr>
          <a:xfrm>
            <a:off x="2389919" y="176613"/>
            <a:ext cx="2764049" cy="2741222"/>
          </a:xfrm>
          <a:prstGeom prst="rect">
            <a:avLst/>
          </a:prstGeom>
        </p:spPr>
      </p:pic>
    </p:spTree>
    <p:extLst>
      <p:ext uri="{BB962C8B-B14F-4D97-AF65-F5344CB8AC3E}">
        <p14:creationId xmlns:p14="http://schemas.microsoft.com/office/powerpoint/2010/main" val="3281815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4400" dirty="0" smtClean="0"/>
              <a:t>Firmware Update and So Much More!</a:t>
            </a:r>
            <a:endParaRPr lang="en-US" sz="4400" dirty="0"/>
          </a:p>
        </p:txBody>
      </p:sp>
      <p:sp>
        <p:nvSpPr>
          <p:cNvPr id="2" name="Slide Number Placeholder 1"/>
          <p:cNvSpPr>
            <a:spLocks noGrp="1"/>
          </p:cNvSpPr>
          <p:nvPr>
            <p:ph type="sldNum" sz="quarter" idx="12"/>
          </p:nvPr>
        </p:nvSpPr>
        <p:spPr/>
        <p:txBody>
          <a:bodyPr/>
          <a:lstStyle/>
          <a:p>
            <a:fld id="{5B31B9E4-8E4D-4C86-BFD7-412B282B373B}" type="slidenum">
              <a:rPr lang="en-US" smtClean="0"/>
              <a:t>31</a:t>
            </a:fld>
            <a:endParaRPr lang="en-US" dirty="0"/>
          </a:p>
        </p:txBody>
      </p:sp>
      <p:sp>
        <p:nvSpPr>
          <p:cNvPr id="4" name="Title 1"/>
          <p:cNvSpPr txBox="1">
            <a:spLocks/>
          </p:cNvSpPr>
          <p:nvPr/>
        </p:nvSpPr>
        <p:spPr>
          <a:xfrm>
            <a:off x="609362" y="116659"/>
            <a:ext cx="10762781" cy="1143265"/>
          </a:xfrm>
          <a:prstGeom prst="rect">
            <a:avLst/>
          </a:prstGeom>
        </p:spPr>
        <p:txBody>
          <a:bodyPr>
            <a:noAutofit/>
          </a:bodyPr>
          <a:lstStyle>
            <a:lvl1pPr algn="r" defTabSz="1218987" rtl="0" eaLnBrk="1" latinLnBrk="0" hangingPunct="1">
              <a:spcBef>
                <a:spcPct val="0"/>
              </a:spcBef>
              <a:buNone/>
              <a:defRPr sz="4800" kern="1200">
                <a:solidFill>
                  <a:schemeClr val="accent1"/>
                </a:solidFill>
                <a:latin typeface="Arial" pitchFamily="34" charset="0"/>
                <a:ea typeface="+mj-ea"/>
                <a:cs typeface="Arial" pitchFamily="34" charset="0"/>
              </a:defRPr>
            </a:lvl1pPr>
          </a:lstStyle>
          <a:p>
            <a:endParaRPr lang="en-US" dirty="0"/>
          </a:p>
        </p:txBody>
      </p:sp>
      <p:sp>
        <p:nvSpPr>
          <p:cNvPr id="7" name="TextBox 6"/>
          <p:cNvSpPr txBox="1"/>
          <p:nvPr/>
        </p:nvSpPr>
        <p:spPr>
          <a:xfrm>
            <a:off x="1445420" y="4031672"/>
            <a:ext cx="8458200" cy="2202649"/>
          </a:xfrm>
          <a:prstGeom prst="rect">
            <a:avLst/>
          </a:prstGeom>
          <a:noFill/>
        </p:spPr>
        <p:txBody>
          <a:bodyPr wrap="square" rtlCol="0">
            <a:noAutofit/>
          </a:bodyPr>
          <a:lstStyle/>
          <a:p>
            <a:endParaRPr lang="en-US" sz="2000" b="1" u="sng" dirty="0">
              <a:solidFill>
                <a:srgbClr val="002052"/>
              </a:solidFill>
            </a:endParaRPr>
          </a:p>
          <a:p>
            <a:pPr marL="342900" indent="-342900">
              <a:spcBef>
                <a:spcPts val="600"/>
              </a:spcBef>
              <a:buFont typeface="Arial" panose="020B0604020202020204" pitchFamily="34" charset="0"/>
              <a:buChar char="•"/>
            </a:pPr>
            <a:r>
              <a:rPr lang="en-US" sz="1800" dirty="0" smtClean="0">
                <a:solidFill>
                  <a:srgbClr val="002060"/>
                </a:solidFill>
              </a:rPr>
              <a:t>My toaster oven keeps burning my toasts even if I set it to light. (firmware bugs)</a:t>
            </a:r>
            <a:endParaRPr lang="en-US" sz="1800" dirty="0">
              <a:solidFill>
                <a:srgbClr val="002060"/>
              </a:solidFill>
            </a:endParaRPr>
          </a:p>
          <a:p>
            <a:pPr marL="342900" indent="-342900">
              <a:spcBef>
                <a:spcPts val="600"/>
              </a:spcBef>
              <a:buFont typeface="Arial" panose="020B0604020202020204" pitchFamily="34" charset="0"/>
              <a:buChar char="•"/>
            </a:pPr>
            <a:r>
              <a:rPr lang="en-US" sz="1800" dirty="0" smtClean="0">
                <a:solidFill>
                  <a:srgbClr val="002060"/>
                </a:solidFill>
              </a:rPr>
              <a:t>I wish there is a mode for cooking pizza!</a:t>
            </a:r>
          </a:p>
          <a:p>
            <a:pPr marL="342900" indent="-342900">
              <a:spcBef>
                <a:spcPts val="600"/>
              </a:spcBef>
              <a:buFont typeface="Arial" panose="020B0604020202020204" pitchFamily="34" charset="0"/>
              <a:buChar char="•"/>
            </a:pPr>
            <a:r>
              <a:rPr lang="en-US" sz="1800" dirty="0" smtClean="0">
                <a:solidFill>
                  <a:srgbClr val="002060"/>
                </a:solidFill>
              </a:rPr>
              <a:t>How can I tell the manufacturers my toaster oven faulty conditions?</a:t>
            </a:r>
          </a:p>
          <a:p>
            <a:pPr marL="342900" indent="-342900">
              <a:spcBef>
                <a:spcPts val="600"/>
              </a:spcBef>
              <a:buFont typeface="Arial" panose="020B0604020202020204" pitchFamily="34" charset="0"/>
              <a:buChar char="•"/>
            </a:pPr>
            <a:r>
              <a:rPr lang="en-US" sz="1800" dirty="0" smtClean="0">
                <a:solidFill>
                  <a:srgbClr val="002060"/>
                </a:solidFill>
              </a:rPr>
              <a:t>Is this thing still in warranty?</a:t>
            </a:r>
          </a:p>
        </p:txBody>
      </p:sp>
      <p:sp>
        <p:nvSpPr>
          <p:cNvPr id="10" name="Rounded Rectangle 9"/>
          <p:cNvSpPr/>
          <p:nvPr/>
        </p:nvSpPr>
        <p:spPr>
          <a:xfrm>
            <a:off x="2969419" y="1392359"/>
            <a:ext cx="4343400" cy="2570835"/>
          </a:xfrm>
          <a:prstGeom prst="roundRect">
            <a:avLst>
              <a:gd name="adj" fmla="val 3952"/>
            </a:avLst>
          </a:prstGeom>
          <a:solidFill>
            <a:schemeClr val="accent1">
              <a:alpha val="50000"/>
            </a:schemeClr>
          </a:solidFill>
          <a:ln w="60325">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1" name="Rectangle 10"/>
          <p:cNvSpPr/>
          <p:nvPr/>
        </p:nvSpPr>
        <p:spPr>
          <a:xfrm>
            <a:off x="3579019" y="3963194"/>
            <a:ext cx="533400" cy="152400"/>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2" name="Rectangle 11"/>
          <p:cNvSpPr/>
          <p:nvPr/>
        </p:nvSpPr>
        <p:spPr>
          <a:xfrm>
            <a:off x="6168085" y="3963194"/>
            <a:ext cx="533400" cy="152400"/>
          </a:xfrm>
          <a:prstGeom prst="rect">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3" name="Rectangle 12"/>
          <p:cNvSpPr/>
          <p:nvPr/>
        </p:nvSpPr>
        <p:spPr>
          <a:xfrm>
            <a:off x="3482035" y="1713250"/>
            <a:ext cx="2952750" cy="1905000"/>
          </a:xfrm>
          <a:prstGeom prst="rect">
            <a:avLst/>
          </a:prstGeom>
          <a:solidFill>
            <a:schemeClr val="bg1">
              <a:alpha val="66000"/>
            </a:schemeClr>
          </a:solidFill>
          <a:ln w="53975">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15" name="Picture 14"/>
          <p:cNvPicPr>
            <a:picLocks noChangeAspect="1"/>
          </p:cNvPicPr>
          <p:nvPr/>
        </p:nvPicPr>
        <p:blipFill>
          <a:blip r:embed="rId3"/>
          <a:stretch>
            <a:fillRect/>
          </a:stretch>
        </p:blipFill>
        <p:spPr>
          <a:xfrm>
            <a:off x="6628395" y="1805781"/>
            <a:ext cx="457200" cy="504825"/>
          </a:xfrm>
          <a:prstGeom prst="rect">
            <a:avLst/>
          </a:prstGeom>
        </p:spPr>
      </p:pic>
      <p:sp>
        <p:nvSpPr>
          <p:cNvPr id="16" name="Oval 15"/>
          <p:cNvSpPr/>
          <p:nvPr/>
        </p:nvSpPr>
        <p:spPr>
          <a:xfrm>
            <a:off x="6640114" y="2450587"/>
            <a:ext cx="457200" cy="457200"/>
          </a:xfrm>
          <a:prstGeom prst="ellipse">
            <a:avLst/>
          </a:prstGeom>
          <a:solidFill>
            <a:schemeClr val="bg1"/>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7" name="Oval 16"/>
          <p:cNvSpPr>
            <a:spLocks noChangeAspect="1"/>
          </p:cNvSpPr>
          <p:nvPr/>
        </p:nvSpPr>
        <p:spPr>
          <a:xfrm>
            <a:off x="6640113" y="3048794"/>
            <a:ext cx="152400" cy="152400"/>
          </a:xfrm>
          <a:prstGeom prst="ellipse">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18" name="Oval 17"/>
          <p:cNvSpPr>
            <a:spLocks noChangeAspect="1"/>
          </p:cNvSpPr>
          <p:nvPr/>
        </p:nvSpPr>
        <p:spPr>
          <a:xfrm>
            <a:off x="6644935" y="3366013"/>
            <a:ext cx="152400" cy="152400"/>
          </a:xfrm>
          <a:prstGeom prst="ellipse">
            <a:avLst/>
          </a:prstGeom>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grpSp>
        <p:nvGrpSpPr>
          <p:cNvPr id="61" name="Group 60"/>
          <p:cNvGrpSpPr/>
          <p:nvPr/>
        </p:nvGrpSpPr>
        <p:grpSpPr>
          <a:xfrm>
            <a:off x="3507271" y="3092591"/>
            <a:ext cx="2969419" cy="228600"/>
            <a:chOff x="0" y="4344194"/>
            <a:chExt cx="2969419" cy="228600"/>
          </a:xfrm>
        </p:grpSpPr>
        <p:cxnSp>
          <p:nvCxnSpPr>
            <p:cNvPr id="30" name="Straight Connector 29"/>
            <p:cNvCxnSpPr/>
            <p:nvPr/>
          </p:nvCxnSpPr>
          <p:spPr>
            <a:xfrm>
              <a:off x="0" y="4344194"/>
              <a:ext cx="454819"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518654" y="4344194"/>
              <a:ext cx="450765" cy="0"/>
            </a:xfrm>
            <a:prstGeom prst="line">
              <a:avLst/>
            </a:prstGeom>
            <a:ln w="50800"/>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454819" y="4344194"/>
              <a:ext cx="2057400" cy="228600"/>
              <a:chOff x="454819" y="4344194"/>
              <a:chExt cx="2057400" cy="228600"/>
            </a:xfrm>
          </p:grpSpPr>
          <p:cxnSp>
            <p:nvCxnSpPr>
              <p:cNvPr id="32" name="Straight Connector 31"/>
              <p:cNvCxnSpPr/>
              <p:nvPr/>
            </p:nvCxnSpPr>
            <p:spPr>
              <a:xfrm>
                <a:off x="454819" y="4344194"/>
                <a:ext cx="22860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696288" y="4572794"/>
                <a:ext cx="1580897"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2283619" y="4344194"/>
                <a:ext cx="22860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9882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20550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17502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12930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grpSp>
      </p:grpSp>
      <p:grpSp>
        <p:nvGrpSpPr>
          <p:cNvPr id="62" name="Group 61"/>
          <p:cNvGrpSpPr/>
          <p:nvPr/>
        </p:nvGrpSpPr>
        <p:grpSpPr>
          <a:xfrm>
            <a:off x="3489963" y="2391228"/>
            <a:ext cx="2969419" cy="228600"/>
            <a:chOff x="0" y="4344194"/>
            <a:chExt cx="2969419" cy="228600"/>
          </a:xfrm>
        </p:grpSpPr>
        <p:cxnSp>
          <p:nvCxnSpPr>
            <p:cNvPr id="63" name="Straight Connector 62"/>
            <p:cNvCxnSpPr/>
            <p:nvPr/>
          </p:nvCxnSpPr>
          <p:spPr>
            <a:xfrm>
              <a:off x="0" y="4344194"/>
              <a:ext cx="454819"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2518654" y="4344194"/>
              <a:ext cx="450765" cy="0"/>
            </a:xfrm>
            <a:prstGeom prst="line">
              <a:avLst/>
            </a:prstGeom>
            <a:ln w="50800"/>
          </p:spPr>
          <p:style>
            <a:lnRef idx="1">
              <a:schemeClr val="accent1"/>
            </a:lnRef>
            <a:fillRef idx="0">
              <a:schemeClr val="accent1"/>
            </a:fillRef>
            <a:effectRef idx="0">
              <a:schemeClr val="accent1"/>
            </a:effectRef>
            <a:fontRef idx="minor">
              <a:schemeClr val="tx1"/>
            </a:fontRef>
          </p:style>
        </p:cxnSp>
        <p:grpSp>
          <p:nvGrpSpPr>
            <p:cNvPr id="65" name="Group 64"/>
            <p:cNvGrpSpPr/>
            <p:nvPr/>
          </p:nvGrpSpPr>
          <p:grpSpPr>
            <a:xfrm>
              <a:off x="454819" y="4344194"/>
              <a:ext cx="2057400" cy="228600"/>
              <a:chOff x="454819" y="4344194"/>
              <a:chExt cx="2057400" cy="228600"/>
            </a:xfrm>
          </p:grpSpPr>
          <p:cxnSp>
            <p:nvCxnSpPr>
              <p:cNvPr id="66" name="Straight Connector 65"/>
              <p:cNvCxnSpPr/>
              <p:nvPr/>
            </p:nvCxnSpPr>
            <p:spPr>
              <a:xfrm>
                <a:off x="454819" y="4344194"/>
                <a:ext cx="22860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696288" y="4572794"/>
                <a:ext cx="1580897"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2283619" y="4344194"/>
                <a:ext cx="22860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V="1">
                <a:off x="9882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V="1">
                <a:off x="20550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flipV="1">
                <a:off x="17502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flipV="1">
                <a:off x="1293019" y="4344194"/>
                <a:ext cx="0" cy="228600"/>
              </a:xfrm>
              <a:prstGeom prst="line">
                <a:avLst/>
              </a:prstGeom>
              <a:ln w="50800"/>
            </p:spPr>
            <p:style>
              <a:lnRef idx="1">
                <a:schemeClr val="accent1"/>
              </a:lnRef>
              <a:fillRef idx="0">
                <a:schemeClr val="accent1"/>
              </a:fillRef>
              <a:effectRef idx="0">
                <a:schemeClr val="accent1"/>
              </a:effectRef>
              <a:fontRef idx="minor">
                <a:schemeClr val="tx1"/>
              </a:fontRef>
            </p:style>
          </p:cxnSp>
        </p:grpSp>
      </p:grpSp>
      <p:pic>
        <p:nvPicPr>
          <p:cNvPr id="3" name="Picture 2"/>
          <p:cNvPicPr>
            <a:picLocks noChangeAspect="1"/>
          </p:cNvPicPr>
          <p:nvPr/>
        </p:nvPicPr>
        <p:blipFill>
          <a:blip r:embed="rId4"/>
          <a:stretch>
            <a:fillRect/>
          </a:stretch>
        </p:blipFill>
        <p:spPr>
          <a:xfrm>
            <a:off x="7767638" y="1538807"/>
            <a:ext cx="2408543" cy="2576787"/>
          </a:xfrm>
          <a:prstGeom prst="rect">
            <a:avLst/>
          </a:prstGeom>
        </p:spPr>
      </p:pic>
    </p:spTree>
    <p:extLst>
      <p:ext uri="{BB962C8B-B14F-4D97-AF65-F5344CB8AC3E}">
        <p14:creationId xmlns:p14="http://schemas.microsoft.com/office/powerpoint/2010/main" val="1823906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445419" y="988841"/>
            <a:ext cx="6444897" cy="5578484"/>
          </a:xfrm>
          <a:prstGeom prst="rect">
            <a:avLst/>
          </a:prstGeom>
        </p:spPr>
      </p:pic>
      <p:sp>
        <p:nvSpPr>
          <p:cNvPr id="2" name="Slide Number Placeholder 1"/>
          <p:cNvSpPr>
            <a:spLocks noGrp="1"/>
          </p:cNvSpPr>
          <p:nvPr>
            <p:ph type="sldNum" sz="quarter" idx="12"/>
          </p:nvPr>
        </p:nvSpPr>
        <p:spPr/>
        <p:txBody>
          <a:bodyPr/>
          <a:lstStyle/>
          <a:p>
            <a:fld id="{5B31B9E4-8E4D-4C86-BFD7-412B282B373B}" type="slidenum">
              <a:rPr lang="en-US" smtClean="0"/>
              <a:t>32</a:t>
            </a:fld>
            <a:endParaRPr lang="en-US" dirty="0"/>
          </a:p>
        </p:txBody>
      </p:sp>
      <p:sp>
        <p:nvSpPr>
          <p:cNvPr id="15" name="TextBox 14"/>
          <p:cNvSpPr txBox="1"/>
          <p:nvPr/>
        </p:nvSpPr>
        <p:spPr>
          <a:xfrm>
            <a:off x="7912128" y="1410078"/>
            <a:ext cx="3517740" cy="4093428"/>
          </a:xfrm>
          <a:prstGeom prst="rect">
            <a:avLst/>
          </a:prstGeom>
          <a:noFill/>
        </p:spPr>
        <p:txBody>
          <a:bodyPr wrap="square" rtlCol="0">
            <a:noAutofit/>
          </a:bodyPr>
          <a:lstStyle/>
          <a:p>
            <a:pPr>
              <a:spcBef>
                <a:spcPts val="600"/>
              </a:spcBef>
            </a:pPr>
            <a:endParaRPr lang="en-US" sz="2000" b="1" u="sng" dirty="0">
              <a:solidFill>
                <a:srgbClr val="002060"/>
              </a:solidFill>
            </a:endParaRPr>
          </a:p>
          <a:p>
            <a:pPr marL="342900" indent="-342900">
              <a:spcBef>
                <a:spcPts val="600"/>
              </a:spcBef>
              <a:buFont typeface="Arial" panose="020B0604020202020204" pitchFamily="34" charset="0"/>
              <a:buChar char="•"/>
            </a:pPr>
            <a:r>
              <a:rPr lang="en-US" sz="2000" dirty="0" smtClean="0">
                <a:solidFill>
                  <a:srgbClr val="002060"/>
                </a:solidFill>
              </a:rPr>
              <a:t>Add ST25DV and antenna behind LCD screen which is transparent to RF energy</a:t>
            </a:r>
            <a:endParaRPr lang="en-US" sz="2000" dirty="0">
              <a:solidFill>
                <a:srgbClr val="002060"/>
              </a:solidFill>
            </a:endParaRPr>
          </a:p>
          <a:p>
            <a:pPr marL="342900" indent="-342900">
              <a:spcBef>
                <a:spcPts val="600"/>
              </a:spcBef>
              <a:buFont typeface="Arial" panose="020B0604020202020204" pitchFamily="34" charset="0"/>
              <a:buChar char="•"/>
            </a:pPr>
            <a:r>
              <a:rPr lang="en-US" sz="2000" dirty="0" smtClean="0">
                <a:solidFill>
                  <a:srgbClr val="002060"/>
                </a:solidFill>
              </a:rPr>
              <a:t>Firmware download using Fast transfer mode. 50Kbytes in 20 seconds.</a:t>
            </a:r>
          </a:p>
          <a:p>
            <a:pPr marL="342900" indent="-342900">
              <a:spcBef>
                <a:spcPts val="600"/>
              </a:spcBef>
              <a:buFont typeface="Arial" panose="020B0604020202020204" pitchFamily="34" charset="0"/>
              <a:buChar char="•"/>
            </a:pPr>
            <a:r>
              <a:rPr lang="en-US" sz="2000" dirty="0" smtClean="0">
                <a:solidFill>
                  <a:srgbClr val="002060"/>
                </a:solidFill>
              </a:rPr>
              <a:t>Store warranty information</a:t>
            </a:r>
          </a:p>
          <a:p>
            <a:pPr marL="342900" indent="-342900">
              <a:spcBef>
                <a:spcPts val="600"/>
              </a:spcBef>
              <a:buFont typeface="Arial" panose="020B0604020202020204" pitchFamily="34" charset="0"/>
              <a:buChar char="•"/>
            </a:pPr>
            <a:r>
              <a:rPr lang="en-US" sz="2000" dirty="0" smtClean="0">
                <a:solidFill>
                  <a:srgbClr val="002060"/>
                </a:solidFill>
              </a:rPr>
              <a:t>Store operation data and fault conditions for diagnosis and repair</a:t>
            </a:r>
          </a:p>
        </p:txBody>
      </p:sp>
      <p:pic>
        <p:nvPicPr>
          <p:cNvPr id="16" name="Picture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6790" y="197477"/>
            <a:ext cx="1358710" cy="1358710"/>
          </a:xfrm>
          <a:prstGeom prst="rect">
            <a:avLst/>
          </a:prstGeom>
        </p:spPr>
      </p:pic>
      <p:sp>
        <p:nvSpPr>
          <p:cNvPr id="18" name="Title 1"/>
          <p:cNvSpPr txBox="1">
            <a:spLocks/>
          </p:cNvSpPr>
          <p:nvPr/>
        </p:nvSpPr>
        <p:spPr>
          <a:xfrm>
            <a:off x="1665500" y="254900"/>
            <a:ext cx="9685919" cy="733941"/>
          </a:xfrm>
          <a:prstGeom prst="rect">
            <a:avLst/>
          </a:prstGeom>
        </p:spPr>
        <p:txBody>
          <a:bodyPr>
            <a:noAutofit/>
          </a:bodyPr>
          <a:lstStyle>
            <a:lvl1pPr algn="r" defTabSz="1218987" rtl="0" eaLnBrk="1" latinLnBrk="0" hangingPunct="1">
              <a:spcBef>
                <a:spcPct val="0"/>
              </a:spcBef>
              <a:buNone/>
              <a:defRPr sz="4800" kern="1200">
                <a:solidFill>
                  <a:schemeClr val="accent1"/>
                </a:solidFill>
                <a:latin typeface="Arial" pitchFamily="34" charset="0"/>
                <a:ea typeface="+mj-ea"/>
                <a:cs typeface="Arial" pitchFamily="34" charset="0"/>
              </a:defRPr>
            </a:lvl1pPr>
          </a:lstStyle>
          <a:p>
            <a:r>
              <a:rPr lang="en-US" sz="4400" dirty="0" smtClean="0"/>
              <a:t>Putting NFC Dynamic Tags to Work</a:t>
            </a:r>
            <a:endParaRPr lang="en-US" sz="4400" dirty="0"/>
          </a:p>
        </p:txBody>
      </p:sp>
    </p:spTree>
    <p:extLst>
      <p:ext uri="{BB962C8B-B14F-4D97-AF65-F5344CB8AC3E}">
        <p14:creationId xmlns:p14="http://schemas.microsoft.com/office/powerpoint/2010/main" val="3863685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7183611" y="3076227"/>
            <a:ext cx="3891292" cy="1877567"/>
          </a:xfrm>
          <a:prstGeom prst="roundRect">
            <a:avLst>
              <a:gd name="adj" fmla="val 4325"/>
            </a:avLst>
          </a:prstGeom>
          <a:solidFill>
            <a:schemeClr val="accent1">
              <a:alpha val="14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00" dirty="0"/>
          </a:p>
        </p:txBody>
      </p:sp>
      <p:sp>
        <p:nvSpPr>
          <p:cNvPr id="15" name="Title 14"/>
          <p:cNvSpPr>
            <a:spLocks noGrp="1"/>
          </p:cNvSpPr>
          <p:nvPr>
            <p:ph type="title"/>
          </p:nvPr>
        </p:nvSpPr>
        <p:spPr/>
        <p:txBody>
          <a:bodyPr/>
          <a:lstStyle/>
          <a:p>
            <a:r>
              <a:rPr lang="en-US" dirty="0" smtClean="0"/>
              <a:t>Smart Labels for Shipping</a:t>
            </a:r>
            <a:endParaRPr lang="en-US" dirty="0"/>
          </a:p>
        </p:txBody>
      </p:sp>
      <p:sp>
        <p:nvSpPr>
          <p:cNvPr id="6" name="Slide Number Placeholder 1"/>
          <p:cNvSpPr>
            <a:spLocks noGrp="1"/>
          </p:cNvSpPr>
          <p:nvPr>
            <p:ph type="sldNum" sz="quarter" idx="12"/>
          </p:nvPr>
        </p:nvSpPr>
        <p:spPr/>
        <p:txBody>
          <a:bodyPr/>
          <a:lstStyle/>
          <a:p>
            <a:r>
              <a:rPr lang="en-US" dirty="0" smtClean="0"/>
              <a:t>35</a:t>
            </a:r>
            <a:endParaRPr lang="en-US" dirty="0"/>
          </a:p>
        </p:txBody>
      </p:sp>
      <p:pic>
        <p:nvPicPr>
          <p:cNvPr id="8" name="Immagine 1"/>
          <p:cNvPicPr>
            <a:picLocks noChangeAspect="1"/>
          </p:cNvPicPr>
          <p:nvPr/>
        </p:nvPicPr>
        <p:blipFill rotWithShape="1">
          <a:blip r:embed="rId3">
            <a:duotone>
              <a:schemeClr val="accent3">
                <a:shade val="45000"/>
                <a:satMod val="135000"/>
              </a:schemeClr>
              <a:prstClr val="white"/>
            </a:duotone>
          </a:blip>
          <a:srcRect l="27083" t="10666" r="22500" b="9333"/>
          <a:stretch/>
        </p:blipFill>
        <p:spPr>
          <a:xfrm>
            <a:off x="5992557" y="1654488"/>
            <a:ext cx="962454" cy="954505"/>
          </a:xfrm>
          <a:prstGeom prst="rect">
            <a:avLst/>
          </a:prstGeom>
        </p:spPr>
      </p:pic>
      <p:sp>
        <p:nvSpPr>
          <p:cNvPr id="9" name="TextBox 8"/>
          <p:cNvSpPr txBox="1"/>
          <p:nvPr/>
        </p:nvSpPr>
        <p:spPr>
          <a:xfrm>
            <a:off x="7472778" y="3178564"/>
            <a:ext cx="3602124" cy="2246769"/>
          </a:xfrm>
          <a:prstGeom prst="rect">
            <a:avLst/>
          </a:prstGeom>
          <a:noFill/>
        </p:spPr>
        <p:txBody>
          <a:bodyPr wrap="square" rtlCol="0">
            <a:noAutofit/>
          </a:bodyPr>
          <a:lstStyle/>
          <a:p>
            <a:r>
              <a:rPr lang="en-US" sz="1800" dirty="0" smtClean="0">
                <a:solidFill>
                  <a:srgbClr val="002052"/>
                </a:solidFill>
              </a:rPr>
              <a:t>In battery mode, a smart label can register movements, shock, temperature, humidity for the duration of the shipment. NFC can also be used to wirelessly charge the label.</a:t>
            </a:r>
          </a:p>
        </p:txBody>
      </p:sp>
      <p:cxnSp>
        <p:nvCxnSpPr>
          <p:cNvPr id="11" name="Straight Connector 10"/>
          <p:cNvCxnSpPr/>
          <p:nvPr/>
        </p:nvCxnSpPr>
        <p:spPr>
          <a:xfrm flipH="1" flipV="1">
            <a:off x="6706533" y="2681898"/>
            <a:ext cx="477078" cy="107587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pic>
        <p:nvPicPr>
          <p:cNvPr id="12" name="Picture 2" descr="Image result for ST thin film batte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3121" y="1315793"/>
            <a:ext cx="1486694" cy="1486694"/>
          </a:xfrm>
          <a:prstGeom prst="rect">
            <a:avLst/>
          </a:prstGeom>
          <a:noFill/>
          <a:extLst>
            <a:ext uri="{909E8E84-426E-40DD-AFC4-6F175D3DCCD1}">
              <a14:hiddenFill xmlns:a14="http://schemas.microsoft.com/office/drawing/2010/main">
                <a:solidFill>
                  <a:srgbClr val="FFFFFF"/>
                </a:solidFill>
              </a14:hiddenFill>
            </a:ext>
          </a:extLst>
        </p:spPr>
      </p:pic>
      <p:sp>
        <p:nvSpPr>
          <p:cNvPr id="13" name="Rounded Rectangle 12"/>
          <p:cNvSpPr/>
          <p:nvPr/>
        </p:nvSpPr>
        <p:spPr>
          <a:xfrm>
            <a:off x="5758952" y="1585780"/>
            <a:ext cx="3248338" cy="1094773"/>
          </a:xfrm>
          <a:prstGeom prst="roundRect">
            <a:avLst>
              <a:gd name="adj" fmla="val 9280"/>
            </a:avLst>
          </a:prstGeom>
          <a:solidFill>
            <a:schemeClr val="accent1">
              <a:alpha val="15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8103" y="2671400"/>
            <a:ext cx="3028380" cy="2750433"/>
          </a:xfrm>
          <a:prstGeom prst="rect">
            <a:avLst/>
          </a:prstGeom>
        </p:spPr>
      </p:pic>
      <p:sp>
        <p:nvSpPr>
          <p:cNvPr id="16" name="Rounded Rectangle 15"/>
          <p:cNvSpPr/>
          <p:nvPr/>
        </p:nvSpPr>
        <p:spPr>
          <a:xfrm rot="20141017">
            <a:off x="2796668" y="2904279"/>
            <a:ext cx="1072270" cy="750066"/>
          </a:xfrm>
          <a:prstGeom prst="roundRect">
            <a:avLst>
              <a:gd name="adj" fmla="val 13545"/>
            </a:avLst>
          </a:prstGeom>
          <a:solidFill>
            <a:schemeClr val="accent1">
              <a:alpha val="47000"/>
            </a:schemeClr>
          </a:solidFill>
          <a:ln>
            <a:solidFill>
              <a:srgbClr val="39A9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cxnSp>
        <p:nvCxnSpPr>
          <p:cNvPr id="17" name="Straight Connector 16"/>
          <p:cNvCxnSpPr/>
          <p:nvPr/>
        </p:nvCxnSpPr>
        <p:spPr>
          <a:xfrm flipH="1">
            <a:off x="3870229" y="2647793"/>
            <a:ext cx="2024220" cy="60549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1231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363" y="118722"/>
            <a:ext cx="10762780" cy="1142554"/>
          </a:xfrm>
        </p:spPr>
        <p:txBody>
          <a:bodyPr anchor="ctr" anchorCtr="0"/>
          <a:lstStyle/>
          <a:p>
            <a:r>
              <a:rPr lang="en-US" sz="4398" dirty="0">
                <a:solidFill>
                  <a:srgbClr val="39A9DC"/>
                </a:solidFill>
              </a:rPr>
              <a:t>ST25 Matching ST Strategy </a:t>
            </a:r>
          </a:p>
        </p:txBody>
      </p:sp>
      <p:sp>
        <p:nvSpPr>
          <p:cNvPr id="4" name="Slide Number Placeholder 3"/>
          <p:cNvSpPr>
            <a:spLocks noGrp="1"/>
          </p:cNvSpPr>
          <p:nvPr>
            <p:ph type="sldNum" sz="quarter" idx="12"/>
          </p:nvPr>
        </p:nvSpPr>
        <p:spPr/>
        <p:txBody>
          <a:bodyPr/>
          <a:lstStyle/>
          <a:p>
            <a:fld id="{5B31B9E4-8E4D-4C86-BFD7-412B282B373B}" type="slidenum">
              <a:rPr lang="en-US" smtClean="0"/>
              <a:pPr/>
              <a:t>34</a:t>
            </a:fld>
            <a:endParaRPr lang="en-US" dirty="0"/>
          </a:p>
        </p:txBody>
      </p:sp>
      <p:sp>
        <p:nvSpPr>
          <p:cNvPr id="269" name="Rectangle 268"/>
          <p:cNvSpPr>
            <a:spLocks/>
          </p:cNvSpPr>
          <p:nvPr/>
        </p:nvSpPr>
        <p:spPr>
          <a:xfrm>
            <a:off x="6597478" y="1388980"/>
            <a:ext cx="2611875" cy="394083"/>
          </a:xfrm>
          <a:prstGeom prst="rect">
            <a:avLst/>
          </a:prstGeom>
          <a:solidFill>
            <a:srgbClr val="39A9DC"/>
          </a:solidFill>
          <a:ln w="12700">
            <a:solidFill>
              <a:schemeClr val="bg1"/>
            </a:solidFill>
          </a:ln>
        </p:spPr>
        <p:txBody>
          <a:bodyPr wrap="square" anchor="ctr" anchorCtr="0">
            <a:noAutofit/>
          </a:bodyPr>
          <a:lstStyle/>
          <a:p>
            <a:pPr algn="ctr"/>
            <a:r>
              <a:rPr lang="en-US" sz="1399" dirty="0">
                <a:solidFill>
                  <a:schemeClr val="bg1"/>
                </a:solidFill>
              </a:rPr>
              <a:t>Wearable &amp; Healthcare</a:t>
            </a:r>
          </a:p>
        </p:txBody>
      </p:sp>
      <p:grpSp>
        <p:nvGrpSpPr>
          <p:cNvPr id="16" name="Group 15"/>
          <p:cNvGrpSpPr/>
          <p:nvPr/>
        </p:nvGrpSpPr>
        <p:grpSpPr>
          <a:xfrm>
            <a:off x="6597478" y="2634215"/>
            <a:ext cx="2611875" cy="949091"/>
            <a:chOff x="6744072" y="2492896"/>
            <a:chExt cx="2468880" cy="949462"/>
          </a:xfrm>
        </p:grpSpPr>
        <p:sp>
          <p:nvSpPr>
            <p:cNvPr id="270" name="Rectangle 269"/>
            <p:cNvSpPr>
              <a:spLocks/>
            </p:cNvSpPr>
            <p:nvPr/>
          </p:nvSpPr>
          <p:spPr>
            <a:xfrm>
              <a:off x="6744072" y="3014887"/>
              <a:ext cx="2468880" cy="427471"/>
            </a:xfrm>
            <a:prstGeom prst="rect">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399" dirty="0"/>
                <a:t>Home Appliance &amp; Automation</a:t>
              </a:r>
            </a:p>
          </p:txBody>
        </p:sp>
        <p:sp>
          <p:nvSpPr>
            <p:cNvPr id="271" name="Rectangle 270"/>
            <p:cNvSpPr>
              <a:spLocks/>
            </p:cNvSpPr>
            <p:nvPr/>
          </p:nvSpPr>
          <p:spPr>
            <a:xfrm>
              <a:off x="6744072" y="2492896"/>
              <a:ext cx="2468880" cy="406111"/>
            </a:xfrm>
            <a:prstGeom prst="rect">
              <a:avLst/>
            </a:prstGeom>
            <a:solidFill>
              <a:srgbClr val="00205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399" dirty="0">
                  <a:solidFill>
                    <a:schemeClr val="bg1"/>
                  </a:solidFill>
                </a:rPr>
                <a:t>Connected Home</a:t>
              </a:r>
            </a:p>
          </p:txBody>
        </p:sp>
      </p:grpSp>
      <p:sp>
        <p:nvSpPr>
          <p:cNvPr id="272" name="Rectangle 271"/>
          <p:cNvSpPr>
            <a:spLocks/>
          </p:cNvSpPr>
          <p:nvPr/>
        </p:nvSpPr>
        <p:spPr>
          <a:xfrm>
            <a:off x="6597478" y="3887204"/>
            <a:ext cx="2611875" cy="409186"/>
          </a:xfrm>
          <a:prstGeom prst="rect">
            <a:avLst/>
          </a:prstGeom>
          <a:solidFill>
            <a:schemeClr val="accent5"/>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1399" dirty="0">
                <a:solidFill>
                  <a:schemeClr val="bg1"/>
                </a:solidFill>
              </a:rPr>
              <a:t>Lighting &amp; Metering</a:t>
            </a:r>
          </a:p>
        </p:txBody>
      </p:sp>
      <p:sp>
        <p:nvSpPr>
          <p:cNvPr id="273" name="Rectangle 272"/>
          <p:cNvSpPr>
            <a:spLocks/>
          </p:cNvSpPr>
          <p:nvPr/>
        </p:nvSpPr>
        <p:spPr>
          <a:xfrm>
            <a:off x="6597478" y="5134783"/>
            <a:ext cx="2611875" cy="405952"/>
          </a:xfrm>
          <a:prstGeom prst="rect">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399" dirty="0">
                <a:solidFill>
                  <a:schemeClr val="bg1"/>
                </a:solidFill>
              </a:rPr>
              <a:t>Car access</a:t>
            </a:r>
          </a:p>
        </p:txBody>
      </p:sp>
      <p:pic>
        <p:nvPicPr>
          <p:cNvPr id="34" name="Picture 3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0280196" y="3176261"/>
            <a:ext cx="1067954" cy="1067954"/>
          </a:xfrm>
          <a:prstGeom prst="ellipse">
            <a:avLst/>
          </a:prstGeom>
          <a:ln w="57150">
            <a:solidFill>
              <a:schemeClr val="bg1"/>
            </a:solidFill>
          </a:ln>
        </p:spPr>
      </p:pic>
      <p:pic>
        <p:nvPicPr>
          <p:cNvPr id="45" name="Picture 4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725236" y="1388981"/>
            <a:ext cx="1512343" cy="945214"/>
          </a:xfrm>
          <a:custGeom>
            <a:avLst/>
            <a:gdLst>
              <a:gd name="connsiteX0" fmla="*/ 0 w 2880000"/>
              <a:gd name="connsiteY0" fmla="*/ 0 h 1800000"/>
              <a:gd name="connsiteX1" fmla="*/ 2880000 w 2880000"/>
              <a:gd name="connsiteY1" fmla="*/ 0 h 1800000"/>
              <a:gd name="connsiteX2" fmla="*/ 2880000 w 2880000"/>
              <a:gd name="connsiteY2" fmla="*/ 1800000 h 1800000"/>
              <a:gd name="connsiteX3" fmla="*/ 0 w 288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2880000" h="1800000">
                <a:moveTo>
                  <a:pt x="0" y="0"/>
                </a:moveTo>
                <a:lnTo>
                  <a:pt x="2880000" y="0"/>
                </a:lnTo>
                <a:lnTo>
                  <a:pt x="2880000" y="1800000"/>
                </a:lnTo>
                <a:lnTo>
                  <a:pt x="0" y="1800000"/>
                </a:lnTo>
                <a:close/>
              </a:path>
            </a:pathLst>
          </a:custGeom>
          <a:ln w="38100">
            <a:noFill/>
          </a:ln>
        </p:spPr>
      </p:pic>
      <p:pic>
        <p:nvPicPr>
          <p:cNvPr id="46" name="Picture 4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4725236" y="3887205"/>
            <a:ext cx="1512343" cy="941363"/>
          </a:xfrm>
          <a:custGeom>
            <a:avLst/>
            <a:gdLst>
              <a:gd name="connsiteX0" fmla="*/ 0 w 2880000"/>
              <a:gd name="connsiteY0" fmla="*/ 0 h 1800000"/>
              <a:gd name="connsiteX1" fmla="*/ 2880000 w 2880000"/>
              <a:gd name="connsiteY1" fmla="*/ 0 h 1800000"/>
              <a:gd name="connsiteX2" fmla="*/ 2880000 w 2880000"/>
              <a:gd name="connsiteY2" fmla="*/ 1800000 h 1800000"/>
              <a:gd name="connsiteX3" fmla="*/ 0 w 288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2880000" h="1800000">
                <a:moveTo>
                  <a:pt x="0" y="0"/>
                </a:moveTo>
                <a:lnTo>
                  <a:pt x="2880000" y="0"/>
                </a:lnTo>
                <a:lnTo>
                  <a:pt x="2880000" y="1800000"/>
                </a:lnTo>
                <a:lnTo>
                  <a:pt x="0" y="1800000"/>
                </a:lnTo>
                <a:close/>
              </a:path>
            </a:pathLst>
          </a:custGeom>
          <a:ln w="38100">
            <a:noFill/>
          </a:ln>
        </p:spPr>
      </p:pic>
      <p:pic>
        <p:nvPicPr>
          <p:cNvPr id="47" name="Picture 46"/>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725236" y="2638093"/>
            <a:ext cx="1512343" cy="945214"/>
          </a:xfrm>
          <a:custGeom>
            <a:avLst/>
            <a:gdLst>
              <a:gd name="connsiteX0" fmla="*/ 0 w 2880000"/>
              <a:gd name="connsiteY0" fmla="*/ 0 h 1800000"/>
              <a:gd name="connsiteX1" fmla="*/ 2880000 w 2880000"/>
              <a:gd name="connsiteY1" fmla="*/ 0 h 1800000"/>
              <a:gd name="connsiteX2" fmla="*/ 2880000 w 2880000"/>
              <a:gd name="connsiteY2" fmla="*/ 1800000 h 1800000"/>
              <a:gd name="connsiteX3" fmla="*/ 0 w 288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2880000" h="1800000">
                <a:moveTo>
                  <a:pt x="0" y="0"/>
                </a:moveTo>
                <a:lnTo>
                  <a:pt x="2880000" y="0"/>
                </a:lnTo>
                <a:lnTo>
                  <a:pt x="2880000" y="1800000"/>
                </a:lnTo>
                <a:lnTo>
                  <a:pt x="0" y="1800000"/>
                </a:lnTo>
                <a:close/>
              </a:path>
            </a:pathLst>
          </a:custGeom>
          <a:ln w="38100">
            <a:noFill/>
          </a:ln>
        </p:spPr>
      </p:pic>
      <p:pic>
        <p:nvPicPr>
          <p:cNvPr id="51" name="Picture 50"/>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725236" y="5136316"/>
            <a:ext cx="1512343" cy="945214"/>
          </a:xfrm>
          <a:custGeom>
            <a:avLst/>
            <a:gdLst>
              <a:gd name="connsiteX0" fmla="*/ 0 w 2880000"/>
              <a:gd name="connsiteY0" fmla="*/ 0 h 1800000"/>
              <a:gd name="connsiteX1" fmla="*/ 2880000 w 2880000"/>
              <a:gd name="connsiteY1" fmla="*/ 0 h 1800000"/>
              <a:gd name="connsiteX2" fmla="*/ 2880000 w 2880000"/>
              <a:gd name="connsiteY2" fmla="*/ 1800000 h 1800000"/>
              <a:gd name="connsiteX3" fmla="*/ 0 w 288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2880000" h="1800000">
                <a:moveTo>
                  <a:pt x="0" y="0"/>
                </a:moveTo>
                <a:lnTo>
                  <a:pt x="2880000" y="0"/>
                </a:lnTo>
                <a:lnTo>
                  <a:pt x="2880000" y="1800000"/>
                </a:lnTo>
                <a:lnTo>
                  <a:pt x="0" y="1800000"/>
                </a:lnTo>
                <a:close/>
              </a:path>
            </a:pathLst>
          </a:custGeom>
          <a:ln w="38100">
            <a:noFill/>
          </a:ln>
        </p:spPr>
      </p:pic>
      <p:pic>
        <p:nvPicPr>
          <p:cNvPr id="52" name="Picture 51"/>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110593" y="4728835"/>
            <a:ext cx="1994032" cy="1478670"/>
          </a:xfrm>
          <a:prstGeom prst="rect">
            <a:avLst/>
          </a:prstGeom>
        </p:spPr>
      </p:pic>
      <p:pic>
        <p:nvPicPr>
          <p:cNvPr id="53" name="Picture 52"/>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300442" y="2323756"/>
            <a:ext cx="1674292" cy="1212303"/>
          </a:xfrm>
          <a:prstGeom prst="rect">
            <a:avLst/>
          </a:prstGeom>
        </p:spPr>
      </p:pic>
      <p:cxnSp>
        <p:nvCxnSpPr>
          <p:cNvPr id="10" name="Straight Connector 9"/>
          <p:cNvCxnSpPr/>
          <p:nvPr/>
        </p:nvCxnSpPr>
        <p:spPr>
          <a:xfrm>
            <a:off x="9555680" y="1388980"/>
            <a:ext cx="0" cy="4688063"/>
          </a:xfrm>
          <a:prstGeom prst="line">
            <a:avLst/>
          </a:prstGeom>
          <a:ln w="508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9555680" y="3714686"/>
            <a:ext cx="647819" cy="0"/>
          </a:xfrm>
          <a:prstGeom prst="line">
            <a:avLst/>
          </a:prstGeom>
          <a:ln w="5080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Picture 11"/>
          <p:cNvPicPr>
            <a:picLocks noChangeAspect="1"/>
          </p:cNvPicPr>
          <p:nvPr/>
        </p:nvPicPr>
        <p:blipFill>
          <a:blip r:embed="rId10"/>
          <a:stretch>
            <a:fillRect/>
          </a:stretch>
        </p:blipFill>
        <p:spPr>
          <a:xfrm>
            <a:off x="3247090" y="5169015"/>
            <a:ext cx="1267583" cy="908028"/>
          </a:xfrm>
          <a:prstGeom prst="rect">
            <a:avLst/>
          </a:prstGeom>
        </p:spPr>
      </p:pic>
      <p:pic>
        <p:nvPicPr>
          <p:cNvPr id="14" name="Picture 13"/>
          <p:cNvPicPr>
            <a:picLocks noChangeAspect="1"/>
          </p:cNvPicPr>
          <p:nvPr/>
        </p:nvPicPr>
        <p:blipFill>
          <a:blip r:embed="rId11"/>
          <a:stretch>
            <a:fillRect/>
          </a:stretch>
        </p:blipFill>
        <p:spPr>
          <a:xfrm>
            <a:off x="3128529" y="2642702"/>
            <a:ext cx="1552944" cy="940604"/>
          </a:xfrm>
          <a:prstGeom prst="rect">
            <a:avLst/>
          </a:prstGeom>
        </p:spPr>
      </p:pic>
      <p:pic>
        <p:nvPicPr>
          <p:cNvPr id="15" name="Picture 14"/>
          <p:cNvPicPr>
            <a:picLocks noChangeAspect="1"/>
          </p:cNvPicPr>
          <p:nvPr/>
        </p:nvPicPr>
        <p:blipFill>
          <a:blip r:embed="rId12"/>
          <a:stretch>
            <a:fillRect/>
          </a:stretch>
        </p:blipFill>
        <p:spPr>
          <a:xfrm>
            <a:off x="3220198" y="1388980"/>
            <a:ext cx="1369605" cy="981112"/>
          </a:xfrm>
          <a:prstGeom prst="rect">
            <a:avLst/>
          </a:prstGeom>
        </p:spPr>
      </p:pic>
      <p:sp>
        <p:nvSpPr>
          <p:cNvPr id="23" name="Rectangle 22"/>
          <p:cNvSpPr>
            <a:spLocks/>
          </p:cNvSpPr>
          <p:nvPr/>
        </p:nvSpPr>
        <p:spPr>
          <a:xfrm>
            <a:off x="6597478" y="1900929"/>
            <a:ext cx="2611875" cy="432591"/>
          </a:xfrm>
          <a:prstGeom prst="rect">
            <a:avLst/>
          </a:prstGeom>
          <a:solidFill>
            <a:srgbClr val="39A9DC"/>
          </a:solidFill>
          <a:ln w="12700">
            <a:solidFill>
              <a:schemeClr val="bg1"/>
            </a:solidFill>
          </a:ln>
        </p:spPr>
        <p:txBody>
          <a:bodyPr wrap="square" anchor="ctr" anchorCtr="0">
            <a:noAutofit/>
          </a:bodyPr>
          <a:lstStyle/>
          <a:p>
            <a:pPr algn="ctr"/>
            <a:r>
              <a:rPr lang="en-US" sz="1399" dirty="0">
                <a:solidFill>
                  <a:schemeClr val="bg1"/>
                </a:solidFill>
              </a:rPr>
              <a:t>Gaming &amp; Payment</a:t>
            </a:r>
          </a:p>
        </p:txBody>
      </p:sp>
      <p:sp>
        <p:nvSpPr>
          <p:cNvPr id="25" name="Rectangle 24"/>
          <p:cNvSpPr>
            <a:spLocks/>
          </p:cNvSpPr>
          <p:nvPr/>
        </p:nvSpPr>
        <p:spPr>
          <a:xfrm>
            <a:off x="6597478" y="4412225"/>
            <a:ext cx="2611875" cy="420193"/>
          </a:xfrm>
          <a:prstGeom prst="rect">
            <a:avLst/>
          </a:prstGeom>
          <a:solidFill>
            <a:schemeClr val="accent5"/>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1399" dirty="0">
                <a:solidFill>
                  <a:schemeClr val="bg1"/>
                </a:solidFill>
              </a:rPr>
              <a:t>Asset tracking</a:t>
            </a:r>
          </a:p>
        </p:txBody>
      </p:sp>
      <p:sp>
        <p:nvSpPr>
          <p:cNvPr id="29" name="Rectangle 28"/>
          <p:cNvSpPr>
            <a:spLocks/>
          </p:cNvSpPr>
          <p:nvPr/>
        </p:nvSpPr>
        <p:spPr>
          <a:xfrm>
            <a:off x="6597478" y="5673407"/>
            <a:ext cx="2611875" cy="405952"/>
          </a:xfrm>
          <a:prstGeom prst="rect">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399" dirty="0">
                <a:solidFill>
                  <a:schemeClr val="bg1"/>
                </a:solidFill>
              </a:rPr>
              <a:t>Car center console</a:t>
            </a:r>
          </a:p>
        </p:txBody>
      </p:sp>
      <p:pic>
        <p:nvPicPr>
          <p:cNvPr id="36" name="Picture 35"/>
          <p:cNvPicPr>
            <a:picLocks noChangeAspect="1"/>
          </p:cNvPicPr>
          <p:nvPr/>
        </p:nvPicPr>
        <p:blipFill>
          <a:blip r:embed="rId13"/>
          <a:stretch>
            <a:fillRect/>
          </a:stretch>
        </p:blipFill>
        <p:spPr>
          <a:xfrm>
            <a:off x="3181321" y="3887205"/>
            <a:ext cx="1454192" cy="1034713"/>
          </a:xfrm>
          <a:prstGeom prst="rect">
            <a:avLst/>
          </a:prstGeom>
        </p:spPr>
      </p:pic>
    </p:spTree>
    <p:extLst>
      <p:ext uri="{BB962C8B-B14F-4D97-AF65-F5344CB8AC3E}">
        <p14:creationId xmlns:p14="http://schemas.microsoft.com/office/powerpoint/2010/main" val="2275663629"/>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9363" y="118722"/>
            <a:ext cx="10762780" cy="1142554"/>
          </a:xfrm>
        </p:spPr>
        <p:txBody>
          <a:bodyPr anchor="ctr" anchorCtr="0">
            <a:normAutofit/>
          </a:bodyPr>
          <a:lstStyle/>
          <a:p>
            <a:r>
              <a:rPr lang="en-US" sz="4398" dirty="0">
                <a:solidFill>
                  <a:srgbClr val="39A9DC"/>
                </a:solidFill>
              </a:rPr>
              <a:t>ST NFC </a:t>
            </a:r>
            <a:r>
              <a:rPr lang="en-US" sz="4398" dirty="0" err="1">
                <a:solidFill>
                  <a:srgbClr val="39A9DC"/>
                </a:solidFill>
              </a:rPr>
              <a:t>Porfolio</a:t>
            </a:r>
            <a:endParaRPr lang="en-US" sz="4398" dirty="0">
              <a:solidFill>
                <a:srgbClr val="39A9DC"/>
              </a:solidFill>
            </a:endParaRPr>
          </a:p>
        </p:txBody>
      </p:sp>
      <p:sp>
        <p:nvSpPr>
          <p:cNvPr id="3" name="Slide Number Placeholder 2"/>
          <p:cNvSpPr>
            <a:spLocks noGrp="1"/>
          </p:cNvSpPr>
          <p:nvPr>
            <p:ph type="sldNum" sz="quarter" idx="12"/>
          </p:nvPr>
        </p:nvSpPr>
        <p:spPr/>
        <p:txBody>
          <a:bodyPr/>
          <a:lstStyle/>
          <a:p>
            <a:fld id="{5B31B9E4-8E4D-4C86-BFD7-412B282B373B}" type="slidenum">
              <a:rPr lang="en-US" smtClean="0"/>
              <a:pPr/>
              <a:t>35</a:t>
            </a:fld>
            <a:endParaRPr lang="en-US" dirty="0"/>
          </a:p>
        </p:txBody>
      </p:sp>
      <p:sp>
        <p:nvSpPr>
          <p:cNvPr id="20" name="Rectangle 19"/>
          <p:cNvSpPr/>
          <p:nvPr/>
        </p:nvSpPr>
        <p:spPr>
          <a:xfrm>
            <a:off x="0" y="1373197"/>
            <a:ext cx="12187238" cy="467260"/>
          </a:xfrm>
          <a:prstGeom prst="rect">
            <a:avLst/>
          </a:prstGeom>
          <a:solidFill>
            <a:schemeClr val="accent4"/>
          </a:solidFill>
        </p:spPr>
        <p:txBody>
          <a:bodyPr lIns="0" tIns="0" rIns="0" bIns="0" anchor="ctr" anchorCtr="1">
            <a:noAutofit/>
          </a:bodyPr>
          <a:lstStyle/>
          <a:p>
            <a:pPr algn="ctr"/>
            <a:r>
              <a:rPr lang="en-US" sz="2399" dirty="0">
                <a:solidFill>
                  <a:prstClr val="white"/>
                </a:solidFill>
              </a:rPr>
              <a:t>Covering all NFC application needs and leveraging a rich ecosystem</a:t>
            </a:r>
          </a:p>
        </p:txBody>
      </p:sp>
      <p:sp>
        <p:nvSpPr>
          <p:cNvPr id="22" name="TextBox 21"/>
          <p:cNvSpPr txBox="1"/>
          <p:nvPr/>
        </p:nvSpPr>
        <p:spPr>
          <a:xfrm>
            <a:off x="335230" y="1924257"/>
            <a:ext cx="1787035" cy="646079"/>
          </a:xfrm>
          <a:prstGeom prst="rect">
            <a:avLst/>
          </a:prstGeom>
          <a:noFill/>
        </p:spPr>
        <p:txBody>
          <a:bodyPr wrap="none" rtlCol="0">
            <a:noAutofit/>
          </a:bodyPr>
          <a:lstStyle/>
          <a:p>
            <a:r>
              <a:rPr lang="en-US" sz="2399" dirty="0">
                <a:solidFill>
                  <a:srgbClr val="002052"/>
                </a:solidFill>
                <a:hlinkClick r:id="rId3"/>
              </a:rPr>
              <a:t>www.st.com/nfc</a:t>
            </a:r>
            <a:endParaRPr lang="en-US" sz="2399" dirty="0">
              <a:solidFill>
                <a:srgbClr val="002052"/>
              </a:solidFill>
            </a:endParaRPr>
          </a:p>
          <a:p>
            <a:endParaRPr lang="en-US" sz="2399" dirty="0"/>
          </a:p>
        </p:txBody>
      </p:sp>
      <p:pic>
        <p:nvPicPr>
          <p:cNvPr id="4" name="Picture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93764" y="2525998"/>
            <a:ext cx="2538690" cy="2538690"/>
          </a:xfrm>
          <a:prstGeom prst="rect">
            <a:avLst/>
          </a:prstGeom>
          <a:ln>
            <a:solidFill>
              <a:schemeClr val="bg1"/>
            </a:solidFill>
          </a:ln>
        </p:spPr>
      </p:pic>
      <p:sp>
        <p:nvSpPr>
          <p:cNvPr id="10" name="TextBox 9"/>
          <p:cNvSpPr txBox="1"/>
          <p:nvPr/>
        </p:nvSpPr>
        <p:spPr>
          <a:xfrm>
            <a:off x="8193764" y="5218197"/>
            <a:ext cx="2538691" cy="338422"/>
          </a:xfrm>
          <a:prstGeom prst="rect">
            <a:avLst/>
          </a:prstGeom>
          <a:noFill/>
        </p:spPr>
        <p:txBody>
          <a:bodyPr wrap="none" rtlCol="0">
            <a:noAutofit/>
          </a:bodyPr>
          <a:lstStyle/>
          <a:p>
            <a:pPr algn="ctr"/>
            <a:r>
              <a:rPr lang="en-US" sz="1599" dirty="0">
                <a:solidFill>
                  <a:srgbClr val="002060"/>
                </a:solidFill>
                <a:latin typeface="+mj-lt"/>
              </a:rPr>
              <a:t>ST is a proud Sponsor Member </a:t>
            </a:r>
            <a:br>
              <a:rPr lang="en-US" sz="1599" dirty="0">
                <a:solidFill>
                  <a:srgbClr val="002060"/>
                </a:solidFill>
                <a:latin typeface="+mj-lt"/>
              </a:rPr>
            </a:br>
            <a:r>
              <a:rPr lang="en-US" sz="1599" dirty="0">
                <a:solidFill>
                  <a:srgbClr val="002060"/>
                </a:solidFill>
                <a:latin typeface="+mj-lt"/>
              </a:rPr>
              <a:t>of the NFC Forum</a:t>
            </a:r>
          </a:p>
        </p:txBody>
      </p:sp>
      <p:grpSp>
        <p:nvGrpSpPr>
          <p:cNvPr id="19481" name="Group 19480"/>
          <p:cNvGrpSpPr/>
          <p:nvPr/>
        </p:nvGrpSpPr>
        <p:grpSpPr>
          <a:xfrm>
            <a:off x="1526976" y="2056395"/>
            <a:ext cx="4623207" cy="4611730"/>
            <a:chOff x="1127448" y="2055064"/>
            <a:chExt cx="4625014" cy="4613532"/>
          </a:xfrm>
        </p:grpSpPr>
        <p:grpSp>
          <p:nvGrpSpPr>
            <p:cNvPr id="19477" name="Group 19476"/>
            <p:cNvGrpSpPr/>
            <p:nvPr/>
          </p:nvGrpSpPr>
          <p:grpSpPr>
            <a:xfrm>
              <a:off x="1127448" y="2055064"/>
              <a:ext cx="4625014" cy="4613532"/>
              <a:chOff x="1127448" y="2055064"/>
              <a:chExt cx="4625014" cy="4613532"/>
            </a:xfrm>
          </p:grpSpPr>
          <p:grpSp>
            <p:nvGrpSpPr>
              <p:cNvPr id="19470" name="Group 19469"/>
              <p:cNvGrpSpPr/>
              <p:nvPr/>
            </p:nvGrpSpPr>
            <p:grpSpPr>
              <a:xfrm>
                <a:off x="1127448" y="2055064"/>
                <a:ext cx="4625014" cy="4613532"/>
                <a:chOff x="6456040" y="2001362"/>
                <a:chExt cx="4625014" cy="4613532"/>
              </a:xfrm>
            </p:grpSpPr>
            <p:graphicFrame>
              <p:nvGraphicFramePr>
                <p:cNvPr id="19468" name="Chart 19467"/>
                <p:cNvGraphicFramePr/>
                <p:nvPr>
                  <p:extLst/>
                </p:nvPr>
              </p:nvGraphicFramePr>
              <p:xfrm>
                <a:off x="6456040" y="2001362"/>
                <a:ext cx="4625014" cy="4613532"/>
              </p:xfrm>
              <a:graphic>
                <a:graphicData uri="http://schemas.openxmlformats.org/drawingml/2006/chart">
                  <c:chart xmlns:c="http://schemas.openxmlformats.org/drawingml/2006/chart" xmlns:r="http://schemas.openxmlformats.org/officeDocument/2006/relationships" r:id="rId5"/>
                </a:graphicData>
              </a:graphic>
            </p:graphicFrame>
            <p:sp>
              <p:nvSpPr>
                <p:cNvPr id="19469" name="Oval 19468"/>
                <p:cNvSpPr/>
                <p:nvPr/>
              </p:nvSpPr>
              <p:spPr>
                <a:xfrm>
                  <a:off x="7802545" y="3342126"/>
                  <a:ext cx="1932006" cy="193200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grpSp>
          <p:pic>
            <p:nvPicPr>
              <p:cNvPr id="19471" name="Picture 1947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18715" y="2708920"/>
                <a:ext cx="573788" cy="573788"/>
              </a:xfrm>
              <a:prstGeom prst="rect">
                <a:avLst/>
              </a:prstGeom>
            </p:spPr>
          </p:pic>
          <p:pic>
            <p:nvPicPr>
              <p:cNvPr id="19472" name="Picture 1947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29534" y="4365104"/>
                <a:ext cx="640080" cy="640080"/>
              </a:xfrm>
              <a:prstGeom prst="rect">
                <a:avLst/>
              </a:prstGeom>
            </p:spPr>
          </p:pic>
          <p:pic>
            <p:nvPicPr>
              <p:cNvPr id="19473" name="Picture 1947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19915" y="5495496"/>
                <a:ext cx="640080" cy="640080"/>
              </a:xfrm>
              <a:prstGeom prst="rect">
                <a:avLst/>
              </a:prstGeom>
            </p:spPr>
          </p:pic>
          <p:pic>
            <p:nvPicPr>
              <p:cNvPr id="19474" name="Picture 1947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94096" y="4365104"/>
                <a:ext cx="640080" cy="640080"/>
              </a:xfrm>
              <a:prstGeom prst="rect">
                <a:avLst/>
              </a:prstGeom>
            </p:spPr>
          </p:pic>
          <p:pic>
            <p:nvPicPr>
              <p:cNvPr id="19475" name="Picture 1947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17769" y="2708920"/>
                <a:ext cx="573788" cy="573788"/>
              </a:xfrm>
              <a:prstGeom prst="rect">
                <a:avLst/>
              </a:prstGeom>
            </p:spPr>
          </p:pic>
        </p:grpSp>
        <p:sp>
          <p:nvSpPr>
            <p:cNvPr id="19479" name="Arc 19478"/>
            <p:cNvSpPr/>
            <p:nvPr/>
          </p:nvSpPr>
          <p:spPr>
            <a:xfrm>
              <a:off x="1164984" y="2086859"/>
              <a:ext cx="4549942" cy="4549942"/>
            </a:xfrm>
            <a:prstGeom prst="arc">
              <a:avLst>
                <a:gd name="adj1" fmla="val 11920768"/>
                <a:gd name="adj2" fmla="val 3189690"/>
              </a:avLst>
            </a:prstGeom>
            <a:ln w="92075">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399" dirty="0"/>
            </a:p>
          </p:txBody>
        </p:sp>
        <p:sp>
          <p:nvSpPr>
            <p:cNvPr id="19480" name="TextBox 19479"/>
            <p:cNvSpPr txBox="1"/>
            <p:nvPr/>
          </p:nvSpPr>
          <p:spPr>
            <a:xfrm>
              <a:off x="1884183" y="3303609"/>
              <a:ext cx="1011687" cy="276999"/>
            </a:xfrm>
            <a:prstGeom prst="rect">
              <a:avLst/>
            </a:prstGeom>
            <a:noFill/>
          </p:spPr>
          <p:txBody>
            <a:bodyPr wrap="none" rtlCol="0">
              <a:spAutoFit/>
            </a:bodyPr>
            <a:lstStyle/>
            <a:p>
              <a:r>
                <a:rPr lang="en-US" sz="1200" dirty="0">
                  <a:solidFill>
                    <a:schemeClr val="bg1"/>
                  </a:solidFill>
                  <a:latin typeface="Arial Narrow" panose="020B0606020202030204" pitchFamily="34" charset="0"/>
                </a:rPr>
                <a:t>NFC/RFID Tag</a:t>
              </a:r>
            </a:p>
          </p:txBody>
        </p:sp>
        <p:sp>
          <p:nvSpPr>
            <p:cNvPr id="57" name="TextBox 56"/>
            <p:cNvSpPr txBox="1"/>
            <p:nvPr/>
          </p:nvSpPr>
          <p:spPr>
            <a:xfrm>
              <a:off x="4000104" y="3303609"/>
              <a:ext cx="1207254" cy="276999"/>
            </a:xfrm>
            <a:prstGeom prst="rect">
              <a:avLst/>
            </a:prstGeom>
            <a:noFill/>
          </p:spPr>
          <p:txBody>
            <a:bodyPr wrap="none" rtlCol="0">
              <a:spAutoFit/>
            </a:bodyPr>
            <a:lstStyle/>
            <a:p>
              <a:r>
                <a:rPr lang="en-US" sz="1200" dirty="0">
                  <a:solidFill>
                    <a:schemeClr val="bg1"/>
                  </a:solidFill>
                  <a:latin typeface="Arial Narrow" panose="020B0606020202030204" pitchFamily="34" charset="0"/>
                </a:rPr>
                <a:t>Dynamic NFC Tag</a:t>
              </a:r>
            </a:p>
          </p:txBody>
        </p:sp>
        <p:sp>
          <p:nvSpPr>
            <p:cNvPr id="58" name="TextBox 57"/>
            <p:cNvSpPr txBox="1"/>
            <p:nvPr/>
          </p:nvSpPr>
          <p:spPr>
            <a:xfrm>
              <a:off x="4146453" y="4998973"/>
              <a:ext cx="1295547" cy="276999"/>
            </a:xfrm>
            <a:prstGeom prst="rect">
              <a:avLst/>
            </a:prstGeom>
            <a:noFill/>
          </p:spPr>
          <p:txBody>
            <a:bodyPr wrap="none" rtlCol="0">
              <a:spAutoFit/>
            </a:bodyPr>
            <a:lstStyle/>
            <a:p>
              <a:r>
                <a:rPr lang="en-US" sz="1200" dirty="0">
                  <a:solidFill>
                    <a:schemeClr val="bg1"/>
                  </a:solidFill>
                  <a:latin typeface="Arial Narrow" panose="020B0606020202030204" pitchFamily="34" charset="0"/>
                </a:rPr>
                <a:t>NFC / RFID Reader</a:t>
              </a:r>
            </a:p>
          </p:txBody>
        </p:sp>
        <p:sp>
          <p:nvSpPr>
            <p:cNvPr id="59" name="TextBox 58"/>
            <p:cNvSpPr txBox="1"/>
            <p:nvPr/>
          </p:nvSpPr>
          <p:spPr>
            <a:xfrm>
              <a:off x="1548396" y="4998973"/>
              <a:ext cx="880369" cy="276999"/>
            </a:xfrm>
            <a:prstGeom prst="rect">
              <a:avLst/>
            </a:prstGeom>
            <a:noFill/>
          </p:spPr>
          <p:txBody>
            <a:bodyPr wrap="none" rtlCol="0">
              <a:spAutoFit/>
            </a:bodyPr>
            <a:lstStyle/>
            <a:p>
              <a:r>
                <a:rPr lang="en-US" sz="1200" dirty="0">
                  <a:solidFill>
                    <a:schemeClr val="bg1"/>
                  </a:solidFill>
                  <a:latin typeface="Arial Narrow" panose="020B0606020202030204" pitchFamily="34" charset="0"/>
                </a:rPr>
                <a:t>Secure NFC</a:t>
              </a:r>
            </a:p>
          </p:txBody>
        </p:sp>
        <p:sp>
          <p:nvSpPr>
            <p:cNvPr id="60" name="TextBox 59"/>
            <p:cNvSpPr txBox="1"/>
            <p:nvPr/>
          </p:nvSpPr>
          <p:spPr>
            <a:xfrm>
              <a:off x="2956227" y="6117829"/>
              <a:ext cx="1026243" cy="276999"/>
            </a:xfrm>
            <a:prstGeom prst="rect">
              <a:avLst/>
            </a:prstGeom>
            <a:noFill/>
          </p:spPr>
          <p:txBody>
            <a:bodyPr wrap="none" rtlCol="0">
              <a:spAutoFit/>
            </a:bodyPr>
            <a:lstStyle/>
            <a:p>
              <a:r>
                <a:rPr lang="en-US" sz="1200" dirty="0">
                  <a:solidFill>
                    <a:schemeClr val="bg1"/>
                  </a:solidFill>
                  <a:latin typeface="Arial Narrow" panose="020B0606020202030204" pitchFamily="34" charset="0"/>
                </a:rPr>
                <a:t>NFC Controller</a:t>
              </a:r>
            </a:p>
          </p:txBody>
        </p:sp>
      </p:grpSp>
      <p:pic>
        <p:nvPicPr>
          <p:cNvPr id="62" name="Picture 61"/>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5661740" y="2062177"/>
            <a:ext cx="1067954" cy="1067954"/>
          </a:xfrm>
          <a:prstGeom prst="ellipse">
            <a:avLst/>
          </a:prstGeom>
          <a:ln w="0">
            <a:solidFill>
              <a:schemeClr val="bg1"/>
            </a:solidFill>
          </a:ln>
        </p:spPr>
      </p:pic>
    </p:spTree>
    <p:extLst>
      <p:ext uri="{BB962C8B-B14F-4D97-AF65-F5344CB8AC3E}">
        <p14:creationId xmlns:p14="http://schemas.microsoft.com/office/powerpoint/2010/main" val="391930103"/>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9363" y="118722"/>
            <a:ext cx="10762780" cy="1142554"/>
          </a:xfrm>
        </p:spPr>
        <p:txBody>
          <a:bodyPr anchor="ctr" anchorCtr="0">
            <a:normAutofit/>
          </a:bodyPr>
          <a:lstStyle/>
          <a:p>
            <a:r>
              <a:rPr lang="en-US" sz="4398" dirty="0">
                <a:solidFill>
                  <a:srgbClr val="39A9DC"/>
                </a:solidFill>
              </a:rPr>
              <a:t>ST25 Products Families</a:t>
            </a:r>
          </a:p>
        </p:txBody>
      </p:sp>
      <p:sp>
        <p:nvSpPr>
          <p:cNvPr id="72" name="Slide Number Placeholder 2"/>
          <p:cNvSpPr>
            <a:spLocks noGrp="1"/>
          </p:cNvSpPr>
          <p:nvPr>
            <p:ph type="sldNum" sz="quarter" idx="12"/>
          </p:nvPr>
        </p:nvSpPr>
        <p:spPr/>
        <p:txBody>
          <a:bodyPr/>
          <a:lstStyle/>
          <a:p>
            <a:fld id="{5B31B9E4-8E4D-4C86-BFD7-412B282B373B}" type="slidenum">
              <a:rPr lang="en-US" smtClean="0"/>
              <a:pPr/>
              <a:t>36</a:t>
            </a:fld>
            <a:endParaRPr lang="en-US" dirty="0"/>
          </a:p>
        </p:txBody>
      </p:sp>
      <p:sp>
        <p:nvSpPr>
          <p:cNvPr id="77" name="Pentagon 76"/>
          <p:cNvSpPr/>
          <p:nvPr/>
        </p:nvSpPr>
        <p:spPr>
          <a:xfrm>
            <a:off x="1" y="1373198"/>
            <a:ext cx="12187237" cy="312155"/>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noAutofit/>
          </a:bodyPr>
          <a:lstStyle/>
          <a:p>
            <a:r>
              <a:rPr lang="en-US" sz="1599" dirty="0"/>
              <a:t>Ticketing, Gaming, Medical, Brand protection, Access control, …</a:t>
            </a:r>
          </a:p>
        </p:txBody>
      </p:sp>
      <p:sp>
        <p:nvSpPr>
          <p:cNvPr id="82" name="Pentagon 81"/>
          <p:cNvSpPr/>
          <p:nvPr/>
        </p:nvSpPr>
        <p:spPr>
          <a:xfrm>
            <a:off x="1" y="4581473"/>
            <a:ext cx="12187236" cy="323856"/>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noAutofit/>
          </a:bodyPr>
          <a:lstStyle/>
          <a:p>
            <a:r>
              <a:rPr lang="en-US" sz="1599" dirty="0"/>
              <a:t>POS &amp; </a:t>
            </a:r>
            <a:r>
              <a:rPr lang="en-US" sz="1599" dirty="0" err="1"/>
              <a:t>mPOS</a:t>
            </a:r>
            <a:r>
              <a:rPr lang="en-US" sz="1599" dirty="0"/>
              <a:t> Terminals, Automotive, Access control, …</a:t>
            </a:r>
          </a:p>
        </p:txBody>
      </p:sp>
      <p:sp>
        <p:nvSpPr>
          <p:cNvPr id="86" name="Pentagon 85"/>
          <p:cNvSpPr/>
          <p:nvPr/>
        </p:nvSpPr>
        <p:spPr>
          <a:xfrm>
            <a:off x="1" y="2966504"/>
            <a:ext cx="12187237" cy="334128"/>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noAutofit/>
          </a:bodyPr>
          <a:lstStyle/>
          <a:p>
            <a:r>
              <a:rPr lang="en-US" sz="1599" dirty="0"/>
              <a:t>Industrial, Consumer, Metering, Appliance, … (Fast Transfer Mode and SW upgrade)</a:t>
            </a:r>
          </a:p>
        </p:txBody>
      </p:sp>
      <p:pic>
        <p:nvPicPr>
          <p:cNvPr id="92" name="Picture 2"/>
          <p:cNvPicPr>
            <a:picLocks noChangeAspect="1" noChangeArrowheads="1"/>
          </p:cNvPicPr>
          <p:nvPr/>
        </p:nvPicPr>
        <p:blipFill rotWithShape="1">
          <a:blip r:embed="rId3" cstate="email">
            <a:duotone>
              <a:schemeClr val="accent3">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0"/>
                    </a14:imgEffect>
                    <a14:imgEffect>
                      <a14:brightnessContrast bright="35000" contrast="32000"/>
                    </a14:imgEffect>
                  </a14:imgLayer>
                </a14:imgProps>
              </a:ext>
              <a:ext uri="{28A0092B-C50C-407E-A947-70E740481C1C}">
                <a14:useLocalDpi xmlns:a14="http://schemas.microsoft.com/office/drawing/2010/main"/>
              </a:ext>
            </a:extLst>
          </a:blip>
          <a:srcRect/>
          <a:stretch/>
        </p:blipFill>
        <p:spPr bwMode="auto">
          <a:xfrm rot="10800000">
            <a:off x="7137983" y="1798441"/>
            <a:ext cx="518999" cy="84747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2814" y="1780266"/>
            <a:ext cx="952128" cy="952128"/>
          </a:xfrm>
          <a:prstGeom prst="rect">
            <a:avLst/>
          </a:prstGeom>
        </p:spPr>
      </p:pic>
      <p:pic>
        <p:nvPicPr>
          <p:cNvPr id="94" name="Picture 2"/>
          <p:cNvPicPr>
            <a:picLocks noChangeAspect="1" noChangeArrowheads="1"/>
          </p:cNvPicPr>
          <p:nvPr/>
        </p:nvPicPr>
        <p:blipFill rotWithShape="1">
          <a:blip r:embed="rId3" cstate="email">
            <a:duotone>
              <a:schemeClr val="accent3">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0"/>
                    </a14:imgEffect>
                    <a14:imgEffect>
                      <a14:brightnessContrast bright="35000" contrast="32000"/>
                    </a14:imgEffect>
                  </a14:imgLayer>
                </a14:imgProps>
              </a:ext>
              <a:ext uri="{28A0092B-C50C-407E-A947-70E740481C1C}">
                <a14:useLocalDpi xmlns:a14="http://schemas.microsoft.com/office/drawing/2010/main"/>
              </a:ext>
            </a:extLst>
          </a:blip>
          <a:srcRect/>
          <a:stretch/>
        </p:blipFill>
        <p:spPr bwMode="auto">
          <a:xfrm rot="10800000">
            <a:off x="7137983" y="3431580"/>
            <a:ext cx="518999" cy="84747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5" name="Picture 9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2814" y="3413404"/>
            <a:ext cx="952128" cy="952128"/>
          </a:xfrm>
          <a:prstGeom prst="rect">
            <a:avLst/>
          </a:prstGeom>
        </p:spPr>
      </p:pic>
      <p:pic>
        <p:nvPicPr>
          <p:cNvPr id="99" name="Picture 2"/>
          <p:cNvPicPr>
            <a:picLocks noChangeAspect="1" noChangeArrowheads="1"/>
          </p:cNvPicPr>
          <p:nvPr/>
        </p:nvPicPr>
        <p:blipFill rotWithShape="1">
          <a:blip r:embed="rId3" cstate="email">
            <a:duotone>
              <a:schemeClr val="accent3">
                <a:shade val="45000"/>
                <a:satMod val="135000"/>
              </a:schemeClr>
              <a:prstClr val="white"/>
            </a:duotone>
            <a:extLst>
              <a:ext uri="{BEBA8EAE-BF5A-486C-A8C5-ECC9F3942E4B}">
                <a14:imgProps xmlns:a14="http://schemas.microsoft.com/office/drawing/2010/main">
                  <a14:imgLayer r:embed="rId4">
                    <a14:imgEffect>
                      <a14:colorTemperature colorTemp="4700"/>
                    </a14:imgEffect>
                    <a14:imgEffect>
                      <a14:saturation sat="0"/>
                    </a14:imgEffect>
                    <a14:imgEffect>
                      <a14:brightnessContrast bright="35000" contrast="32000"/>
                    </a14:imgEffect>
                  </a14:imgLayer>
                </a14:imgProps>
              </a:ext>
              <a:ext uri="{28A0092B-C50C-407E-A947-70E740481C1C}">
                <a14:useLocalDpi xmlns:a14="http://schemas.microsoft.com/office/drawing/2010/main"/>
              </a:ext>
            </a:extLst>
          </a:blip>
          <a:srcRect/>
          <a:stretch/>
        </p:blipFill>
        <p:spPr bwMode="auto">
          <a:xfrm rot="10800000">
            <a:off x="7137983" y="5036278"/>
            <a:ext cx="518999" cy="847479"/>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1" name="Picture 1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2814" y="5018102"/>
            <a:ext cx="952128" cy="952128"/>
          </a:xfrm>
          <a:prstGeom prst="rect">
            <a:avLst/>
          </a:prstGeom>
        </p:spPr>
      </p:pic>
      <p:sp>
        <p:nvSpPr>
          <p:cNvPr id="116" name="TextBox 115"/>
          <p:cNvSpPr txBox="1"/>
          <p:nvPr/>
        </p:nvSpPr>
        <p:spPr>
          <a:xfrm>
            <a:off x="8036710" y="5788719"/>
            <a:ext cx="815502" cy="253817"/>
          </a:xfrm>
          <a:prstGeom prst="rect">
            <a:avLst/>
          </a:prstGeom>
          <a:noFill/>
        </p:spPr>
        <p:txBody>
          <a:bodyPr wrap="square" rtlCol="0">
            <a:noAutofit/>
          </a:bodyPr>
          <a:lstStyle/>
          <a:p>
            <a:pPr algn="ctr"/>
            <a:r>
              <a:rPr lang="en-US" sz="1050" b="1" dirty="0">
                <a:solidFill>
                  <a:schemeClr val="accent4"/>
                </a:solidFill>
              </a:rPr>
              <a:t>13.56MHz</a:t>
            </a:r>
          </a:p>
        </p:txBody>
      </p:sp>
      <p:sp>
        <p:nvSpPr>
          <p:cNvPr id="118" name="TextBox 117"/>
          <p:cNvSpPr txBox="1"/>
          <p:nvPr/>
        </p:nvSpPr>
        <p:spPr>
          <a:xfrm>
            <a:off x="8036710" y="4162243"/>
            <a:ext cx="815502" cy="253817"/>
          </a:xfrm>
          <a:prstGeom prst="rect">
            <a:avLst/>
          </a:prstGeom>
          <a:noFill/>
        </p:spPr>
        <p:txBody>
          <a:bodyPr wrap="square" rtlCol="0">
            <a:noAutofit/>
          </a:bodyPr>
          <a:lstStyle/>
          <a:p>
            <a:pPr algn="ctr"/>
            <a:r>
              <a:rPr lang="en-US" sz="1050" b="1" dirty="0">
                <a:solidFill>
                  <a:schemeClr val="accent4"/>
                </a:solidFill>
              </a:rPr>
              <a:t>13.56MHz</a:t>
            </a:r>
          </a:p>
        </p:txBody>
      </p:sp>
      <p:sp>
        <p:nvSpPr>
          <p:cNvPr id="119" name="TextBox 118"/>
          <p:cNvSpPr txBox="1"/>
          <p:nvPr/>
        </p:nvSpPr>
        <p:spPr>
          <a:xfrm>
            <a:off x="8036710" y="2522619"/>
            <a:ext cx="815502" cy="253817"/>
          </a:xfrm>
          <a:prstGeom prst="rect">
            <a:avLst/>
          </a:prstGeom>
          <a:noFill/>
        </p:spPr>
        <p:txBody>
          <a:bodyPr wrap="square" rtlCol="0">
            <a:noAutofit/>
          </a:bodyPr>
          <a:lstStyle/>
          <a:p>
            <a:pPr algn="ctr"/>
            <a:r>
              <a:rPr lang="en-US" sz="1050" b="1" dirty="0">
                <a:solidFill>
                  <a:schemeClr val="accent4"/>
                </a:solidFill>
              </a:rPr>
              <a:t>13.56MHz</a:t>
            </a:r>
          </a:p>
        </p:txBody>
      </p:sp>
      <p:sp>
        <p:nvSpPr>
          <p:cNvPr id="121" name="Rounded Rectangle 120"/>
          <p:cNvSpPr/>
          <p:nvPr/>
        </p:nvSpPr>
        <p:spPr>
          <a:xfrm>
            <a:off x="5729259" y="1849066"/>
            <a:ext cx="1375820" cy="735003"/>
          </a:xfrm>
          <a:prstGeom prst="round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r>
              <a:rPr lang="en-US" sz="1599" dirty="0">
                <a:solidFill>
                  <a:schemeClr val="bg1"/>
                </a:solidFill>
                <a:latin typeface="+mj-lt"/>
              </a:rPr>
              <a:t>ST25</a:t>
            </a:r>
            <a:r>
              <a:rPr lang="en-US" sz="1599" b="1" dirty="0">
                <a:solidFill>
                  <a:schemeClr val="bg1"/>
                </a:solidFill>
                <a:latin typeface="+mj-lt"/>
              </a:rPr>
              <a:t>T</a:t>
            </a:r>
            <a:endParaRPr lang="en-US" sz="1200" b="1" dirty="0">
              <a:solidFill>
                <a:schemeClr val="bg1"/>
              </a:solidFill>
              <a:latin typeface="+mj-lt"/>
            </a:endParaRPr>
          </a:p>
        </p:txBody>
      </p:sp>
      <p:sp>
        <p:nvSpPr>
          <p:cNvPr id="122" name="Rounded Rectangle 121"/>
          <p:cNvSpPr/>
          <p:nvPr/>
        </p:nvSpPr>
        <p:spPr>
          <a:xfrm>
            <a:off x="5729259" y="3487817"/>
            <a:ext cx="1375819" cy="735003"/>
          </a:xfrm>
          <a:prstGeom prst="round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r>
              <a:rPr lang="en-US" sz="1599" dirty="0">
                <a:solidFill>
                  <a:schemeClr val="bg1"/>
                </a:solidFill>
                <a:latin typeface="+mj-lt"/>
              </a:rPr>
              <a:t>ST25</a:t>
            </a:r>
            <a:r>
              <a:rPr lang="en-US" sz="1599" b="1" dirty="0">
                <a:solidFill>
                  <a:schemeClr val="bg1"/>
                </a:solidFill>
                <a:latin typeface="+mj-lt"/>
              </a:rPr>
              <a:t>D</a:t>
            </a:r>
            <a:endParaRPr lang="en-US" sz="1200" b="1" dirty="0">
              <a:solidFill>
                <a:schemeClr val="bg1"/>
              </a:solidFill>
              <a:latin typeface="+mj-lt"/>
            </a:endParaRPr>
          </a:p>
        </p:txBody>
      </p:sp>
      <p:sp>
        <p:nvSpPr>
          <p:cNvPr id="123" name="Rounded Rectangle 122"/>
          <p:cNvSpPr/>
          <p:nvPr/>
        </p:nvSpPr>
        <p:spPr>
          <a:xfrm>
            <a:off x="5729259" y="5092515"/>
            <a:ext cx="1375819" cy="735003"/>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r>
              <a:rPr lang="en-US" sz="1599" dirty="0">
                <a:solidFill>
                  <a:schemeClr val="bg1"/>
                </a:solidFill>
                <a:latin typeface="+mj-lt"/>
              </a:rPr>
              <a:t>ST25</a:t>
            </a:r>
            <a:r>
              <a:rPr lang="en-US" sz="1599" b="1" dirty="0">
                <a:solidFill>
                  <a:schemeClr val="bg1"/>
                </a:solidFill>
                <a:latin typeface="+mj-lt"/>
              </a:rPr>
              <a:t>R</a:t>
            </a:r>
            <a:endParaRPr lang="en-US" sz="1200" b="1" dirty="0">
              <a:solidFill>
                <a:schemeClr val="bg1"/>
              </a:solidFill>
              <a:latin typeface="+mj-lt"/>
            </a:endParaRPr>
          </a:p>
        </p:txBody>
      </p:sp>
      <p:pic>
        <p:nvPicPr>
          <p:cNvPr id="124" name="Picture 1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87958" y="5131529"/>
            <a:ext cx="763668" cy="763668"/>
          </a:xfrm>
          <a:prstGeom prst="rect">
            <a:avLst/>
          </a:prstGeom>
        </p:spPr>
      </p:pic>
      <p:sp>
        <p:nvSpPr>
          <p:cNvPr id="125" name="TextBox 124"/>
          <p:cNvSpPr txBox="1"/>
          <p:nvPr/>
        </p:nvSpPr>
        <p:spPr>
          <a:xfrm>
            <a:off x="9743796" y="5386454"/>
            <a:ext cx="319382" cy="253817"/>
          </a:xfrm>
          <a:prstGeom prst="rect">
            <a:avLst/>
          </a:prstGeom>
          <a:noFill/>
        </p:spPr>
        <p:txBody>
          <a:bodyPr wrap="square" rtlCol="0">
            <a:noAutofit/>
          </a:bodyPr>
          <a:lstStyle/>
          <a:p>
            <a:pPr algn="ctr"/>
            <a:r>
              <a:rPr lang="en-US" sz="1050" b="1" dirty="0">
                <a:solidFill>
                  <a:srgbClr val="002052"/>
                </a:solidFill>
              </a:rPr>
              <a:t>or</a:t>
            </a:r>
          </a:p>
        </p:txBody>
      </p:sp>
      <p:sp>
        <p:nvSpPr>
          <p:cNvPr id="126" name="TextBox 125"/>
          <p:cNvSpPr txBox="1"/>
          <p:nvPr/>
        </p:nvSpPr>
        <p:spPr>
          <a:xfrm>
            <a:off x="10865147" y="5386454"/>
            <a:ext cx="319382" cy="253817"/>
          </a:xfrm>
          <a:prstGeom prst="rect">
            <a:avLst/>
          </a:prstGeom>
          <a:noFill/>
        </p:spPr>
        <p:txBody>
          <a:bodyPr wrap="square" rtlCol="0">
            <a:noAutofit/>
          </a:bodyPr>
          <a:lstStyle/>
          <a:p>
            <a:pPr algn="ctr"/>
            <a:r>
              <a:rPr lang="en-US" sz="1050" b="1" dirty="0">
                <a:solidFill>
                  <a:srgbClr val="002052"/>
                </a:solidFill>
              </a:rPr>
              <a:t>or</a:t>
            </a:r>
          </a:p>
        </p:txBody>
      </p:sp>
      <p:sp>
        <p:nvSpPr>
          <p:cNvPr id="128" name="Rounded Rectangle 127"/>
          <p:cNvSpPr/>
          <p:nvPr/>
        </p:nvSpPr>
        <p:spPr>
          <a:xfrm>
            <a:off x="3854957" y="3487817"/>
            <a:ext cx="1375819" cy="735003"/>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r>
              <a:rPr lang="en-US" sz="1599" dirty="0">
                <a:solidFill>
                  <a:schemeClr val="accent4"/>
                </a:solidFill>
                <a:latin typeface="+mj-lt"/>
              </a:rPr>
              <a:t>STM32</a:t>
            </a:r>
          </a:p>
          <a:p>
            <a:pPr algn="ctr"/>
            <a:r>
              <a:rPr lang="en-US" sz="1399" dirty="0">
                <a:solidFill>
                  <a:schemeClr val="accent4"/>
                </a:solidFill>
                <a:latin typeface="Arial Narrow" panose="020B0606020202030204" pitchFamily="34" charset="0"/>
              </a:rPr>
              <a:t>microcontroller</a:t>
            </a:r>
            <a:endParaRPr lang="en-US" sz="1100" dirty="0">
              <a:latin typeface="Arial Narrow" panose="020B0606020202030204" pitchFamily="34" charset="0"/>
            </a:endParaRPr>
          </a:p>
        </p:txBody>
      </p:sp>
      <p:sp>
        <p:nvSpPr>
          <p:cNvPr id="129" name="Rounded Rectangle 128"/>
          <p:cNvSpPr/>
          <p:nvPr/>
        </p:nvSpPr>
        <p:spPr>
          <a:xfrm>
            <a:off x="3854957" y="5092515"/>
            <a:ext cx="1375819" cy="735003"/>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noAutofit/>
          </a:bodyPr>
          <a:lstStyle/>
          <a:p>
            <a:pPr algn="ctr"/>
            <a:r>
              <a:rPr lang="en-US" sz="1599" dirty="0">
                <a:solidFill>
                  <a:schemeClr val="accent4"/>
                </a:solidFill>
                <a:latin typeface="+mj-lt"/>
              </a:rPr>
              <a:t>STM32</a:t>
            </a:r>
          </a:p>
          <a:p>
            <a:pPr lvl="0" algn="ctr"/>
            <a:r>
              <a:rPr lang="en-US" sz="1399" dirty="0">
                <a:solidFill>
                  <a:srgbClr val="002052"/>
                </a:solidFill>
                <a:latin typeface="Arial Narrow" panose="020B0606020202030204" pitchFamily="34" charset="0"/>
              </a:rPr>
              <a:t>microcontroller</a:t>
            </a:r>
            <a:endParaRPr lang="en-US" sz="1100" dirty="0">
              <a:solidFill>
                <a:prstClr val="white"/>
              </a:solidFill>
              <a:latin typeface="Arial Narrow" panose="020B0606020202030204" pitchFamily="34" charset="0"/>
            </a:endParaRPr>
          </a:p>
        </p:txBody>
      </p:sp>
      <p:sp>
        <p:nvSpPr>
          <p:cNvPr id="4" name="Left-Right Arrow 3"/>
          <p:cNvSpPr/>
          <p:nvPr/>
        </p:nvSpPr>
        <p:spPr>
          <a:xfrm>
            <a:off x="5247229" y="3763859"/>
            <a:ext cx="477579" cy="204081"/>
          </a:xfrm>
          <a:prstGeom prst="lef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130" name="Left-Right Arrow 129"/>
          <p:cNvSpPr/>
          <p:nvPr/>
        </p:nvSpPr>
        <p:spPr>
          <a:xfrm>
            <a:off x="5247229" y="5362066"/>
            <a:ext cx="477579" cy="204081"/>
          </a:xfrm>
          <a:prstGeom prst="lef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131" name="TextBox 130"/>
          <p:cNvSpPr txBox="1"/>
          <p:nvPr/>
        </p:nvSpPr>
        <p:spPr>
          <a:xfrm>
            <a:off x="5238599" y="3943209"/>
            <a:ext cx="523903" cy="253817"/>
          </a:xfrm>
          <a:prstGeom prst="rect">
            <a:avLst/>
          </a:prstGeom>
          <a:noFill/>
        </p:spPr>
        <p:txBody>
          <a:bodyPr wrap="square" rtlCol="0">
            <a:noAutofit/>
          </a:bodyPr>
          <a:lstStyle/>
          <a:p>
            <a:pPr algn="ctr"/>
            <a:r>
              <a:rPr lang="en-US" sz="1050" b="1" dirty="0">
                <a:solidFill>
                  <a:schemeClr val="accent3"/>
                </a:solidFill>
              </a:rPr>
              <a:t>I2C</a:t>
            </a:r>
          </a:p>
        </p:txBody>
      </p:sp>
      <p:sp>
        <p:nvSpPr>
          <p:cNvPr id="132" name="TextBox 131"/>
          <p:cNvSpPr txBox="1"/>
          <p:nvPr/>
        </p:nvSpPr>
        <p:spPr>
          <a:xfrm>
            <a:off x="5238599" y="5550839"/>
            <a:ext cx="523903" cy="253817"/>
          </a:xfrm>
          <a:prstGeom prst="rect">
            <a:avLst/>
          </a:prstGeom>
          <a:noFill/>
        </p:spPr>
        <p:txBody>
          <a:bodyPr wrap="square" rtlCol="0">
            <a:noAutofit/>
          </a:bodyPr>
          <a:lstStyle/>
          <a:p>
            <a:pPr algn="ctr"/>
            <a:r>
              <a:rPr lang="en-US" sz="1050" b="1" dirty="0">
                <a:solidFill>
                  <a:schemeClr val="accent3"/>
                </a:solidFill>
              </a:rPr>
              <a:t>SPI</a:t>
            </a:r>
          </a:p>
        </p:txBody>
      </p:sp>
      <p:sp>
        <p:nvSpPr>
          <p:cNvPr id="133" name="Rectangle 132"/>
          <p:cNvSpPr/>
          <p:nvPr/>
        </p:nvSpPr>
        <p:spPr>
          <a:xfrm>
            <a:off x="598949" y="1775991"/>
            <a:ext cx="1295786" cy="1005447"/>
          </a:xfrm>
          <a:prstGeom prst="rect">
            <a:avLst/>
          </a:prstGeom>
          <a:solidFill>
            <a:schemeClr val="accent5"/>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599" b="1" dirty="0">
                <a:latin typeface="+mj-lt"/>
              </a:rPr>
              <a:t>T</a:t>
            </a:r>
            <a:r>
              <a:rPr lang="en-US" sz="1599" dirty="0">
                <a:latin typeface="+mj-lt"/>
              </a:rPr>
              <a:t>ags</a:t>
            </a:r>
          </a:p>
          <a:p>
            <a:pPr algn="ctr"/>
            <a:endParaRPr lang="en-US" sz="1599" dirty="0">
              <a:latin typeface="+mj-lt"/>
            </a:endParaRPr>
          </a:p>
          <a:p>
            <a:pPr algn="ctr"/>
            <a:endParaRPr lang="en-US" sz="1599" dirty="0">
              <a:latin typeface="+mj-lt"/>
            </a:endParaRPr>
          </a:p>
          <a:p>
            <a:pPr algn="ctr"/>
            <a:endParaRPr lang="en-US" sz="1599" dirty="0">
              <a:latin typeface="+mj-lt"/>
            </a:endParaRPr>
          </a:p>
        </p:txBody>
      </p:sp>
      <p:sp>
        <p:nvSpPr>
          <p:cNvPr id="134" name="Rectangle 133"/>
          <p:cNvSpPr/>
          <p:nvPr/>
        </p:nvSpPr>
        <p:spPr>
          <a:xfrm>
            <a:off x="598949" y="3366635"/>
            <a:ext cx="1295786" cy="1005447"/>
          </a:xfrm>
          <a:prstGeom prst="rect">
            <a:avLst/>
          </a:prstGeom>
          <a:solidFill>
            <a:schemeClr val="tx2"/>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oAutofit/>
          </a:bodyPr>
          <a:lstStyle/>
          <a:p>
            <a:pPr algn="ctr"/>
            <a:r>
              <a:rPr lang="en-US" sz="1499" b="1" dirty="0">
                <a:latin typeface="+mj-lt"/>
              </a:rPr>
              <a:t>D</a:t>
            </a:r>
            <a:r>
              <a:rPr lang="en-US" sz="1499" dirty="0">
                <a:latin typeface="+mj-lt"/>
              </a:rPr>
              <a:t>ynamic tags</a:t>
            </a:r>
          </a:p>
          <a:p>
            <a:pPr algn="ctr"/>
            <a:endParaRPr lang="en-US" sz="1599" dirty="0">
              <a:latin typeface="+mj-lt"/>
            </a:endParaRPr>
          </a:p>
          <a:p>
            <a:pPr algn="ctr"/>
            <a:endParaRPr lang="en-US" sz="1599" dirty="0">
              <a:latin typeface="+mj-lt"/>
            </a:endParaRPr>
          </a:p>
          <a:p>
            <a:pPr algn="ctr"/>
            <a:endParaRPr lang="en-US" sz="1599" dirty="0">
              <a:latin typeface="+mj-lt"/>
            </a:endParaRPr>
          </a:p>
        </p:txBody>
      </p:sp>
      <p:sp>
        <p:nvSpPr>
          <p:cNvPr id="135" name="Rectangle 134"/>
          <p:cNvSpPr/>
          <p:nvPr/>
        </p:nvSpPr>
        <p:spPr>
          <a:xfrm>
            <a:off x="598949" y="4964722"/>
            <a:ext cx="1295786" cy="1005447"/>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en-US" sz="1599" b="1" dirty="0">
                <a:latin typeface="+mj-lt"/>
              </a:rPr>
              <a:t>R</a:t>
            </a:r>
            <a:r>
              <a:rPr lang="en-US" sz="1599" dirty="0">
                <a:latin typeface="+mj-lt"/>
              </a:rPr>
              <a:t>eaders</a:t>
            </a:r>
          </a:p>
          <a:p>
            <a:pPr algn="ctr"/>
            <a:endParaRPr lang="en-US" sz="1599" dirty="0">
              <a:latin typeface="+mj-lt"/>
            </a:endParaRPr>
          </a:p>
          <a:p>
            <a:pPr algn="ctr"/>
            <a:endParaRPr lang="en-US" sz="1599" dirty="0">
              <a:latin typeface="+mj-lt"/>
            </a:endParaRPr>
          </a:p>
          <a:p>
            <a:pPr algn="ctr"/>
            <a:endParaRPr lang="en-US" sz="1599" dirty="0">
              <a:latin typeface="+mj-lt"/>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12284" y="5047307"/>
            <a:ext cx="780211" cy="780211"/>
          </a:xfrm>
          <a:prstGeom prst="rect">
            <a:avLst/>
          </a:prstGeom>
        </p:spPr>
      </p:pic>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55599" y="3533800"/>
            <a:ext cx="748980" cy="748980"/>
          </a:xfrm>
          <a:prstGeom prst="rect">
            <a:avLst/>
          </a:prstGeom>
        </p:spPr>
      </p:pic>
      <p:pic>
        <p:nvPicPr>
          <p:cNvPr id="136" name="Picture 1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1052" y="2123426"/>
            <a:ext cx="265808" cy="265808"/>
          </a:xfrm>
          <a:prstGeom prst="rect">
            <a:avLst/>
          </a:prstGeom>
        </p:spPr>
      </p:pic>
      <p:pic>
        <p:nvPicPr>
          <p:cNvPr id="137" name="Picture 1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1052" y="3732995"/>
            <a:ext cx="265808" cy="265808"/>
          </a:xfrm>
          <a:prstGeom prst="rect">
            <a:avLst/>
          </a:prstGeom>
        </p:spPr>
      </p:pic>
      <p:pic>
        <p:nvPicPr>
          <p:cNvPr id="138" name="Picture 1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1052" y="5355094"/>
            <a:ext cx="265808" cy="265808"/>
          </a:xfrm>
          <a:prstGeom prst="rect">
            <a:avLst/>
          </a:prstGeom>
        </p:spPr>
      </p:pic>
      <p:sp>
        <p:nvSpPr>
          <p:cNvPr id="9" name="Rectangle 8"/>
          <p:cNvSpPr/>
          <p:nvPr/>
        </p:nvSpPr>
        <p:spPr>
          <a:xfrm>
            <a:off x="9704350" y="2502426"/>
            <a:ext cx="2001689" cy="276891"/>
          </a:xfrm>
          <a:prstGeom prst="rect">
            <a:avLst/>
          </a:prstGeom>
        </p:spPr>
        <p:txBody>
          <a:bodyPr wrap="none">
            <a:spAutoFit/>
          </a:bodyPr>
          <a:lstStyle/>
          <a:p>
            <a:r>
              <a:rPr lang="en-US" sz="1200" dirty="0">
                <a:solidFill>
                  <a:schemeClr val="accent4"/>
                </a:solidFill>
              </a:rPr>
              <a:t>NFC phone / RFID Reader</a:t>
            </a:r>
          </a:p>
        </p:txBody>
      </p:sp>
      <p:sp>
        <p:nvSpPr>
          <p:cNvPr id="139" name="Rectangle 138"/>
          <p:cNvSpPr/>
          <p:nvPr/>
        </p:nvSpPr>
        <p:spPr>
          <a:xfrm>
            <a:off x="9704350" y="4084375"/>
            <a:ext cx="2001689" cy="276891"/>
          </a:xfrm>
          <a:prstGeom prst="rect">
            <a:avLst/>
          </a:prstGeom>
        </p:spPr>
        <p:txBody>
          <a:bodyPr wrap="none">
            <a:spAutoFit/>
          </a:bodyPr>
          <a:lstStyle/>
          <a:p>
            <a:r>
              <a:rPr lang="en-US" sz="1200" dirty="0">
                <a:solidFill>
                  <a:schemeClr val="accent4"/>
                </a:solidFill>
              </a:rPr>
              <a:t>NFC phone / RFID Reader</a:t>
            </a:r>
          </a:p>
        </p:txBody>
      </p:sp>
      <p:sp>
        <p:nvSpPr>
          <p:cNvPr id="140" name="Rectangle 139"/>
          <p:cNvSpPr/>
          <p:nvPr/>
        </p:nvSpPr>
        <p:spPr>
          <a:xfrm>
            <a:off x="8964799" y="5958894"/>
            <a:ext cx="968157" cy="276891"/>
          </a:xfrm>
          <a:prstGeom prst="rect">
            <a:avLst/>
          </a:prstGeom>
        </p:spPr>
        <p:txBody>
          <a:bodyPr wrap="none">
            <a:spAutoFit/>
          </a:bodyPr>
          <a:lstStyle/>
          <a:p>
            <a:pPr algn="ctr"/>
            <a:r>
              <a:rPr lang="en-US" sz="1200" dirty="0">
                <a:solidFill>
                  <a:schemeClr val="accent4"/>
                </a:solidFill>
              </a:rPr>
              <a:t>NFC phone</a:t>
            </a:r>
          </a:p>
        </p:txBody>
      </p:sp>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794754" y="5143624"/>
            <a:ext cx="630690" cy="630690"/>
          </a:xfrm>
          <a:prstGeom prst="rect">
            <a:avLst/>
          </a:prstGeom>
        </p:spPr>
      </p:pic>
      <p:pic>
        <p:nvPicPr>
          <p:cNvPr id="141" name="Picture 14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8442201" y="5143624"/>
            <a:ext cx="630690" cy="630690"/>
          </a:xfrm>
          <a:prstGeom prst="rect">
            <a:avLst/>
          </a:prstGeom>
        </p:spPr>
      </p:pic>
      <p:pic>
        <p:nvPicPr>
          <p:cNvPr id="142" name="Picture 14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8442201" y="3544049"/>
            <a:ext cx="630690" cy="630690"/>
          </a:xfrm>
          <a:prstGeom prst="rect">
            <a:avLst/>
          </a:prstGeom>
        </p:spPr>
      </p:pic>
      <p:pic>
        <p:nvPicPr>
          <p:cNvPr id="143" name="Picture 14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8442201" y="1906389"/>
            <a:ext cx="630690" cy="630690"/>
          </a:xfrm>
          <a:prstGeom prst="rect">
            <a:avLst/>
          </a:prstGeom>
        </p:spPr>
      </p:pic>
      <p:pic>
        <p:nvPicPr>
          <p:cNvPr id="144" name="Picture 14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50921" y="2152302"/>
            <a:ext cx="498113" cy="498113"/>
          </a:xfrm>
          <a:prstGeom prst="rect">
            <a:avLst/>
          </a:prstGeom>
        </p:spPr>
      </p:pic>
      <p:pic>
        <p:nvPicPr>
          <p:cNvPr id="145" name="Picture 14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2146" y="5323047"/>
            <a:ext cx="555663" cy="555663"/>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50921" y="3732914"/>
            <a:ext cx="498113" cy="498113"/>
          </a:xfrm>
          <a:prstGeom prst="rect">
            <a:avLst/>
          </a:prstGeom>
        </p:spPr>
      </p:pic>
      <p:pic>
        <p:nvPicPr>
          <p:cNvPr id="3" name="Picture 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248134" y="1902297"/>
            <a:ext cx="756274" cy="756274"/>
          </a:xfrm>
          <a:prstGeom prst="rect">
            <a:avLst/>
          </a:prstGeom>
        </p:spPr>
      </p:pic>
      <p:pic>
        <p:nvPicPr>
          <p:cNvPr id="5" name="Picture 4"/>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240774" y="5362065"/>
            <a:ext cx="304309" cy="304309"/>
          </a:xfrm>
          <a:prstGeom prst="rect">
            <a:avLst/>
          </a:prstGeom>
        </p:spPr>
      </p:pic>
      <p:sp>
        <p:nvSpPr>
          <p:cNvPr id="7" name="TextBox 6"/>
          <p:cNvSpPr txBox="1"/>
          <p:nvPr/>
        </p:nvSpPr>
        <p:spPr>
          <a:xfrm>
            <a:off x="10268451" y="1371862"/>
            <a:ext cx="1782036" cy="338422"/>
          </a:xfrm>
          <a:prstGeom prst="rect">
            <a:avLst/>
          </a:prstGeom>
          <a:noFill/>
        </p:spPr>
        <p:txBody>
          <a:bodyPr wrap="none" rtlCol="0">
            <a:spAutoFit/>
          </a:bodyPr>
          <a:lstStyle/>
          <a:p>
            <a:r>
              <a:rPr lang="fr-FR" sz="1599" dirty="0">
                <a:solidFill>
                  <a:schemeClr val="bg1"/>
                </a:solidFill>
              </a:rPr>
              <a:t>www.st.com/st25t</a:t>
            </a:r>
            <a:endParaRPr lang="en-US" sz="1599" dirty="0">
              <a:solidFill>
                <a:schemeClr val="bg1"/>
              </a:solidFill>
            </a:endParaRPr>
          </a:p>
        </p:txBody>
      </p:sp>
      <p:sp>
        <p:nvSpPr>
          <p:cNvPr id="49" name="TextBox 48"/>
          <p:cNvSpPr txBox="1"/>
          <p:nvPr/>
        </p:nvSpPr>
        <p:spPr>
          <a:xfrm>
            <a:off x="10250165" y="2976897"/>
            <a:ext cx="1895804" cy="338422"/>
          </a:xfrm>
          <a:prstGeom prst="rect">
            <a:avLst/>
          </a:prstGeom>
          <a:noFill/>
        </p:spPr>
        <p:txBody>
          <a:bodyPr wrap="none" rtlCol="0">
            <a:spAutoFit/>
          </a:bodyPr>
          <a:lstStyle/>
          <a:p>
            <a:r>
              <a:rPr lang="fr-FR" sz="1599" dirty="0">
                <a:solidFill>
                  <a:schemeClr val="bg1"/>
                </a:solidFill>
              </a:rPr>
              <a:t>www.st.com/st25d</a:t>
            </a:r>
            <a:endParaRPr lang="en-US" sz="1599" dirty="0">
              <a:solidFill>
                <a:schemeClr val="bg1"/>
              </a:solidFill>
            </a:endParaRPr>
          </a:p>
        </p:txBody>
      </p:sp>
      <p:sp>
        <p:nvSpPr>
          <p:cNvPr id="50" name="TextBox 49"/>
          <p:cNvSpPr txBox="1"/>
          <p:nvPr/>
        </p:nvSpPr>
        <p:spPr>
          <a:xfrm>
            <a:off x="10268452" y="4586745"/>
            <a:ext cx="1793252" cy="338422"/>
          </a:xfrm>
          <a:prstGeom prst="rect">
            <a:avLst/>
          </a:prstGeom>
          <a:noFill/>
        </p:spPr>
        <p:txBody>
          <a:bodyPr wrap="none" rtlCol="0">
            <a:spAutoFit/>
          </a:bodyPr>
          <a:lstStyle/>
          <a:p>
            <a:r>
              <a:rPr lang="fr-FR" sz="1599" dirty="0">
                <a:solidFill>
                  <a:schemeClr val="bg1"/>
                </a:solidFill>
              </a:rPr>
              <a:t>www.st.com/st25r</a:t>
            </a:r>
            <a:endParaRPr lang="en-US" sz="1599" dirty="0">
              <a:solidFill>
                <a:schemeClr val="bg1"/>
              </a:solidFill>
            </a:endParaRPr>
          </a:p>
        </p:txBody>
      </p:sp>
    </p:spTree>
    <p:extLst>
      <p:ext uri="{BB962C8B-B14F-4D97-AF65-F5344CB8AC3E}">
        <p14:creationId xmlns:p14="http://schemas.microsoft.com/office/powerpoint/2010/main" val="3977716065"/>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363" y="118722"/>
            <a:ext cx="10762780" cy="1142554"/>
          </a:xfrm>
        </p:spPr>
        <p:txBody>
          <a:bodyPr anchor="ctr" anchorCtr="0">
            <a:noAutofit/>
          </a:bodyPr>
          <a:lstStyle/>
          <a:p>
            <a:r>
              <a:rPr lang="en-US" sz="4398" dirty="0">
                <a:solidFill>
                  <a:srgbClr val="39A9DC"/>
                </a:solidFill>
              </a:rPr>
              <a:t>ST25 Series Enriching Our Lives! </a:t>
            </a:r>
            <a:endParaRPr lang="en-US" sz="3199" dirty="0">
              <a:solidFill>
                <a:srgbClr val="002052"/>
              </a:solidFill>
            </a:endParaRPr>
          </a:p>
        </p:txBody>
      </p:sp>
      <p:sp>
        <p:nvSpPr>
          <p:cNvPr id="4" name="Slide Number Placeholder 3"/>
          <p:cNvSpPr>
            <a:spLocks noGrp="1"/>
          </p:cNvSpPr>
          <p:nvPr>
            <p:ph type="sldNum" sz="quarter" idx="12"/>
          </p:nvPr>
        </p:nvSpPr>
        <p:spPr/>
        <p:txBody>
          <a:bodyPr/>
          <a:lstStyle/>
          <a:p>
            <a:fld id="{5B31B9E4-8E4D-4C86-BFD7-412B282B373B}" type="slidenum">
              <a:rPr lang="en-US" smtClean="0"/>
              <a:pPr/>
              <a:t>37</a:t>
            </a:fld>
            <a:endParaRPr lang="en-US" dirty="0"/>
          </a:p>
        </p:txBody>
      </p:sp>
      <p:cxnSp>
        <p:nvCxnSpPr>
          <p:cNvPr id="31" name="Straight Arrow Connector 30"/>
          <p:cNvCxnSpPr/>
          <p:nvPr/>
        </p:nvCxnSpPr>
        <p:spPr>
          <a:xfrm>
            <a:off x="1528228" y="3692135"/>
            <a:ext cx="9402594" cy="0"/>
          </a:xfrm>
          <a:prstGeom prst="straightConnector1">
            <a:avLst/>
          </a:prstGeom>
          <a:ln w="76200">
            <a:solidFill>
              <a:schemeClr val="accent3">
                <a:lumMod val="20000"/>
                <a:lumOff val="8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30" name="Picture 29"/>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07209" y="3153619"/>
            <a:ext cx="1067954" cy="1067954"/>
          </a:xfrm>
          <a:prstGeom prst="ellipse">
            <a:avLst/>
          </a:prstGeom>
          <a:ln w="76200">
            <a:solidFill>
              <a:schemeClr val="bg1"/>
            </a:solidFill>
          </a:ln>
        </p:spPr>
      </p:pic>
      <p:grpSp>
        <p:nvGrpSpPr>
          <p:cNvPr id="245" name="Group 244"/>
          <p:cNvGrpSpPr/>
          <p:nvPr/>
        </p:nvGrpSpPr>
        <p:grpSpPr>
          <a:xfrm>
            <a:off x="9501117" y="4201842"/>
            <a:ext cx="986790" cy="1587434"/>
            <a:chOff x="8534960" y="4033826"/>
            <a:chExt cx="987176" cy="1588054"/>
          </a:xfrm>
        </p:grpSpPr>
        <p:sp>
          <p:nvSpPr>
            <p:cNvPr id="9" name="TextBox 8"/>
            <p:cNvSpPr txBox="1"/>
            <p:nvPr/>
          </p:nvSpPr>
          <p:spPr>
            <a:xfrm>
              <a:off x="8534960" y="5037105"/>
              <a:ext cx="987176" cy="584775"/>
            </a:xfrm>
            <a:prstGeom prst="rect">
              <a:avLst/>
            </a:prstGeom>
            <a:noFill/>
          </p:spPr>
          <p:txBody>
            <a:bodyPr wrap="square" rtlCol="0">
              <a:noAutofit/>
            </a:bodyPr>
            <a:lstStyle/>
            <a:p>
              <a:pPr algn="ctr"/>
              <a:r>
                <a:rPr lang="en-US" sz="1599" dirty="0">
                  <a:solidFill>
                    <a:schemeClr val="bg1">
                      <a:lumMod val="50000"/>
                    </a:schemeClr>
                  </a:solidFill>
                </a:rPr>
                <a:t>Point</a:t>
              </a:r>
            </a:p>
            <a:p>
              <a:pPr algn="ctr"/>
              <a:r>
                <a:rPr lang="en-US" sz="1599" dirty="0">
                  <a:solidFill>
                    <a:schemeClr val="bg1">
                      <a:lumMod val="50000"/>
                    </a:schemeClr>
                  </a:solidFill>
                </a:rPr>
                <a:t>of sales</a:t>
              </a:r>
            </a:p>
          </p:txBody>
        </p:sp>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49489" y="4033826"/>
              <a:ext cx="758119" cy="758119"/>
            </a:xfrm>
            <a:prstGeom prst="rect">
              <a:avLst/>
            </a:prstGeom>
          </p:spPr>
        </p:pic>
      </p:grpSp>
      <p:sp>
        <p:nvSpPr>
          <p:cNvPr id="18" name="TextBox 17"/>
          <p:cNvSpPr txBox="1"/>
          <p:nvPr/>
        </p:nvSpPr>
        <p:spPr>
          <a:xfrm>
            <a:off x="1596264" y="1651306"/>
            <a:ext cx="1813797" cy="592842"/>
          </a:xfrm>
          <a:prstGeom prst="rect">
            <a:avLst/>
          </a:prstGeom>
          <a:noFill/>
        </p:spPr>
        <p:txBody>
          <a:bodyPr wrap="square" rtlCol="0">
            <a:noAutofit/>
          </a:bodyPr>
          <a:lstStyle/>
          <a:p>
            <a:pPr algn="ctr"/>
            <a:r>
              <a:rPr lang="en-US" sz="1599" dirty="0">
                <a:solidFill>
                  <a:schemeClr val="bg1">
                    <a:lumMod val="50000"/>
                  </a:schemeClr>
                </a:solidFill>
              </a:rPr>
              <a:t>Consumer</a:t>
            </a:r>
          </a:p>
          <a:p>
            <a:pPr algn="ctr"/>
            <a:r>
              <a:rPr lang="fr-FR" sz="1599" dirty="0">
                <a:solidFill>
                  <a:schemeClr val="bg1">
                    <a:lumMod val="50000"/>
                  </a:schemeClr>
                </a:solidFill>
              </a:rPr>
              <a:t>Home Appliance</a:t>
            </a:r>
            <a:endParaRPr lang="en-US" sz="1599" dirty="0">
              <a:solidFill>
                <a:schemeClr val="bg1">
                  <a:lumMod val="50000"/>
                </a:schemeClr>
              </a:solidFill>
            </a:endParaRPr>
          </a:p>
        </p:txBody>
      </p:sp>
      <p:sp>
        <p:nvSpPr>
          <p:cNvPr id="19" name="TextBox 18"/>
          <p:cNvSpPr txBox="1"/>
          <p:nvPr/>
        </p:nvSpPr>
        <p:spPr>
          <a:xfrm>
            <a:off x="3599575" y="1655876"/>
            <a:ext cx="1312893" cy="584547"/>
          </a:xfrm>
          <a:prstGeom prst="rect">
            <a:avLst/>
          </a:prstGeom>
          <a:noFill/>
        </p:spPr>
        <p:txBody>
          <a:bodyPr wrap="square" rtlCol="0">
            <a:noAutofit/>
          </a:bodyPr>
          <a:lstStyle/>
          <a:p>
            <a:pPr algn="ctr"/>
            <a:r>
              <a:rPr lang="fr-FR" sz="1599" dirty="0">
                <a:solidFill>
                  <a:schemeClr val="bg1">
                    <a:lumMod val="50000"/>
                  </a:schemeClr>
                </a:solidFill>
              </a:rPr>
              <a:t>Healthcare</a:t>
            </a:r>
            <a:endParaRPr lang="en-US" sz="1599" dirty="0">
              <a:solidFill>
                <a:schemeClr val="bg1">
                  <a:lumMod val="50000"/>
                </a:schemeClr>
              </a:solidFill>
            </a:endParaRPr>
          </a:p>
          <a:p>
            <a:pPr algn="ctr"/>
            <a:r>
              <a:rPr lang="en-US" sz="1599" dirty="0">
                <a:solidFill>
                  <a:schemeClr val="bg1">
                    <a:lumMod val="50000"/>
                  </a:schemeClr>
                </a:solidFill>
              </a:rPr>
              <a:t>Gaming</a:t>
            </a: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41354" y="2409315"/>
            <a:ext cx="471834" cy="471834"/>
          </a:xfrm>
          <a:prstGeom prst="rect">
            <a:avLst/>
          </a:prstGeom>
        </p:spPr>
      </p:pic>
      <p:pic>
        <p:nvPicPr>
          <p:cNvPr id="230" name="Picture 2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29457" y="2755792"/>
            <a:ext cx="596583" cy="596583"/>
          </a:xfrm>
          <a:prstGeom prst="rect">
            <a:avLst/>
          </a:prstGeom>
        </p:spPr>
      </p:pic>
      <p:grpSp>
        <p:nvGrpSpPr>
          <p:cNvPr id="243" name="Group 242"/>
          <p:cNvGrpSpPr/>
          <p:nvPr/>
        </p:nvGrpSpPr>
        <p:grpSpPr>
          <a:xfrm>
            <a:off x="7587302" y="1666886"/>
            <a:ext cx="1013709" cy="1619756"/>
            <a:chOff x="9489616" y="1726397"/>
            <a:chExt cx="1014105" cy="1620389"/>
          </a:xfrm>
        </p:grpSpPr>
        <p:sp>
          <p:nvSpPr>
            <p:cNvPr id="26" name="TextBox 25"/>
            <p:cNvSpPr txBox="1"/>
            <p:nvPr/>
          </p:nvSpPr>
          <p:spPr>
            <a:xfrm>
              <a:off x="9489616" y="1726397"/>
              <a:ext cx="1014105" cy="584775"/>
            </a:xfrm>
            <a:prstGeom prst="rect">
              <a:avLst/>
            </a:prstGeom>
            <a:noFill/>
          </p:spPr>
          <p:txBody>
            <a:bodyPr wrap="square" rtlCol="0">
              <a:noAutofit/>
            </a:bodyPr>
            <a:lstStyle/>
            <a:p>
              <a:pPr algn="ctr"/>
              <a:r>
                <a:rPr lang="en-US" sz="1599" dirty="0">
                  <a:solidFill>
                    <a:schemeClr val="bg1">
                      <a:lumMod val="50000"/>
                    </a:schemeClr>
                  </a:solidFill>
                </a:rPr>
                <a:t>Asset</a:t>
              </a:r>
            </a:p>
            <a:p>
              <a:pPr algn="ctr"/>
              <a:r>
                <a:rPr lang="en-US" sz="1599" dirty="0">
                  <a:solidFill>
                    <a:schemeClr val="bg1">
                      <a:lumMod val="50000"/>
                    </a:schemeClr>
                  </a:solidFill>
                </a:rPr>
                <a:t>Tracking</a:t>
              </a:r>
            </a:p>
          </p:txBody>
        </p:sp>
        <p:pic>
          <p:nvPicPr>
            <p:cNvPr id="232" name="Picture 23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78953" y="2511355"/>
              <a:ext cx="835431" cy="835431"/>
            </a:xfrm>
            <a:prstGeom prst="rect">
              <a:avLst/>
            </a:prstGeom>
          </p:spPr>
        </p:pic>
      </p:grpSp>
      <p:sp>
        <p:nvSpPr>
          <p:cNvPr id="16" name="TextBox 15"/>
          <p:cNvSpPr txBox="1"/>
          <p:nvPr/>
        </p:nvSpPr>
        <p:spPr>
          <a:xfrm>
            <a:off x="3502344" y="5123607"/>
            <a:ext cx="1347625" cy="584547"/>
          </a:xfrm>
          <a:prstGeom prst="rect">
            <a:avLst/>
          </a:prstGeom>
          <a:noFill/>
        </p:spPr>
        <p:txBody>
          <a:bodyPr wrap="square" rtlCol="0">
            <a:noAutofit/>
          </a:bodyPr>
          <a:lstStyle/>
          <a:p>
            <a:pPr algn="ctr"/>
            <a:r>
              <a:rPr lang="en-US" sz="1599" dirty="0">
                <a:solidFill>
                  <a:schemeClr val="bg1">
                    <a:lumMod val="50000"/>
                  </a:schemeClr>
                </a:solidFill>
              </a:rPr>
              <a:t>Smart Home Smart City</a:t>
            </a:r>
          </a:p>
        </p:txBody>
      </p:sp>
      <p:grpSp>
        <p:nvGrpSpPr>
          <p:cNvPr id="246" name="Group 245"/>
          <p:cNvGrpSpPr/>
          <p:nvPr/>
        </p:nvGrpSpPr>
        <p:grpSpPr>
          <a:xfrm>
            <a:off x="7559881" y="4028539"/>
            <a:ext cx="1279423" cy="1458486"/>
            <a:chOff x="6575590" y="3916603"/>
            <a:chExt cx="1279923" cy="1459056"/>
          </a:xfrm>
        </p:grpSpPr>
        <p:sp>
          <p:nvSpPr>
            <p:cNvPr id="14" name="TextBox 13"/>
            <p:cNvSpPr txBox="1"/>
            <p:nvPr/>
          </p:nvSpPr>
          <p:spPr>
            <a:xfrm>
              <a:off x="6575590" y="5037105"/>
              <a:ext cx="1279923" cy="338554"/>
            </a:xfrm>
            <a:prstGeom prst="rect">
              <a:avLst/>
            </a:prstGeom>
            <a:noFill/>
          </p:spPr>
          <p:txBody>
            <a:bodyPr wrap="square" rtlCol="0">
              <a:noAutofit/>
            </a:bodyPr>
            <a:lstStyle/>
            <a:p>
              <a:pPr algn="ctr"/>
              <a:r>
                <a:rPr lang="en-US" sz="1599" dirty="0">
                  <a:solidFill>
                    <a:schemeClr val="bg1">
                      <a:lumMod val="50000"/>
                    </a:schemeClr>
                  </a:solidFill>
                </a:rPr>
                <a:t>Automotive</a:t>
              </a:r>
            </a:p>
          </p:txBody>
        </p:sp>
        <p:pic>
          <p:nvPicPr>
            <p:cNvPr id="234" name="Picture 23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19269" y="3916603"/>
              <a:ext cx="992564" cy="992564"/>
            </a:xfrm>
            <a:prstGeom prst="rect">
              <a:avLst/>
            </a:prstGeom>
          </p:spPr>
        </p:pic>
      </p:grpSp>
      <p:sp>
        <p:nvSpPr>
          <p:cNvPr id="10" name="TextBox 9"/>
          <p:cNvSpPr txBox="1"/>
          <p:nvPr/>
        </p:nvSpPr>
        <p:spPr>
          <a:xfrm>
            <a:off x="9144666" y="1638593"/>
            <a:ext cx="1699625" cy="584547"/>
          </a:xfrm>
          <a:prstGeom prst="rect">
            <a:avLst/>
          </a:prstGeom>
          <a:noFill/>
        </p:spPr>
        <p:txBody>
          <a:bodyPr wrap="square" rtlCol="0">
            <a:noAutofit/>
          </a:bodyPr>
          <a:lstStyle/>
          <a:p>
            <a:pPr algn="ctr"/>
            <a:r>
              <a:rPr lang="en-US" sz="1599" dirty="0">
                <a:solidFill>
                  <a:schemeClr val="bg1">
                    <a:lumMod val="50000"/>
                  </a:schemeClr>
                </a:solidFill>
              </a:rPr>
              <a:t>Transport</a:t>
            </a:r>
          </a:p>
        </p:txBody>
      </p:sp>
      <p:pic>
        <p:nvPicPr>
          <p:cNvPr id="235" name="Picture 23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26266" y="2468204"/>
            <a:ext cx="936423" cy="936423"/>
          </a:xfrm>
          <a:prstGeom prst="rect">
            <a:avLst/>
          </a:prstGeom>
        </p:spPr>
      </p:pic>
      <p:sp>
        <p:nvSpPr>
          <p:cNvPr id="27" name="TextBox 26"/>
          <p:cNvSpPr txBox="1"/>
          <p:nvPr/>
        </p:nvSpPr>
        <p:spPr>
          <a:xfrm>
            <a:off x="5570114" y="1655876"/>
            <a:ext cx="1873866" cy="584547"/>
          </a:xfrm>
          <a:prstGeom prst="rect">
            <a:avLst/>
          </a:prstGeom>
          <a:noFill/>
        </p:spPr>
        <p:txBody>
          <a:bodyPr wrap="square" rtlCol="0">
            <a:noAutofit/>
          </a:bodyPr>
          <a:lstStyle/>
          <a:p>
            <a:pPr algn="ctr"/>
            <a:r>
              <a:rPr lang="en-US" sz="1599" dirty="0">
                <a:solidFill>
                  <a:schemeClr val="bg1">
                    <a:lumMod val="50000"/>
                  </a:schemeClr>
                </a:solidFill>
              </a:rPr>
              <a:t>Brand recognition</a:t>
            </a:r>
          </a:p>
          <a:p>
            <a:pPr algn="ctr"/>
            <a:r>
              <a:rPr lang="fr-FR" sz="1599" dirty="0" err="1">
                <a:solidFill>
                  <a:schemeClr val="bg1">
                    <a:lumMod val="50000"/>
                  </a:schemeClr>
                </a:solidFill>
              </a:rPr>
              <a:t>Accessory</a:t>
            </a:r>
            <a:r>
              <a:rPr lang="fr-FR" sz="1599" dirty="0">
                <a:solidFill>
                  <a:schemeClr val="bg1">
                    <a:lumMod val="50000"/>
                  </a:schemeClr>
                </a:solidFill>
              </a:rPr>
              <a:t> </a:t>
            </a:r>
            <a:endParaRPr lang="en-US" sz="1599" dirty="0">
              <a:solidFill>
                <a:schemeClr val="bg1">
                  <a:lumMod val="50000"/>
                </a:schemeClr>
              </a:solidFill>
            </a:endParaRPr>
          </a:p>
        </p:txBody>
      </p:sp>
      <p:pic>
        <p:nvPicPr>
          <p:cNvPr id="236" name="Picture 23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440374" y="2310213"/>
            <a:ext cx="521241" cy="521241"/>
          </a:xfrm>
          <a:prstGeom prst="rect">
            <a:avLst/>
          </a:prstGeom>
        </p:spPr>
      </p:pic>
      <p:pic>
        <p:nvPicPr>
          <p:cNvPr id="48" name="Picture 4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006098" y="3349344"/>
            <a:ext cx="676505" cy="676505"/>
          </a:xfrm>
          <a:prstGeom prst="rect">
            <a:avLst/>
          </a:prstGeom>
        </p:spPr>
      </p:pic>
      <p:sp>
        <p:nvSpPr>
          <p:cNvPr id="253" name="Rectangle 252"/>
          <p:cNvSpPr/>
          <p:nvPr/>
        </p:nvSpPr>
        <p:spPr>
          <a:xfrm>
            <a:off x="5239865" y="3488116"/>
            <a:ext cx="2582391" cy="461357"/>
          </a:xfrm>
          <a:prstGeom prst="rect">
            <a:avLst/>
          </a:prstGeom>
          <a:solidFill>
            <a:schemeClr val="bg1"/>
          </a:solidFill>
        </p:spPr>
        <p:txBody>
          <a:bodyPr wrap="none">
            <a:spAutoFit/>
          </a:bodyPr>
          <a:lstStyle/>
          <a:p>
            <a:r>
              <a:rPr lang="en-US" sz="2399" dirty="0">
                <a:solidFill>
                  <a:schemeClr val="accent3">
                    <a:lumMod val="60000"/>
                    <a:lumOff val="40000"/>
                  </a:schemeClr>
                </a:solidFill>
              </a:rPr>
              <a:t>Main Applications</a:t>
            </a:r>
          </a:p>
        </p:txBody>
      </p:sp>
      <p:grpSp>
        <p:nvGrpSpPr>
          <p:cNvPr id="5" name="Group 4"/>
          <p:cNvGrpSpPr/>
          <p:nvPr/>
        </p:nvGrpSpPr>
        <p:grpSpPr>
          <a:xfrm>
            <a:off x="1774827" y="4293553"/>
            <a:ext cx="1466917" cy="1202180"/>
            <a:chOff x="1775520" y="4293096"/>
            <a:chExt cx="1467490" cy="1202650"/>
          </a:xfrm>
        </p:grpSpPr>
        <p:sp>
          <p:nvSpPr>
            <p:cNvPr id="28" name="TextBox 27"/>
            <p:cNvSpPr txBox="1"/>
            <p:nvPr/>
          </p:nvSpPr>
          <p:spPr>
            <a:xfrm>
              <a:off x="1775520" y="5157192"/>
              <a:ext cx="1467490" cy="338554"/>
            </a:xfrm>
            <a:prstGeom prst="rect">
              <a:avLst/>
            </a:prstGeom>
            <a:noFill/>
          </p:spPr>
          <p:txBody>
            <a:bodyPr wrap="square" rtlCol="0">
              <a:noAutofit/>
            </a:bodyPr>
            <a:lstStyle/>
            <a:p>
              <a:pPr algn="ctr"/>
              <a:r>
                <a:rPr lang="en-US" sz="1599" dirty="0">
                  <a:solidFill>
                    <a:schemeClr val="bg1">
                      <a:lumMod val="50000"/>
                    </a:schemeClr>
                  </a:solidFill>
                </a:rPr>
                <a:t>Industrial</a:t>
              </a:r>
            </a:p>
          </p:txBody>
        </p:sp>
        <p:pic>
          <p:nvPicPr>
            <p:cNvPr id="3" name="Picture 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120900" y="4293096"/>
              <a:ext cx="560844" cy="560844"/>
            </a:xfrm>
            <a:prstGeom prst="rect">
              <a:avLst/>
            </a:prstGeom>
          </p:spPr>
        </p:pic>
      </p:grpSp>
      <p:pic>
        <p:nvPicPr>
          <p:cNvPr id="39" name="Picture 3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566964" y="3953518"/>
            <a:ext cx="512793" cy="512793"/>
          </a:xfrm>
          <a:prstGeom prst="rect">
            <a:avLst/>
          </a:prstGeom>
        </p:spPr>
      </p:pic>
      <p:pic>
        <p:nvPicPr>
          <p:cNvPr id="40" name="Picture 3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57113" y="4025848"/>
            <a:ext cx="788196" cy="788196"/>
          </a:xfrm>
          <a:prstGeom prst="rect">
            <a:avLst/>
          </a:prstGeom>
        </p:spPr>
      </p:pic>
      <p:pic>
        <p:nvPicPr>
          <p:cNvPr id="41" name="Picture 4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228400" y="2339540"/>
            <a:ext cx="522943" cy="522943"/>
          </a:xfrm>
          <a:prstGeom prst="rect">
            <a:avLst/>
          </a:prstGeom>
        </p:spPr>
      </p:pic>
      <p:pic>
        <p:nvPicPr>
          <p:cNvPr id="42" name="Picture 4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960994" y="2824183"/>
            <a:ext cx="605611" cy="605611"/>
          </a:xfrm>
          <a:prstGeom prst="rect">
            <a:avLst/>
          </a:prstGeom>
        </p:spPr>
      </p:pic>
      <p:pic>
        <p:nvPicPr>
          <p:cNvPr id="43" name="Picture 4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990754" y="4111189"/>
            <a:ext cx="710241" cy="710241"/>
          </a:xfrm>
          <a:prstGeom prst="rect">
            <a:avLst/>
          </a:prstGeom>
        </p:spPr>
      </p:pic>
      <p:sp>
        <p:nvSpPr>
          <p:cNvPr id="44" name="TextBox 43"/>
          <p:cNvSpPr txBox="1"/>
          <p:nvPr/>
        </p:nvSpPr>
        <p:spPr>
          <a:xfrm>
            <a:off x="5706162" y="5149265"/>
            <a:ext cx="1279423" cy="338422"/>
          </a:xfrm>
          <a:prstGeom prst="rect">
            <a:avLst/>
          </a:prstGeom>
          <a:noFill/>
        </p:spPr>
        <p:txBody>
          <a:bodyPr wrap="square" rtlCol="0">
            <a:noAutofit/>
          </a:bodyPr>
          <a:lstStyle/>
          <a:p>
            <a:pPr algn="ctr"/>
            <a:r>
              <a:rPr lang="en-US" sz="1599" dirty="0">
                <a:solidFill>
                  <a:schemeClr val="bg1">
                    <a:lumMod val="50000"/>
                  </a:schemeClr>
                </a:solidFill>
              </a:rPr>
              <a:t>Access control</a:t>
            </a:r>
          </a:p>
        </p:txBody>
      </p:sp>
      <p:pic>
        <p:nvPicPr>
          <p:cNvPr id="45" name="Picture 44"/>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887110" y="2672843"/>
            <a:ext cx="589269" cy="589269"/>
          </a:xfrm>
          <a:prstGeom prst="rect">
            <a:avLst/>
          </a:prstGeom>
        </p:spPr>
      </p:pic>
    </p:spTree>
    <p:extLst>
      <p:ext uri="{BB962C8B-B14F-4D97-AF65-F5344CB8AC3E}">
        <p14:creationId xmlns:p14="http://schemas.microsoft.com/office/powerpoint/2010/main" val="341117726"/>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1964" y="1342805"/>
            <a:ext cx="908591" cy="908591"/>
          </a:xfrm>
          <a:prstGeom prst="rect">
            <a:avLst/>
          </a:prstGeom>
        </p:spPr>
      </p:pic>
      <p:sp>
        <p:nvSpPr>
          <p:cNvPr id="87" name="Rectangle 86"/>
          <p:cNvSpPr/>
          <p:nvPr/>
        </p:nvSpPr>
        <p:spPr>
          <a:xfrm>
            <a:off x="844260" y="4880562"/>
            <a:ext cx="10503889" cy="691529"/>
          </a:xfrm>
          <a:prstGeom prst="rect">
            <a:avLst/>
          </a:prstGeom>
          <a:solidFill>
            <a:srgbClr val="D7D8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86" name="Rectangle 85"/>
          <p:cNvSpPr/>
          <p:nvPr/>
        </p:nvSpPr>
        <p:spPr>
          <a:xfrm>
            <a:off x="844260" y="4090086"/>
            <a:ext cx="10474172" cy="69152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8" name="Rectangle 7"/>
          <p:cNvSpPr/>
          <p:nvPr/>
        </p:nvSpPr>
        <p:spPr>
          <a:xfrm>
            <a:off x="844260" y="3324324"/>
            <a:ext cx="10474117" cy="69152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5" name="Title 4"/>
          <p:cNvSpPr>
            <a:spLocks noGrp="1"/>
          </p:cNvSpPr>
          <p:nvPr>
            <p:ph type="title"/>
          </p:nvPr>
        </p:nvSpPr>
        <p:spPr>
          <a:xfrm>
            <a:off x="609363" y="118722"/>
            <a:ext cx="10762780" cy="1142554"/>
          </a:xfrm>
        </p:spPr>
        <p:txBody>
          <a:bodyPr anchor="ctr" anchorCtr="0"/>
          <a:lstStyle/>
          <a:p>
            <a:r>
              <a:rPr lang="en-US" sz="4398" dirty="0">
                <a:solidFill>
                  <a:srgbClr val="39A9DC"/>
                </a:solidFill>
              </a:rPr>
              <a:t>Certification &amp; Interoperability Status</a:t>
            </a:r>
          </a:p>
        </p:txBody>
      </p:sp>
      <p:sp>
        <p:nvSpPr>
          <p:cNvPr id="103" name="Content Placeholder 3"/>
          <p:cNvSpPr>
            <a:spLocks noGrp="1"/>
          </p:cNvSpPr>
          <p:nvPr>
            <p:ph idx="1"/>
          </p:nvPr>
        </p:nvSpPr>
        <p:spPr>
          <a:xfrm>
            <a:off x="2494626" y="5873358"/>
            <a:ext cx="8853524" cy="533249"/>
          </a:xfrm>
        </p:spPr>
        <p:txBody>
          <a:bodyPr/>
          <a:lstStyle/>
          <a:p>
            <a:pPr marL="355538" lvl="1" indent="0">
              <a:buNone/>
            </a:pPr>
            <a:r>
              <a:rPr lang="en-US" sz="1000" dirty="0">
                <a:solidFill>
                  <a:srgbClr val="002052"/>
                </a:solidFill>
              </a:rPr>
              <a:t>(*) M24LR: 04E interoperable with iOS11 - 16E and 64E </a:t>
            </a:r>
            <a:r>
              <a:rPr lang="en-US" sz="1000" u="sng" dirty="0">
                <a:solidFill>
                  <a:srgbClr val="002052"/>
                </a:solidFill>
              </a:rPr>
              <a:t>not</a:t>
            </a:r>
            <a:r>
              <a:rPr lang="en-US" sz="1000" dirty="0">
                <a:solidFill>
                  <a:srgbClr val="002052"/>
                </a:solidFill>
              </a:rPr>
              <a:t> iOS. ST25DV16K or ST25DV64K as replacement product for iOS interoperability</a:t>
            </a:r>
          </a:p>
          <a:p>
            <a:pPr marL="355538" lvl="1" indent="0">
              <a:buNone/>
            </a:pPr>
            <a:r>
              <a:rPr lang="en-US" sz="1000" dirty="0">
                <a:solidFill>
                  <a:srgbClr val="002052"/>
                </a:solidFill>
              </a:rPr>
              <a:t>(**) Chaining during write operations is not used by Smartphones</a:t>
            </a:r>
          </a:p>
        </p:txBody>
      </p:sp>
      <p:sp>
        <p:nvSpPr>
          <p:cNvPr id="4" name="Slide Number Placeholder 3"/>
          <p:cNvSpPr>
            <a:spLocks noGrp="1"/>
          </p:cNvSpPr>
          <p:nvPr>
            <p:ph type="sldNum" sz="quarter" idx="12"/>
          </p:nvPr>
        </p:nvSpPr>
        <p:spPr/>
        <p:txBody>
          <a:bodyPr/>
          <a:lstStyle/>
          <a:p>
            <a:fld id="{5B31B9E4-8E4D-4C86-BFD7-412B282B373B}" type="slidenum">
              <a:rPr lang="en-US" smtClean="0"/>
              <a:pPr/>
              <a:t>38</a:t>
            </a:fld>
            <a:endParaRPr lang="en-US" dirty="0"/>
          </a:p>
        </p:txBody>
      </p:sp>
      <p:sp>
        <p:nvSpPr>
          <p:cNvPr id="19" name="Rectangle 18"/>
          <p:cNvSpPr/>
          <p:nvPr/>
        </p:nvSpPr>
        <p:spPr>
          <a:xfrm>
            <a:off x="3003530" y="2400206"/>
            <a:ext cx="3981743" cy="404566"/>
          </a:xfrm>
          <a:prstGeom prst="rect">
            <a:avLst/>
          </a:prstGeom>
          <a:solidFill>
            <a:schemeClr val="accent5"/>
          </a:solidFill>
          <a:ln>
            <a:noFill/>
          </a:ln>
        </p:spPr>
        <p:txBody>
          <a:bodyPr wrap="square" lIns="18277" tIns="18277" rIns="18277" bIns="18277" anchor="ctr" anchorCtr="0">
            <a:noAutofit/>
          </a:bodyPr>
          <a:lstStyle/>
          <a:p>
            <a:pPr algn="ctr"/>
            <a:r>
              <a:rPr lang="en-US" sz="1399" b="1" dirty="0">
                <a:solidFill>
                  <a:schemeClr val="bg1"/>
                </a:solidFill>
              </a:rPr>
              <a:t>Tags</a:t>
            </a:r>
          </a:p>
        </p:txBody>
      </p:sp>
      <p:sp>
        <p:nvSpPr>
          <p:cNvPr id="20" name="Rectangle 19"/>
          <p:cNvSpPr/>
          <p:nvPr/>
        </p:nvSpPr>
        <p:spPr>
          <a:xfrm>
            <a:off x="7353977" y="2400208"/>
            <a:ext cx="3964455" cy="402996"/>
          </a:xfrm>
          <a:prstGeom prst="rect">
            <a:avLst/>
          </a:prstGeom>
          <a:solidFill>
            <a:schemeClr val="accent4"/>
          </a:solidFill>
          <a:ln>
            <a:noFill/>
          </a:ln>
        </p:spPr>
        <p:txBody>
          <a:bodyPr wrap="square" lIns="18277" tIns="18277" rIns="18277" bIns="18277" anchor="ctr" anchorCtr="0">
            <a:noAutofit/>
          </a:bodyPr>
          <a:lstStyle/>
          <a:p>
            <a:pPr algn="ctr"/>
            <a:r>
              <a:rPr lang="en-US" sz="1399" b="1" dirty="0">
                <a:solidFill>
                  <a:schemeClr val="bg1"/>
                </a:solidFill>
              </a:rPr>
              <a:t>Dynamic tags</a:t>
            </a:r>
          </a:p>
        </p:txBody>
      </p:sp>
      <p:sp>
        <p:nvSpPr>
          <p:cNvPr id="21" name="Rectangle 20"/>
          <p:cNvSpPr/>
          <p:nvPr/>
        </p:nvSpPr>
        <p:spPr>
          <a:xfrm>
            <a:off x="4383807" y="2854657"/>
            <a:ext cx="1238167" cy="406573"/>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ST25TA</a:t>
            </a:r>
          </a:p>
        </p:txBody>
      </p:sp>
      <p:sp>
        <p:nvSpPr>
          <p:cNvPr id="23" name="Rectangle 22"/>
          <p:cNvSpPr/>
          <p:nvPr/>
        </p:nvSpPr>
        <p:spPr>
          <a:xfrm>
            <a:off x="3014575" y="2854655"/>
            <a:ext cx="1239781" cy="406575"/>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ST25TV</a:t>
            </a:r>
          </a:p>
        </p:txBody>
      </p:sp>
      <p:sp>
        <p:nvSpPr>
          <p:cNvPr id="25" name="Rectangle 24"/>
          <p:cNvSpPr/>
          <p:nvPr/>
        </p:nvSpPr>
        <p:spPr>
          <a:xfrm>
            <a:off x="7361669" y="2868140"/>
            <a:ext cx="1239631" cy="393090"/>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ST25DV</a:t>
            </a:r>
          </a:p>
        </p:txBody>
      </p:sp>
      <p:sp>
        <p:nvSpPr>
          <p:cNvPr id="26" name="Rectangle 25"/>
          <p:cNvSpPr/>
          <p:nvPr/>
        </p:nvSpPr>
        <p:spPr>
          <a:xfrm>
            <a:off x="8711151" y="2868140"/>
            <a:ext cx="1270177" cy="393090"/>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M24LR</a:t>
            </a:r>
          </a:p>
        </p:txBody>
      </p:sp>
      <p:sp>
        <p:nvSpPr>
          <p:cNvPr id="50" name="Rectangle 49"/>
          <p:cNvSpPr/>
          <p:nvPr/>
        </p:nvSpPr>
        <p:spPr>
          <a:xfrm>
            <a:off x="4383807" y="3045290"/>
            <a:ext cx="1238167" cy="228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endParaRPr lang="en-US" sz="2399" dirty="0">
              <a:solidFill>
                <a:srgbClr val="002060"/>
              </a:solidFill>
            </a:endParaRPr>
          </a:p>
        </p:txBody>
      </p:sp>
      <p:sp>
        <p:nvSpPr>
          <p:cNvPr id="57" name="Rectangle 56"/>
          <p:cNvSpPr/>
          <p:nvPr/>
        </p:nvSpPr>
        <p:spPr>
          <a:xfrm>
            <a:off x="3030698" y="3045290"/>
            <a:ext cx="1238167" cy="228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endParaRPr lang="en-US" sz="2399" dirty="0">
              <a:solidFill>
                <a:srgbClr val="002060"/>
              </a:solidFill>
            </a:endParaRPr>
          </a:p>
        </p:txBody>
      </p:sp>
      <p:sp>
        <p:nvSpPr>
          <p:cNvPr id="45" name="TextBox 44"/>
          <p:cNvSpPr txBox="1"/>
          <p:nvPr/>
        </p:nvSpPr>
        <p:spPr>
          <a:xfrm>
            <a:off x="8730468" y="3370287"/>
            <a:ext cx="1231541" cy="553782"/>
          </a:xfrm>
          <a:prstGeom prst="rect">
            <a:avLst/>
          </a:prstGeom>
          <a:noFill/>
        </p:spPr>
        <p:txBody>
          <a:bodyPr wrap="square" rtlCol="0">
            <a:noAutofit/>
          </a:bodyPr>
          <a:lstStyle/>
          <a:p>
            <a:pPr algn="ctr"/>
            <a:r>
              <a:rPr lang="en-US" sz="1000" dirty="0">
                <a:solidFill>
                  <a:srgbClr val="002052"/>
                </a:solidFill>
              </a:rPr>
              <a:t>Legacy product, not focusing on NFC applications</a:t>
            </a:r>
          </a:p>
        </p:txBody>
      </p:sp>
      <p:sp>
        <p:nvSpPr>
          <p:cNvPr id="49" name="Rectangle 48"/>
          <p:cNvSpPr/>
          <p:nvPr/>
        </p:nvSpPr>
        <p:spPr>
          <a:xfrm>
            <a:off x="10078802" y="2861819"/>
            <a:ext cx="1239630" cy="399411"/>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M24SR</a:t>
            </a:r>
          </a:p>
        </p:txBody>
      </p:sp>
      <p:sp>
        <p:nvSpPr>
          <p:cNvPr id="66" name="TextBox 65"/>
          <p:cNvSpPr txBox="1"/>
          <p:nvPr/>
        </p:nvSpPr>
        <p:spPr>
          <a:xfrm>
            <a:off x="9967616" y="3288431"/>
            <a:ext cx="1380534" cy="707609"/>
          </a:xfrm>
          <a:prstGeom prst="rect">
            <a:avLst/>
          </a:prstGeom>
          <a:noFill/>
        </p:spPr>
        <p:txBody>
          <a:bodyPr wrap="square" rtlCol="0">
            <a:noAutofit/>
          </a:bodyPr>
          <a:lstStyle/>
          <a:p>
            <a:pPr algn="ctr"/>
            <a:r>
              <a:rPr lang="en-US" sz="1000" dirty="0">
                <a:solidFill>
                  <a:srgbClr val="002052"/>
                </a:solidFill>
              </a:rPr>
              <a:t>All parameters OK except chaining during write operations (**)</a:t>
            </a:r>
          </a:p>
        </p:txBody>
      </p:sp>
      <p:sp>
        <p:nvSpPr>
          <p:cNvPr id="76" name="Rectangle 75"/>
          <p:cNvSpPr/>
          <p:nvPr/>
        </p:nvSpPr>
        <p:spPr>
          <a:xfrm>
            <a:off x="5744615" y="2854656"/>
            <a:ext cx="1225997" cy="406574"/>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r>
              <a:rPr lang="en-US" sz="1599" dirty="0">
                <a:solidFill>
                  <a:srgbClr val="002060"/>
                </a:solidFill>
              </a:rPr>
              <a:t>ST25TB</a:t>
            </a:r>
          </a:p>
        </p:txBody>
      </p:sp>
      <p:sp>
        <p:nvSpPr>
          <p:cNvPr id="77" name="Rectangle 76"/>
          <p:cNvSpPr/>
          <p:nvPr/>
        </p:nvSpPr>
        <p:spPr>
          <a:xfrm>
            <a:off x="5747106" y="3045290"/>
            <a:ext cx="1238167" cy="228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8277" tIns="18277" rIns="18277" bIns="18277" rtlCol="0" anchor="ctr">
            <a:noAutofit/>
          </a:bodyPr>
          <a:lstStyle/>
          <a:p>
            <a:pPr algn="ctr"/>
            <a:endParaRPr lang="en-US" sz="2399" dirty="0">
              <a:solidFill>
                <a:srgbClr val="002060"/>
              </a:solidFill>
            </a:endParaRPr>
          </a:p>
        </p:txBody>
      </p:sp>
      <p:sp>
        <p:nvSpPr>
          <p:cNvPr id="78" name="TextBox 77"/>
          <p:cNvSpPr txBox="1"/>
          <p:nvPr/>
        </p:nvSpPr>
        <p:spPr>
          <a:xfrm>
            <a:off x="5754434" y="3405189"/>
            <a:ext cx="1230839" cy="553782"/>
          </a:xfrm>
          <a:prstGeom prst="rect">
            <a:avLst/>
          </a:prstGeom>
          <a:noFill/>
        </p:spPr>
        <p:txBody>
          <a:bodyPr wrap="square" rtlCol="0">
            <a:noAutofit/>
          </a:bodyPr>
          <a:lstStyle/>
          <a:p>
            <a:pPr algn="ctr"/>
            <a:r>
              <a:rPr lang="en-US" sz="1000" dirty="0">
                <a:solidFill>
                  <a:srgbClr val="002052"/>
                </a:solidFill>
              </a:rPr>
              <a:t>Not for NFC applications (RFID, ticketing)</a:t>
            </a:r>
          </a:p>
        </p:txBody>
      </p:sp>
      <p:pic>
        <p:nvPicPr>
          <p:cNvPr id="79" name="Picture 78"/>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265737" y="3405190"/>
            <a:ext cx="812446" cy="554374"/>
          </a:xfrm>
          <a:prstGeom prst="rect">
            <a:avLst/>
          </a:prstGeom>
        </p:spPr>
      </p:pic>
      <p:pic>
        <p:nvPicPr>
          <p:cNvPr id="84" name="Picture 83"/>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456700" y="5008565"/>
            <a:ext cx="423073" cy="423073"/>
          </a:xfrm>
          <a:prstGeom prst="rect">
            <a:avLst/>
          </a:prstGeom>
          <a:ln>
            <a:noFill/>
          </a:ln>
        </p:spPr>
      </p:pic>
      <p:pic>
        <p:nvPicPr>
          <p:cNvPr id="85" name="Picture 84"/>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429320" y="4196968"/>
            <a:ext cx="479429" cy="479429"/>
          </a:xfrm>
          <a:prstGeom prst="rect">
            <a:avLst/>
          </a:prstGeom>
        </p:spPr>
      </p:pic>
      <p:sp>
        <p:nvSpPr>
          <p:cNvPr id="9" name="Rectangle 8"/>
          <p:cNvSpPr/>
          <p:nvPr/>
        </p:nvSpPr>
        <p:spPr>
          <a:xfrm>
            <a:off x="6985272" y="1965592"/>
            <a:ext cx="354044" cy="3814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sp>
        <p:nvSpPr>
          <p:cNvPr id="99" name="TextBox 98"/>
          <p:cNvSpPr txBox="1"/>
          <p:nvPr/>
        </p:nvSpPr>
        <p:spPr>
          <a:xfrm>
            <a:off x="5758752" y="4124988"/>
            <a:ext cx="1230839" cy="553782"/>
          </a:xfrm>
          <a:prstGeom prst="rect">
            <a:avLst/>
          </a:prstGeom>
          <a:noFill/>
        </p:spPr>
        <p:txBody>
          <a:bodyPr wrap="square" rtlCol="0">
            <a:noAutofit/>
          </a:bodyPr>
          <a:lstStyle/>
          <a:p>
            <a:pPr algn="ctr"/>
            <a:r>
              <a:rPr lang="en-US" sz="1000" dirty="0">
                <a:solidFill>
                  <a:srgbClr val="002052"/>
                </a:solidFill>
              </a:rPr>
              <a:t>Not for NFC applications (RFID, ticketing)</a:t>
            </a:r>
          </a:p>
        </p:txBody>
      </p:sp>
      <p:sp>
        <p:nvSpPr>
          <p:cNvPr id="100" name="TextBox 99"/>
          <p:cNvSpPr txBox="1"/>
          <p:nvPr/>
        </p:nvSpPr>
        <p:spPr>
          <a:xfrm>
            <a:off x="5765933" y="4916767"/>
            <a:ext cx="1230839" cy="553782"/>
          </a:xfrm>
          <a:prstGeom prst="rect">
            <a:avLst/>
          </a:prstGeom>
          <a:noFill/>
        </p:spPr>
        <p:txBody>
          <a:bodyPr wrap="square" rtlCol="0">
            <a:noAutofit/>
          </a:bodyPr>
          <a:lstStyle/>
          <a:p>
            <a:pPr algn="ctr"/>
            <a:r>
              <a:rPr lang="en-US" sz="1000" dirty="0">
                <a:solidFill>
                  <a:srgbClr val="002052"/>
                </a:solidFill>
              </a:rPr>
              <a:t>Not for NFC applications (RFID, ticketing)</a:t>
            </a:r>
          </a:p>
        </p:txBody>
      </p:sp>
      <p:sp>
        <p:nvSpPr>
          <p:cNvPr id="104" name="Rectangle 103"/>
          <p:cNvSpPr/>
          <p:nvPr/>
        </p:nvSpPr>
        <p:spPr>
          <a:xfrm>
            <a:off x="9423748" y="4988747"/>
            <a:ext cx="527067" cy="230742"/>
          </a:xfrm>
          <a:prstGeom prst="rect">
            <a:avLst/>
          </a:prstGeom>
          <a:ln>
            <a:noFill/>
          </a:ln>
        </p:spPr>
        <p:txBody>
          <a:bodyPr wrap="square">
            <a:noAutofit/>
          </a:bodyPr>
          <a:lstStyle/>
          <a:p>
            <a:r>
              <a:rPr lang="en-US" sz="900" b="1" dirty="0">
                <a:solidFill>
                  <a:srgbClr val="002052"/>
                </a:solidFill>
              </a:rPr>
              <a:t> (*)</a:t>
            </a:r>
            <a:endParaRPr lang="en-US" sz="900" dirty="0">
              <a:solidFill>
                <a:srgbClr val="002052"/>
              </a:solidFill>
            </a:endParaRPr>
          </a:p>
        </p:txBody>
      </p:sp>
      <p:pic>
        <p:nvPicPr>
          <p:cNvPr id="105" name="Picture 104"/>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593588" y="3405190"/>
            <a:ext cx="812446" cy="554374"/>
          </a:xfrm>
          <a:prstGeom prst="rect">
            <a:avLst/>
          </a:prstGeom>
        </p:spPr>
      </p:pic>
      <p:pic>
        <p:nvPicPr>
          <p:cNvPr id="107" name="Picture 106"/>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57171" y="4196968"/>
            <a:ext cx="479429" cy="479429"/>
          </a:xfrm>
          <a:prstGeom prst="rect">
            <a:avLst/>
          </a:prstGeom>
        </p:spPr>
      </p:pic>
      <p:pic>
        <p:nvPicPr>
          <p:cNvPr id="108" name="Picture 107"/>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575479" y="3405190"/>
            <a:ext cx="812446" cy="554374"/>
          </a:xfrm>
          <a:prstGeom prst="rect">
            <a:avLst/>
          </a:prstGeom>
        </p:spPr>
      </p:pic>
      <p:pic>
        <p:nvPicPr>
          <p:cNvPr id="109" name="Picture 108"/>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766442" y="5008565"/>
            <a:ext cx="423073" cy="423073"/>
          </a:xfrm>
          <a:prstGeom prst="rect">
            <a:avLst/>
          </a:prstGeom>
          <a:ln>
            <a:noFill/>
          </a:ln>
        </p:spPr>
      </p:pic>
      <p:pic>
        <p:nvPicPr>
          <p:cNvPr id="110" name="Picture 109"/>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739062" y="4161734"/>
            <a:ext cx="479429" cy="479429"/>
          </a:xfrm>
          <a:prstGeom prst="rect">
            <a:avLst/>
          </a:prstGeom>
        </p:spPr>
      </p:pic>
      <p:pic>
        <p:nvPicPr>
          <p:cNvPr id="112" name="Picture 111"/>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113393" y="5008565"/>
            <a:ext cx="423073" cy="423073"/>
          </a:xfrm>
          <a:prstGeom prst="rect">
            <a:avLst/>
          </a:prstGeom>
          <a:ln>
            <a:noFill/>
          </a:ln>
        </p:spPr>
      </p:pic>
      <p:pic>
        <p:nvPicPr>
          <p:cNvPr id="113" name="Picture 112"/>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9086012" y="4161734"/>
            <a:ext cx="479429" cy="479429"/>
          </a:xfrm>
          <a:prstGeom prst="rect">
            <a:avLst/>
          </a:prstGeom>
        </p:spPr>
      </p:pic>
      <p:pic>
        <p:nvPicPr>
          <p:cNvPr id="114" name="Picture 113"/>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506484" y="4997553"/>
            <a:ext cx="423073" cy="423073"/>
          </a:xfrm>
          <a:prstGeom prst="rect">
            <a:avLst/>
          </a:prstGeom>
          <a:ln>
            <a:noFill/>
          </a:ln>
        </p:spPr>
      </p:pic>
      <p:pic>
        <p:nvPicPr>
          <p:cNvPr id="115" name="Picture 114"/>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0479104" y="4150722"/>
            <a:ext cx="479429" cy="479429"/>
          </a:xfrm>
          <a:prstGeom prst="rect">
            <a:avLst/>
          </a:prstGeom>
        </p:spPr>
      </p:pic>
      <p:sp>
        <p:nvSpPr>
          <p:cNvPr id="10" name="TextBox 9"/>
          <p:cNvSpPr txBox="1"/>
          <p:nvPr/>
        </p:nvSpPr>
        <p:spPr>
          <a:xfrm>
            <a:off x="1001751" y="3467881"/>
            <a:ext cx="1492875" cy="369188"/>
          </a:xfrm>
          <a:prstGeom prst="rect">
            <a:avLst/>
          </a:prstGeom>
          <a:noFill/>
        </p:spPr>
        <p:txBody>
          <a:bodyPr wrap="square" rtlCol="0">
            <a:noAutofit/>
          </a:bodyPr>
          <a:lstStyle/>
          <a:p>
            <a:r>
              <a:rPr lang="en-US" sz="2399" dirty="0">
                <a:solidFill>
                  <a:srgbClr val="002060"/>
                </a:solidFill>
              </a:rPr>
              <a:t>NFC Forum</a:t>
            </a:r>
          </a:p>
        </p:txBody>
      </p:sp>
      <p:sp>
        <p:nvSpPr>
          <p:cNvPr id="116" name="TextBox 115"/>
          <p:cNvSpPr txBox="1"/>
          <p:nvPr/>
        </p:nvSpPr>
        <p:spPr>
          <a:xfrm>
            <a:off x="1055028" y="4259660"/>
            <a:ext cx="1347349" cy="369188"/>
          </a:xfrm>
          <a:prstGeom prst="rect">
            <a:avLst/>
          </a:prstGeom>
          <a:noFill/>
        </p:spPr>
        <p:txBody>
          <a:bodyPr wrap="square" rtlCol="0">
            <a:noAutofit/>
          </a:bodyPr>
          <a:lstStyle/>
          <a:p>
            <a:r>
              <a:rPr lang="en-US" sz="2399" dirty="0">
                <a:solidFill>
                  <a:srgbClr val="002060"/>
                </a:solidFill>
              </a:rPr>
              <a:t>Android</a:t>
            </a:r>
          </a:p>
        </p:txBody>
      </p:sp>
      <p:sp>
        <p:nvSpPr>
          <p:cNvPr id="117" name="TextBox 116"/>
          <p:cNvSpPr txBox="1"/>
          <p:nvPr/>
        </p:nvSpPr>
        <p:spPr>
          <a:xfrm>
            <a:off x="1029394" y="5051438"/>
            <a:ext cx="1321272" cy="369188"/>
          </a:xfrm>
          <a:prstGeom prst="rect">
            <a:avLst/>
          </a:prstGeom>
          <a:noFill/>
        </p:spPr>
        <p:txBody>
          <a:bodyPr wrap="square" rtlCol="0">
            <a:noAutofit/>
          </a:bodyPr>
          <a:lstStyle/>
          <a:p>
            <a:r>
              <a:rPr lang="en-US" sz="2399" dirty="0">
                <a:solidFill>
                  <a:srgbClr val="002060"/>
                </a:solidFill>
              </a:rPr>
              <a:t>iOS</a:t>
            </a:r>
          </a:p>
        </p:txBody>
      </p:sp>
      <p:sp>
        <p:nvSpPr>
          <p:cNvPr id="118" name="Rectangle 117"/>
          <p:cNvSpPr/>
          <p:nvPr/>
        </p:nvSpPr>
        <p:spPr>
          <a:xfrm>
            <a:off x="2642568" y="3306156"/>
            <a:ext cx="364989" cy="25530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pic>
        <p:nvPicPr>
          <p:cNvPr id="51" name="Picture 50"/>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66545" y="5011025"/>
            <a:ext cx="423073" cy="423073"/>
          </a:xfrm>
          <a:prstGeom prst="rect">
            <a:avLst/>
          </a:prstGeom>
          <a:ln>
            <a:noFill/>
          </a:ln>
        </p:spPr>
      </p:pic>
      <p:pic>
        <p:nvPicPr>
          <p:cNvPr id="59" name="Picture 5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63788" y="1342438"/>
            <a:ext cx="905212" cy="905212"/>
          </a:xfrm>
          <a:prstGeom prst="rect">
            <a:avLst/>
          </a:prstGeom>
        </p:spPr>
      </p:pic>
    </p:spTree>
    <p:extLst>
      <p:ext uri="{BB962C8B-B14F-4D97-AF65-F5344CB8AC3E}">
        <p14:creationId xmlns:p14="http://schemas.microsoft.com/office/powerpoint/2010/main" val="2553934819"/>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1" y="1354155"/>
            <a:ext cx="12187238" cy="4722555"/>
            <a:chOff x="0" y="1352550"/>
            <a:chExt cx="12192001" cy="4724400"/>
          </a:xfrm>
        </p:grpSpPr>
        <p:cxnSp>
          <p:nvCxnSpPr>
            <p:cNvPr id="79" name="Straight Connector 78"/>
            <p:cNvCxnSpPr/>
            <p:nvPr/>
          </p:nvCxnSpPr>
          <p:spPr>
            <a:xfrm>
              <a:off x="1" y="6057900"/>
              <a:ext cx="12192000" cy="0"/>
            </a:xfrm>
            <a:prstGeom prst="line">
              <a:avLst/>
            </a:prstGeom>
            <a:ln w="38100">
              <a:solidFill>
                <a:srgbClr val="B9C4CA"/>
              </a:solidFill>
            </a:ln>
          </p:spPr>
          <p:style>
            <a:lnRef idx="1">
              <a:schemeClr val="accent1"/>
            </a:lnRef>
            <a:fillRef idx="0">
              <a:schemeClr val="accent1"/>
            </a:fillRef>
            <a:effectRef idx="0">
              <a:schemeClr val="accent1"/>
            </a:effectRef>
            <a:fontRef idx="minor">
              <a:schemeClr val="tx1"/>
            </a:fontRef>
          </p:style>
        </p:cxnSp>
        <p:sp>
          <p:nvSpPr>
            <p:cNvPr id="80" name="Rectangle 79"/>
            <p:cNvSpPr/>
            <p:nvPr/>
          </p:nvSpPr>
          <p:spPr>
            <a:xfrm>
              <a:off x="1" y="1371600"/>
              <a:ext cx="5578547" cy="4686300"/>
            </a:xfrm>
            <a:prstGeom prst="rect">
              <a:avLst/>
            </a:prstGeom>
            <a:solidFill>
              <a:srgbClr val="B9C4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8" dirty="0" err="1"/>
            </a:p>
          </p:txBody>
        </p:sp>
        <p:cxnSp>
          <p:nvCxnSpPr>
            <p:cNvPr id="81" name="Straight Connector 80"/>
            <p:cNvCxnSpPr/>
            <p:nvPr/>
          </p:nvCxnSpPr>
          <p:spPr>
            <a:xfrm>
              <a:off x="1" y="1371600"/>
              <a:ext cx="12192000" cy="0"/>
            </a:xfrm>
            <a:prstGeom prst="line">
              <a:avLst/>
            </a:prstGeom>
            <a:ln w="38100">
              <a:solidFill>
                <a:srgbClr val="B9C4CA"/>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0" y="1352550"/>
              <a:ext cx="171450" cy="472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grpSp>
      <p:sp>
        <p:nvSpPr>
          <p:cNvPr id="4" name="Title 3"/>
          <p:cNvSpPr>
            <a:spLocks noGrp="1"/>
          </p:cNvSpPr>
          <p:nvPr>
            <p:ph type="title"/>
          </p:nvPr>
        </p:nvSpPr>
        <p:spPr>
          <a:xfrm>
            <a:off x="609364" y="118817"/>
            <a:ext cx="10762780" cy="1142521"/>
          </a:xfrm>
        </p:spPr>
        <p:txBody>
          <a:bodyPr anchor="ctr" anchorCtr="0">
            <a:normAutofit/>
          </a:bodyPr>
          <a:lstStyle/>
          <a:p>
            <a:r>
              <a:rPr lang="en-US" dirty="0">
                <a:solidFill>
                  <a:srgbClr val="39A9DC"/>
                </a:solidFill>
              </a:rPr>
              <a:t>ST25DV </a:t>
            </a:r>
            <a:r>
              <a:rPr lang="en-US" dirty="0" smtClean="0">
                <a:solidFill>
                  <a:srgbClr val="39A9DC"/>
                </a:solidFill>
              </a:rPr>
              <a:t>Dynamic </a:t>
            </a:r>
            <a:r>
              <a:rPr lang="en-US" dirty="0">
                <a:solidFill>
                  <a:srgbClr val="39A9DC"/>
                </a:solidFill>
              </a:rPr>
              <a:t>NFC Tag</a:t>
            </a:r>
          </a:p>
        </p:txBody>
      </p:sp>
      <p:sp>
        <p:nvSpPr>
          <p:cNvPr id="21" name="Content Placeholder 4"/>
          <p:cNvSpPr txBox="1">
            <a:spLocks/>
          </p:cNvSpPr>
          <p:nvPr/>
        </p:nvSpPr>
        <p:spPr bwMode="auto">
          <a:xfrm>
            <a:off x="5572102" y="1373199"/>
            <a:ext cx="6615136" cy="4684469"/>
          </a:xfrm>
          <a:prstGeom prst="rect">
            <a:avLst/>
          </a:prstGeom>
          <a:noFill/>
          <a:ln w="9525">
            <a:noFill/>
            <a:miter lim="800000"/>
            <a:headEnd/>
            <a:tailEnd/>
          </a:ln>
        </p:spPr>
        <p:txBody>
          <a:bodyPr vert="horz" wrap="square" lIns="182809" tIns="107930" rIns="91401" bIns="45701" numCol="1" anchor="t" anchorCtr="0" compatLnSpc="1">
            <a:prstTxWarp prst="textNoShape">
              <a:avLst/>
            </a:prstTxWarp>
            <a:normAutofit fontScale="92500" lnSpcReduction="20000"/>
          </a:bodyPr>
          <a:lstStyle>
            <a:lvl1pPr marL="177800" indent="-177800" algn="l" rtl="0" eaLnBrk="0" fontAlgn="base" hangingPunct="0">
              <a:lnSpc>
                <a:spcPct val="100000"/>
              </a:lnSpc>
              <a:spcBef>
                <a:spcPts val="1800"/>
              </a:spcBef>
              <a:spcAft>
                <a:spcPts val="600"/>
              </a:spcAft>
              <a:buClr>
                <a:schemeClr val="accent1"/>
              </a:buClr>
              <a:buFont typeface="Arial" charset="0"/>
              <a:buChar char="•"/>
              <a:defRPr sz="2000" kern="1200" baseline="0">
                <a:solidFill>
                  <a:srgbClr val="002152"/>
                </a:solidFill>
                <a:latin typeface="Arial" pitchFamily="34" charset="0"/>
                <a:ea typeface="+mn-ea"/>
                <a:cs typeface="Arial" pitchFamily="34" charset="0"/>
              </a:defRPr>
            </a:lvl1pPr>
            <a:lvl2pPr marL="533400" indent="-177800" algn="l" rtl="0" eaLnBrk="0" fontAlgn="base" hangingPunct="0">
              <a:lnSpc>
                <a:spcPct val="100000"/>
              </a:lnSpc>
              <a:spcBef>
                <a:spcPct val="0"/>
              </a:spcBef>
              <a:spcAft>
                <a:spcPts val="600"/>
              </a:spcAft>
              <a:buClr>
                <a:srgbClr val="002152"/>
              </a:buClr>
              <a:buFont typeface="Arial" charset="0"/>
              <a:buChar char="•"/>
              <a:defRPr sz="1600" kern="1200">
                <a:solidFill>
                  <a:schemeClr val="accent1"/>
                </a:solidFill>
                <a:latin typeface="Arial" pitchFamily="34" charset="0"/>
                <a:ea typeface="+mn-ea"/>
                <a:cs typeface="Arial" pitchFamily="34" charset="0"/>
              </a:defRPr>
            </a:lvl2pPr>
            <a:lvl3pPr marL="901700" indent="-177800" algn="l" rtl="0" eaLnBrk="0" fontAlgn="base" hangingPunct="0">
              <a:lnSpc>
                <a:spcPct val="100000"/>
              </a:lnSpc>
              <a:spcBef>
                <a:spcPct val="0"/>
              </a:spcBef>
              <a:spcAft>
                <a:spcPts val="300"/>
              </a:spcAft>
              <a:buFont typeface="Arial" charset="0"/>
              <a:buChar char="•"/>
              <a:defRPr sz="1400" kern="1200">
                <a:solidFill>
                  <a:srgbClr val="9C9E9F"/>
                </a:solidFill>
                <a:latin typeface="Arial" pitchFamily="34" charset="0"/>
                <a:ea typeface="+mn-ea"/>
                <a:cs typeface="Arial" pitchFamily="34" charset="0"/>
              </a:defRPr>
            </a:lvl3pPr>
            <a:lvl4pPr marL="1527175" indent="-155575" algn="l" rtl="0" eaLnBrk="0" fontAlgn="base" hangingPunct="0">
              <a:lnSpc>
                <a:spcPct val="100000"/>
              </a:lnSpc>
              <a:spcBef>
                <a:spcPct val="0"/>
              </a:spcBef>
              <a:spcAft>
                <a:spcPts val="300"/>
              </a:spcAft>
              <a:buFont typeface="Arial" charset="0"/>
              <a:buChar char="•"/>
              <a:defRPr sz="1200" kern="1200">
                <a:solidFill>
                  <a:srgbClr val="5F5F5F"/>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0"/>
              </a:spcAft>
              <a:buNone/>
            </a:pPr>
            <a:r>
              <a:rPr lang="en-US" sz="1998" b="1" dirty="0"/>
              <a:t>Use cases</a:t>
            </a:r>
          </a:p>
          <a:p>
            <a:pPr marL="361696" lvl="1">
              <a:spcBef>
                <a:spcPts val="600"/>
              </a:spcBef>
              <a:spcAft>
                <a:spcPts val="0"/>
              </a:spcAft>
            </a:pPr>
            <a:r>
              <a:rPr lang="en-US" sz="1699" dirty="0">
                <a:solidFill>
                  <a:schemeClr val="accent4"/>
                </a:solidFill>
              </a:rPr>
              <a:t>Fast data exchange with NFC phones / HF readers. Long range</a:t>
            </a:r>
          </a:p>
          <a:p>
            <a:pPr marL="729739" lvl="2">
              <a:spcBef>
                <a:spcPts val="300"/>
              </a:spcBef>
              <a:spcAft>
                <a:spcPts val="0"/>
              </a:spcAft>
            </a:pPr>
            <a:r>
              <a:rPr lang="en-US" sz="1499" dirty="0">
                <a:solidFill>
                  <a:schemeClr val="accent4"/>
                </a:solidFill>
              </a:rPr>
              <a:t>Fast data transfer for MCU FW upgrade, Fast data exchange</a:t>
            </a:r>
          </a:p>
          <a:p>
            <a:pPr marL="729739" lvl="2">
              <a:spcBef>
                <a:spcPts val="300"/>
              </a:spcBef>
              <a:spcAft>
                <a:spcPts val="0"/>
              </a:spcAft>
            </a:pPr>
            <a:r>
              <a:rPr lang="en-US" sz="1499" dirty="0">
                <a:solidFill>
                  <a:schemeClr val="accent4"/>
                </a:solidFill>
              </a:rPr>
              <a:t>Parameters settings and update, with in the box programming</a:t>
            </a:r>
          </a:p>
          <a:p>
            <a:pPr marL="729739" lvl="2">
              <a:spcBef>
                <a:spcPts val="300"/>
              </a:spcBef>
              <a:spcAft>
                <a:spcPts val="0"/>
              </a:spcAft>
            </a:pPr>
            <a:r>
              <a:rPr lang="en-US" sz="1499" dirty="0" err="1">
                <a:solidFill>
                  <a:schemeClr val="accent4"/>
                </a:solidFill>
              </a:rPr>
              <a:t>Datalog</a:t>
            </a:r>
            <a:r>
              <a:rPr lang="en-US" sz="1499" dirty="0">
                <a:solidFill>
                  <a:schemeClr val="accent4"/>
                </a:solidFill>
              </a:rPr>
              <a:t> download</a:t>
            </a:r>
          </a:p>
          <a:p>
            <a:pPr marL="361696" lvl="1">
              <a:spcBef>
                <a:spcPts val="600"/>
              </a:spcBef>
              <a:spcAft>
                <a:spcPts val="0"/>
              </a:spcAft>
            </a:pPr>
            <a:r>
              <a:rPr lang="en-US" sz="1699" dirty="0">
                <a:solidFill>
                  <a:schemeClr val="accent4"/>
                </a:solidFill>
              </a:rPr>
              <a:t>Battery less applications</a:t>
            </a:r>
          </a:p>
          <a:p>
            <a:pPr marL="0" indent="0">
              <a:spcAft>
                <a:spcPts val="0"/>
              </a:spcAft>
              <a:buNone/>
            </a:pPr>
            <a:r>
              <a:rPr lang="en-US" sz="1998" b="1" dirty="0"/>
              <a:t>Key Features</a:t>
            </a:r>
          </a:p>
          <a:p>
            <a:pPr marL="361696" lvl="1">
              <a:spcBef>
                <a:spcPts val="600"/>
              </a:spcBef>
              <a:spcAft>
                <a:spcPts val="0"/>
              </a:spcAft>
            </a:pPr>
            <a:r>
              <a:rPr lang="en-US" sz="1699" b="1" dirty="0">
                <a:solidFill>
                  <a:schemeClr val="accent5"/>
                </a:solidFill>
              </a:rPr>
              <a:t>ISO15693</a:t>
            </a:r>
            <a:r>
              <a:rPr lang="en-US" sz="1699" dirty="0">
                <a:solidFill>
                  <a:schemeClr val="accent4"/>
                </a:solidFill>
              </a:rPr>
              <a:t> and </a:t>
            </a:r>
            <a:r>
              <a:rPr lang="en-US" sz="1699" b="1" dirty="0">
                <a:solidFill>
                  <a:schemeClr val="accent5"/>
                </a:solidFill>
              </a:rPr>
              <a:t>NFC Type V</a:t>
            </a:r>
          </a:p>
          <a:p>
            <a:pPr marL="361696" lvl="1">
              <a:spcBef>
                <a:spcPts val="600"/>
              </a:spcBef>
              <a:spcAft>
                <a:spcPts val="0"/>
              </a:spcAft>
            </a:pPr>
            <a:r>
              <a:rPr lang="en-US" sz="1699" b="1" dirty="0">
                <a:solidFill>
                  <a:schemeClr val="accent3"/>
                </a:solidFill>
              </a:rPr>
              <a:t>Fast data transfer </a:t>
            </a:r>
            <a:r>
              <a:rPr lang="en-US" sz="1699" dirty="0">
                <a:solidFill>
                  <a:schemeClr val="accent4"/>
                </a:solidFill>
              </a:rPr>
              <a:t>thanks to 256 Bytes buffer </a:t>
            </a:r>
          </a:p>
          <a:p>
            <a:pPr marL="361696" lvl="1">
              <a:spcBef>
                <a:spcPts val="600"/>
              </a:spcBef>
              <a:spcAft>
                <a:spcPts val="0"/>
              </a:spcAft>
            </a:pPr>
            <a:r>
              <a:rPr lang="en-US" sz="1699" dirty="0">
                <a:solidFill>
                  <a:schemeClr val="accent4"/>
                </a:solidFill>
              </a:rPr>
              <a:t>Low Power mode, &lt; 1µA power consumption in Standby</a:t>
            </a:r>
          </a:p>
          <a:p>
            <a:pPr marL="361696" lvl="1">
              <a:spcBef>
                <a:spcPts val="600"/>
              </a:spcBef>
              <a:spcAft>
                <a:spcPts val="0"/>
              </a:spcAft>
            </a:pPr>
            <a:r>
              <a:rPr lang="en-US" sz="1699" dirty="0">
                <a:solidFill>
                  <a:schemeClr val="accent4"/>
                </a:solidFill>
              </a:rPr>
              <a:t>-40 to </a:t>
            </a:r>
            <a:r>
              <a:rPr lang="en-US" sz="1699" b="1" dirty="0">
                <a:solidFill>
                  <a:schemeClr val="accent2"/>
                </a:solidFill>
              </a:rPr>
              <a:t>+125°C </a:t>
            </a:r>
            <a:r>
              <a:rPr lang="en-US" sz="1699" dirty="0">
                <a:solidFill>
                  <a:schemeClr val="accent4"/>
                </a:solidFill>
              </a:rPr>
              <a:t>(I2C) industrial Grade 8 temperature range</a:t>
            </a:r>
          </a:p>
          <a:p>
            <a:pPr marL="361696" lvl="1">
              <a:spcBef>
                <a:spcPts val="600"/>
              </a:spcBef>
              <a:spcAft>
                <a:spcPts val="0"/>
              </a:spcAft>
            </a:pPr>
            <a:r>
              <a:rPr lang="en-US" sz="1699" b="1" dirty="0"/>
              <a:t>Energy harvesting </a:t>
            </a:r>
            <a:r>
              <a:rPr lang="en-US" sz="1699" dirty="0">
                <a:solidFill>
                  <a:schemeClr val="accent4"/>
                </a:solidFill>
              </a:rPr>
              <a:t>function through RF</a:t>
            </a:r>
          </a:p>
          <a:p>
            <a:pPr marL="0" indent="0">
              <a:spcAft>
                <a:spcPts val="0"/>
              </a:spcAft>
              <a:buNone/>
            </a:pPr>
            <a:r>
              <a:rPr lang="en-US" sz="1998" b="1" dirty="0">
                <a:solidFill>
                  <a:schemeClr val="accent4"/>
                </a:solidFill>
              </a:rPr>
              <a:t>Key Benefits</a:t>
            </a:r>
          </a:p>
          <a:p>
            <a:pPr marL="361696" lvl="1">
              <a:spcBef>
                <a:spcPts val="600"/>
              </a:spcBef>
              <a:spcAft>
                <a:spcPts val="0"/>
              </a:spcAft>
            </a:pPr>
            <a:r>
              <a:rPr lang="en-US" sz="1699" dirty="0">
                <a:solidFill>
                  <a:schemeClr val="accent4"/>
                </a:solidFill>
              </a:rPr>
              <a:t>Smart applications using a </a:t>
            </a:r>
            <a:r>
              <a:rPr lang="en-US" sz="1699" b="1" dirty="0">
                <a:solidFill>
                  <a:srgbClr val="A6B800"/>
                </a:solidFill>
              </a:rPr>
              <a:t>flexible interrupt GPO</a:t>
            </a:r>
          </a:p>
          <a:p>
            <a:pPr marL="361696" lvl="1">
              <a:spcBef>
                <a:spcPts val="600"/>
              </a:spcBef>
              <a:spcAft>
                <a:spcPts val="0"/>
              </a:spcAft>
            </a:pPr>
            <a:r>
              <a:rPr lang="en-US" sz="1699" dirty="0">
                <a:solidFill>
                  <a:schemeClr val="accent4"/>
                </a:solidFill>
              </a:rPr>
              <a:t>Enhanced protection with multiple </a:t>
            </a:r>
            <a:r>
              <a:rPr lang="en-US" sz="1699" b="1" dirty="0">
                <a:solidFill>
                  <a:srgbClr val="9C9E9F"/>
                </a:solidFill>
              </a:rPr>
              <a:t>64-bit passwords</a:t>
            </a:r>
          </a:p>
          <a:p>
            <a:pPr marL="361696" lvl="1">
              <a:spcBef>
                <a:spcPts val="600"/>
              </a:spcBef>
              <a:spcAft>
                <a:spcPts val="0"/>
              </a:spcAft>
            </a:pPr>
            <a:r>
              <a:rPr lang="en-US" sz="1699" dirty="0">
                <a:solidFill>
                  <a:schemeClr val="accent4"/>
                </a:solidFill>
              </a:rPr>
              <a:t>Same 28.5pF internal RF tuning capacitor, as in M24LR</a:t>
            </a:r>
          </a:p>
        </p:txBody>
      </p:sp>
      <p:sp>
        <p:nvSpPr>
          <p:cNvPr id="3" name="Slide Number Placeholder 2"/>
          <p:cNvSpPr>
            <a:spLocks noGrp="1"/>
          </p:cNvSpPr>
          <p:nvPr>
            <p:ph type="sldNum" sz="quarter" idx="12"/>
          </p:nvPr>
        </p:nvSpPr>
        <p:spPr/>
        <p:txBody>
          <a:bodyPr/>
          <a:lstStyle/>
          <a:p>
            <a:fld id="{5B31B9E4-8E4D-4C86-BFD7-412B282B373B}" type="slidenum">
              <a:rPr lang="en-US" smtClean="0"/>
              <a:pPr/>
              <a:t>39</a:t>
            </a:fld>
            <a:endParaRPr lang="en-US" dirty="0"/>
          </a:p>
        </p:txBody>
      </p:sp>
      <p:grpSp>
        <p:nvGrpSpPr>
          <p:cNvPr id="25" name="Group 24"/>
          <p:cNvGrpSpPr/>
          <p:nvPr/>
        </p:nvGrpSpPr>
        <p:grpSpPr>
          <a:xfrm>
            <a:off x="1055032" y="1859966"/>
            <a:ext cx="4167832" cy="3129966"/>
            <a:chOff x="861401" y="1556789"/>
            <a:chExt cx="4169585" cy="3131284"/>
          </a:xfrm>
        </p:grpSpPr>
        <p:grpSp>
          <p:nvGrpSpPr>
            <p:cNvPr id="26" name="Group 25"/>
            <p:cNvGrpSpPr/>
            <p:nvPr/>
          </p:nvGrpSpPr>
          <p:grpSpPr>
            <a:xfrm>
              <a:off x="861401" y="1556789"/>
              <a:ext cx="4169585" cy="3131284"/>
              <a:chOff x="696253" y="2535906"/>
              <a:chExt cx="3652724" cy="2729552"/>
            </a:xfrm>
          </p:grpSpPr>
          <p:sp>
            <p:nvSpPr>
              <p:cNvPr id="36" name="Rectangle 35"/>
              <p:cNvSpPr/>
              <p:nvPr/>
            </p:nvSpPr>
            <p:spPr>
              <a:xfrm>
                <a:off x="1265475" y="2535906"/>
                <a:ext cx="1008964" cy="199030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ISO</a:t>
                </a:r>
              </a:p>
              <a:p>
                <a:pPr algn="ctr"/>
                <a:r>
                  <a:rPr lang="en-US" sz="1399" b="1" dirty="0">
                    <a:solidFill>
                      <a:schemeClr val="bg1"/>
                    </a:solidFill>
                  </a:rPr>
                  <a:t>15693</a:t>
                </a:r>
              </a:p>
              <a:p>
                <a:pPr algn="ctr"/>
                <a:endParaRPr lang="en-US" sz="1399" b="1" dirty="0">
                  <a:solidFill>
                    <a:schemeClr val="bg1"/>
                  </a:solidFill>
                </a:endParaRPr>
              </a:p>
              <a:p>
                <a:pPr algn="ctr"/>
                <a:r>
                  <a:rPr lang="en-US" sz="1399" b="1" dirty="0">
                    <a:solidFill>
                      <a:schemeClr val="bg1"/>
                    </a:solidFill>
                  </a:rPr>
                  <a:t>NFC </a:t>
                </a:r>
                <a:br>
                  <a:rPr lang="en-US" sz="1399" b="1" dirty="0">
                    <a:solidFill>
                      <a:schemeClr val="bg1"/>
                    </a:solidFill>
                  </a:rPr>
                </a:br>
                <a:r>
                  <a:rPr lang="en-US" sz="1399" b="1" dirty="0">
                    <a:solidFill>
                      <a:schemeClr val="bg1"/>
                    </a:solidFill>
                  </a:rPr>
                  <a:t>Type V</a:t>
                </a:r>
                <a:endParaRPr lang="fr-FR" sz="1399" dirty="0">
                  <a:solidFill>
                    <a:schemeClr val="bg1"/>
                  </a:solidFill>
                </a:endParaRPr>
              </a:p>
              <a:p>
                <a:pPr algn="ctr"/>
                <a:endParaRPr lang="fr-FR" sz="1399" dirty="0">
                  <a:solidFill>
                    <a:schemeClr val="bg1"/>
                  </a:solidFill>
                </a:endParaRPr>
              </a:p>
              <a:p>
                <a:pPr algn="ctr"/>
                <a:endParaRPr lang="en-US" sz="1399" dirty="0">
                  <a:solidFill>
                    <a:schemeClr val="bg1"/>
                  </a:solidFill>
                </a:endParaRPr>
              </a:p>
              <a:p>
                <a:pPr algn="ctr"/>
                <a:r>
                  <a:rPr lang="en-US" sz="1399" dirty="0">
                    <a:solidFill>
                      <a:schemeClr val="bg1"/>
                    </a:solidFill>
                  </a:rPr>
                  <a:t>26kb/s (53kb/s)</a:t>
                </a:r>
              </a:p>
            </p:txBody>
          </p:sp>
          <p:sp>
            <p:nvSpPr>
              <p:cNvPr id="37" name="Rectangle 36"/>
              <p:cNvSpPr/>
              <p:nvPr/>
            </p:nvSpPr>
            <p:spPr>
              <a:xfrm>
                <a:off x="696253" y="2535910"/>
                <a:ext cx="567542" cy="2729548"/>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oAutofit/>
              </a:bodyPr>
              <a:lstStyle/>
              <a:p>
                <a:pPr algn="ctr"/>
                <a:r>
                  <a:rPr lang="en-US" sz="1399" b="1" dirty="0">
                    <a:solidFill>
                      <a:schemeClr val="bg1"/>
                    </a:solidFill>
                  </a:rPr>
                  <a:t>RF    Tag</a:t>
                </a:r>
              </a:p>
            </p:txBody>
          </p:sp>
          <p:sp>
            <p:nvSpPr>
              <p:cNvPr id="39" name="Rectangle 38"/>
              <p:cNvSpPr/>
              <p:nvPr/>
            </p:nvSpPr>
            <p:spPr>
              <a:xfrm>
                <a:off x="2274440" y="2535908"/>
                <a:ext cx="1506995" cy="1970871"/>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Buffer</a:t>
                </a:r>
              </a:p>
            </p:txBody>
          </p:sp>
          <p:sp>
            <p:nvSpPr>
              <p:cNvPr id="38" name="Rectangle 37"/>
              <p:cNvSpPr/>
              <p:nvPr/>
            </p:nvSpPr>
            <p:spPr>
              <a:xfrm>
                <a:off x="2431855" y="3289937"/>
                <a:ext cx="1197574" cy="123563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EEPROM</a:t>
                </a:r>
              </a:p>
              <a:p>
                <a:pPr algn="ctr"/>
                <a:r>
                  <a:rPr lang="en-US" sz="1200" dirty="0">
                    <a:solidFill>
                      <a:schemeClr val="bg1"/>
                    </a:solidFill>
                  </a:rPr>
                  <a:t>4K / 16K / 64K-bit</a:t>
                </a:r>
              </a:p>
            </p:txBody>
          </p:sp>
          <p:sp>
            <p:nvSpPr>
              <p:cNvPr id="43" name="Rectangle 42"/>
              <p:cNvSpPr/>
              <p:nvPr/>
            </p:nvSpPr>
            <p:spPr>
              <a:xfrm>
                <a:off x="2492829" y="3773941"/>
                <a:ext cx="1075624" cy="3137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chorCtr="0">
                <a:noAutofit/>
              </a:bodyPr>
              <a:lstStyle/>
              <a:p>
                <a:pPr algn="ctr"/>
                <a:r>
                  <a:rPr lang="en-US" sz="1000" b="1" dirty="0">
                    <a:solidFill>
                      <a:srgbClr val="002060"/>
                    </a:solidFill>
                  </a:rPr>
                  <a:t>01001101110000</a:t>
                </a:r>
                <a:endParaRPr lang="en-US" sz="1000" b="1" dirty="0">
                  <a:solidFill>
                    <a:schemeClr val="bg1"/>
                  </a:solidFill>
                </a:endParaRPr>
              </a:p>
              <a:p>
                <a:pPr algn="ctr"/>
                <a:r>
                  <a:rPr lang="en-US" sz="1000" b="1" dirty="0">
                    <a:solidFill>
                      <a:srgbClr val="002060"/>
                    </a:solidFill>
                  </a:rPr>
                  <a:t>00110101001110</a:t>
                </a:r>
              </a:p>
            </p:txBody>
          </p:sp>
          <p:sp>
            <p:nvSpPr>
              <p:cNvPr id="54" name="Rectangle 53"/>
              <p:cNvSpPr/>
              <p:nvPr/>
            </p:nvSpPr>
            <p:spPr>
              <a:xfrm>
                <a:off x="3781435" y="2535908"/>
                <a:ext cx="567542" cy="199029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oAutofit/>
              </a:bodyPr>
              <a:lstStyle/>
              <a:p>
                <a:pPr algn="ctr"/>
                <a:r>
                  <a:rPr lang="en-US" sz="1399" b="1" dirty="0">
                    <a:solidFill>
                      <a:schemeClr val="bg1"/>
                    </a:solidFill>
                  </a:rPr>
                  <a:t>I²C</a:t>
                </a:r>
              </a:p>
              <a:p>
                <a:pPr algn="ctr"/>
                <a:endParaRPr lang="fr-FR" sz="1399" b="1" dirty="0">
                  <a:solidFill>
                    <a:schemeClr val="bg1"/>
                  </a:solidFill>
                </a:endParaRPr>
              </a:p>
              <a:p>
                <a:pPr algn="ctr"/>
                <a:endParaRPr lang="fr-FR" sz="1399" b="1" dirty="0">
                  <a:solidFill>
                    <a:schemeClr val="bg1"/>
                  </a:solidFill>
                </a:endParaRPr>
              </a:p>
              <a:p>
                <a:pPr algn="ctr"/>
                <a:endParaRPr lang="fr-FR" sz="1399" b="1" dirty="0">
                  <a:solidFill>
                    <a:schemeClr val="bg1"/>
                  </a:solidFill>
                </a:endParaRPr>
              </a:p>
              <a:p>
                <a:pPr algn="ctr"/>
                <a:r>
                  <a:rPr lang="en-US" sz="1200" dirty="0">
                    <a:solidFill>
                      <a:schemeClr val="bg1"/>
                    </a:solidFill>
                  </a:rPr>
                  <a:t>1.8/5.5V</a:t>
                </a:r>
              </a:p>
              <a:p>
                <a:pPr algn="ctr"/>
                <a:endParaRPr lang="en-US" sz="1200" dirty="0">
                  <a:solidFill>
                    <a:schemeClr val="bg1"/>
                  </a:solidFill>
                </a:endParaRPr>
              </a:p>
              <a:p>
                <a:pPr algn="ctr"/>
                <a:r>
                  <a:rPr lang="en-US" sz="1200" dirty="0">
                    <a:solidFill>
                      <a:schemeClr val="bg1"/>
                    </a:solidFill>
                  </a:rPr>
                  <a:t>1MHz</a:t>
                </a:r>
              </a:p>
              <a:p>
                <a:pPr algn="ctr"/>
                <a:endParaRPr lang="en-US" sz="1399" b="1" dirty="0">
                  <a:solidFill>
                    <a:schemeClr val="bg1"/>
                  </a:solidFill>
                </a:endParaRPr>
              </a:p>
            </p:txBody>
          </p:sp>
          <p:sp>
            <p:nvSpPr>
              <p:cNvPr id="34" name="Rectangle 33"/>
              <p:cNvSpPr/>
              <p:nvPr/>
            </p:nvSpPr>
            <p:spPr>
              <a:xfrm>
                <a:off x="2431855" y="2535909"/>
                <a:ext cx="1197574" cy="75114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BUFFER</a:t>
                </a:r>
              </a:p>
            </p:txBody>
          </p:sp>
        </p:grpSp>
        <p:sp>
          <p:nvSpPr>
            <p:cNvPr id="29" name="Rectangle 28"/>
            <p:cNvSpPr/>
            <p:nvPr/>
          </p:nvSpPr>
          <p:spPr>
            <a:xfrm>
              <a:off x="2912193" y="3397409"/>
              <a:ext cx="1227825" cy="359917"/>
            </a:xfrm>
            <a:prstGeom prst="rect">
              <a:avLst/>
            </a:prstGeom>
            <a:solidFill>
              <a:schemeClr val="bg1"/>
            </a:solidFill>
            <a:ln w="25400">
              <a:noFill/>
            </a:ln>
            <a:effectLst/>
            <a:extLst>
              <a:ext uri="{AF507438-7753-43E0-B8FC-AC1667EBCBE1}">
                <a14:hiddenEffects xmlns:a14="http://schemas.microsoft.com/office/drawing/2010/main">
                  <a:effectLst>
                    <a:outerShdw blurRad="40000" dist="20000" dir="5400000" rotWithShape="0">
                      <a:srgbClr val="000000">
                        <a:alpha val="38000"/>
                      </a:srgbClr>
                    </a:outerShdw>
                  </a:effectLst>
                </a14:hiddenEffects>
              </a:ext>
            </a:extLst>
          </p:spPr>
          <p:style>
            <a:lnRef idx="1">
              <a:schemeClr val="accent5"/>
            </a:lnRef>
            <a:fillRef idx="2">
              <a:schemeClr val="accent5"/>
            </a:fillRef>
            <a:effectRef idx="1">
              <a:schemeClr val="accent5"/>
            </a:effectRef>
            <a:fontRef idx="minor">
              <a:schemeClr val="dk1"/>
            </a:fontRef>
          </p:style>
          <p:txBody>
            <a:bodyPr rtlCol="0" anchor="ctr">
              <a:noAutofit/>
            </a:bodyPr>
            <a:lstStyle/>
            <a:p>
              <a:pPr algn="ctr"/>
              <a:r>
                <a:rPr lang="en-US" sz="1100" b="1" dirty="0">
                  <a:solidFill>
                    <a:srgbClr val="002060"/>
                  </a:solidFill>
                </a:rPr>
                <a:t>64-bit password</a:t>
              </a:r>
            </a:p>
          </p:txBody>
        </p:sp>
        <p:sp>
          <p:nvSpPr>
            <p:cNvPr id="35" name="Rectangle 34"/>
            <p:cNvSpPr/>
            <p:nvPr/>
          </p:nvSpPr>
          <p:spPr>
            <a:xfrm>
              <a:off x="2912193" y="1976057"/>
              <a:ext cx="1227825" cy="359917"/>
            </a:xfrm>
            <a:prstGeom prst="rect">
              <a:avLst/>
            </a:prstGeom>
            <a:solidFill>
              <a:schemeClr val="bg1"/>
            </a:solidFill>
            <a:ln w="25400">
              <a:noFill/>
            </a:ln>
            <a:effectLst/>
            <a:extLst>
              <a:ext uri="{AF507438-7753-43E0-B8FC-AC1667EBCBE1}">
                <a14:hiddenEffects xmlns:a14="http://schemas.microsoft.com/office/drawing/2010/main">
                  <a:effectLst>
                    <a:outerShdw blurRad="40000" dist="20000" dir="5400000" rotWithShape="0">
                      <a:srgbClr val="000000">
                        <a:alpha val="38000"/>
                      </a:srgbClr>
                    </a:outerShdw>
                  </a:effectLst>
                </a14:hiddenEffects>
              </a:ext>
            </a:extLst>
          </p:spPr>
          <p:style>
            <a:lnRef idx="1">
              <a:schemeClr val="accent5"/>
            </a:lnRef>
            <a:fillRef idx="2">
              <a:schemeClr val="accent5"/>
            </a:fillRef>
            <a:effectRef idx="1">
              <a:schemeClr val="accent5"/>
            </a:effectRef>
            <a:fontRef idx="minor">
              <a:schemeClr val="dk1"/>
            </a:fontRef>
          </p:style>
          <p:txBody>
            <a:bodyPr rtlCol="0" anchor="ctr">
              <a:noAutofit/>
            </a:bodyPr>
            <a:lstStyle/>
            <a:p>
              <a:pPr algn="ctr"/>
              <a:r>
                <a:rPr lang="en-US" sz="1100" b="1" dirty="0">
                  <a:solidFill>
                    <a:srgbClr val="002060"/>
                  </a:solidFill>
                </a:rPr>
                <a:t>256 Bytes</a:t>
              </a:r>
            </a:p>
          </p:txBody>
        </p:sp>
      </p:grpSp>
      <p:sp>
        <p:nvSpPr>
          <p:cNvPr id="51" name="TextBox 50"/>
          <p:cNvSpPr txBox="1"/>
          <p:nvPr/>
        </p:nvSpPr>
        <p:spPr>
          <a:xfrm>
            <a:off x="1055028" y="1405970"/>
            <a:ext cx="2878125" cy="431719"/>
          </a:xfrm>
          <a:prstGeom prst="rect">
            <a:avLst/>
          </a:prstGeom>
          <a:noFill/>
        </p:spPr>
        <p:txBody>
          <a:bodyPr wrap="none" rtlCol="0">
            <a:noAutofit/>
          </a:bodyPr>
          <a:lstStyle/>
          <a:p>
            <a:r>
              <a:rPr lang="en-US" sz="1798" b="1" dirty="0">
                <a:solidFill>
                  <a:srgbClr val="002052"/>
                </a:solidFill>
              </a:rPr>
              <a:t>ST25DV04K / 16K / 64K</a:t>
            </a:r>
            <a:endParaRPr lang="en-US" sz="2798" b="1" dirty="0">
              <a:solidFill>
                <a:srgbClr val="002052"/>
              </a:solidFill>
            </a:endParaRPr>
          </a:p>
        </p:txBody>
      </p:sp>
      <p:sp>
        <p:nvSpPr>
          <p:cNvPr id="30" name="Rectangle 29"/>
          <p:cNvSpPr/>
          <p:nvPr/>
        </p:nvSpPr>
        <p:spPr>
          <a:xfrm>
            <a:off x="1702606" y="4123261"/>
            <a:ext cx="3520256" cy="43171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35977" rIns="35977" bIns="35977" rtlCol="0" anchor="ctr" anchorCtr="0">
            <a:noAutofit/>
          </a:bodyPr>
          <a:lstStyle/>
          <a:p>
            <a:pPr algn="ctr"/>
            <a:r>
              <a:rPr lang="en-US" sz="1399" b="1" dirty="0">
                <a:solidFill>
                  <a:schemeClr val="bg1"/>
                </a:solidFill>
              </a:rPr>
              <a:t>Digital output (GPO)</a:t>
            </a:r>
            <a:endParaRPr lang="en-US" sz="1200" dirty="0">
              <a:solidFill>
                <a:schemeClr val="bg1"/>
              </a:solidFill>
            </a:endParaRPr>
          </a:p>
        </p:txBody>
      </p:sp>
      <p:sp>
        <p:nvSpPr>
          <p:cNvPr id="32" name="Rectangle 31"/>
          <p:cNvSpPr/>
          <p:nvPr/>
        </p:nvSpPr>
        <p:spPr>
          <a:xfrm>
            <a:off x="1055030" y="5157632"/>
            <a:ext cx="4167833" cy="863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61" dirty="0"/>
          </a:p>
        </p:txBody>
      </p:sp>
      <p:sp>
        <p:nvSpPr>
          <p:cNvPr id="33" name="TextBox 32"/>
          <p:cNvSpPr txBox="1"/>
          <p:nvPr/>
        </p:nvSpPr>
        <p:spPr>
          <a:xfrm>
            <a:off x="1673865" y="5269806"/>
            <a:ext cx="648569" cy="248426"/>
          </a:xfrm>
          <a:prstGeom prst="rect">
            <a:avLst/>
          </a:prstGeom>
          <a:noFill/>
        </p:spPr>
        <p:txBody>
          <a:bodyPr wrap="square" rtlCol="0">
            <a:noAutofit/>
          </a:bodyPr>
          <a:lstStyle/>
          <a:p>
            <a:r>
              <a:rPr lang="en-US" sz="1015" b="1" dirty="0">
                <a:solidFill>
                  <a:srgbClr val="002052"/>
                </a:solidFill>
              </a:rPr>
              <a:t>SO8</a:t>
            </a:r>
          </a:p>
        </p:txBody>
      </p:sp>
      <p:sp>
        <p:nvSpPr>
          <p:cNvPr id="47" name="TextBox 46"/>
          <p:cNvSpPr txBox="1"/>
          <p:nvPr/>
        </p:nvSpPr>
        <p:spPr>
          <a:xfrm>
            <a:off x="3035239" y="5269806"/>
            <a:ext cx="648569" cy="248426"/>
          </a:xfrm>
          <a:prstGeom prst="rect">
            <a:avLst/>
          </a:prstGeom>
          <a:noFill/>
        </p:spPr>
        <p:txBody>
          <a:bodyPr wrap="square" rtlCol="0">
            <a:noAutofit/>
          </a:bodyPr>
          <a:lstStyle/>
          <a:p>
            <a:r>
              <a:rPr lang="en-US" sz="1015" b="1" dirty="0">
                <a:solidFill>
                  <a:srgbClr val="002052"/>
                </a:solidFill>
              </a:rPr>
              <a:t>FPN8</a:t>
            </a:r>
          </a:p>
        </p:txBody>
      </p:sp>
      <p:pic>
        <p:nvPicPr>
          <p:cNvPr id="48" name="Picture 4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004" y="5224574"/>
            <a:ext cx="271660" cy="344103"/>
          </a:xfrm>
          <a:prstGeom prst="rect">
            <a:avLst/>
          </a:prstGeom>
        </p:spPr>
      </p:pic>
      <p:pic>
        <p:nvPicPr>
          <p:cNvPr id="49" name="Picture 4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0014" y="5224574"/>
            <a:ext cx="342028" cy="323027"/>
          </a:xfrm>
          <a:prstGeom prst="rect">
            <a:avLst/>
          </a:prstGeom>
        </p:spPr>
      </p:pic>
      <p:pic>
        <p:nvPicPr>
          <p:cNvPr id="50" name="Picture 4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91401" y="5648983"/>
            <a:ext cx="309341" cy="328675"/>
          </a:xfrm>
          <a:prstGeom prst="rect">
            <a:avLst/>
          </a:prstGeom>
        </p:spPr>
      </p:pic>
      <p:sp>
        <p:nvSpPr>
          <p:cNvPr id="52" name="TextBox 51"/>
          <p:cNvSpPr txBox="1"/>
          <p:nvPr/>
        </p:nvSpPr>
        <p:spPr>
          <a:xfrm>
            <a:off x="1673865" y="5670461"/>
            <a:ext cx="792881" cy="248426"/>
          </a:xfrm>
          <a:prstGeom prst="rect">
            <a:avLst/>
          </a:prstGeom>
          <a:noFill/>
        </p:spPr>
        <p:txBody>
          <a:bodyPr wrap="square" rtlCol="0">
            <a:noAutofit/>
          </a:bodyPr>
          <a:lstStyle/>
          <a:p>
            <a:r>
              <a:rPr lang="en-US" sz="1015" b="1" dirty="0">
                <a:solidFill>
                  <a:srgbClr val="002052"/>
                </a:solidFill>
              </a:rPr>
              <a:t>TSSOP8</a:t>
            </a:r>
          </a:p>
        </p:txBody>
      </p:sp>
      <p:sp>
        <p:nvSpPr>
          <p:cNvPr id="53" name="Rectangle 52"/>
          <p:cNvSpPr/>
          <p:nvPr/>
        </p:nvSpPr>
        <p:spPr>
          <a:xfrm>
            <a:off x="1702607" y="4554908"/>
            <a:ext cx="3520255" cy="43171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35977" rIns="35977" bIns="35977" rtlCol="0" anchor="ctr" anchorCtr="0">
            <a:noAutofit/>
          </a:bodyPr>
          <a:lstStyle/>
          <a:p>
            <a:pPr algn="ctr"/>
            <a:r>
              <a:rPr lang="en-US" sz="1399" b="1" dirty="0">
                <a:solidFill>
                  <a:schemeClr val="bg1"/>
                </a:solidFill>
              </a:rPr>
              <a:t>Energy harvesting</a:t>
            </a:r>
          </a:p>
        </p:txBody>
      </p:sp>
      <p:cxnSp>
        <p:nvCxnSpPr>
          <p:cNvPr id="7" name="Elbow Connector 6"/>
          <p:cNvCxnSpPr>
            <a:stCxn id="36" idx="3"/>
            <a:endCxn id="34" idx="1"/>
          </p:cNvCxnSpPr>
          <p:nvPr/>
        </p:nvCxnSpPr>
        <p:spPr>
          <a:xfrm flipV="1">
            <a:off x="2855774" y="2290638"/>
            <a:ext cx="179615" cy="710463"/>
          </a:xfrm>
          <a:prstGeom prst="bentConnector3">
            <a:avLst>
              <a:gd name="adj1" fmla="val 50000"/>
            </a:avLst>
          </a:prstGeom>
          <a:ln w="19050">
            <a:solidFill>
              <a:schemeClr val="accent4"/>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40" name="Elbow Connector 39"/>
          <p:cNvCxnSpPr/>
          <p:nvPr/>
        </p:nvCxnSpPr>
        <p:spPr>
          <a:xfrm>
            <a:off x="2855773" y="2997473"/>
            <a:ext cx="179615" cy="432321"/>
          </a:xfrm>
          <a:prstGeom prst="bentConnector3">
            <a:avLst>
              <a:gd name="adj1" fmla="val 50000"/>
            </a:avLst>
          </a:prstGeom>
          <a:ln w="19050">
            <a:solidFill>
              <a:schemeClr val="accent4"/>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42" name="Elbow Connector 41"/>
          <p:cNvCxnSpPr>
            <a:stCxn id="54" idx="1"/>
            <a:endCxn id="34" idx="3"/>
          </p:cNvCxnSpPr>
          <p:nvPr/>
        </p:nvCxnSpPr>
        <p:spPr>
          <a:xfrm rot="10800000">
            <a:off x="4401844" y="2290637"/>
            <a:ext cx="173442" cy="710464"/>
          </a:xfrm>
          <a:prstGeom prst="bentConnector3">
            <a:avLst>
              <a:gd name="adj1" fmla="val 50000"/>
            </a:avLst>
          </a:prstGeom>
          <a:ln w="19050">
            <a:solidFill>
              <a:schemeClr val="accent4"/>
            </a:solidFill>
            <a:tailEnd type="triangle" w="med" len="sm"/>
          </a:ln>
        </p:spPr>
        <p:style>
          <a:lnRef idx="1">
            <a:schemeClr val="accent1"/>
          </a:lnRef>
          <a:fillRef idx="0">
            <a:schemeClr val="accent1"/>
          </a:fillRef>
          <a:effectRef idx="0">
            <a:schemeClr val="accent1"/>
          </a:effectRef>
          <a:fontRef idx="minor">
            <a:schemeClr val="tx1"/>
          </a:fontRef>
        </p:style>
      </p:cxnSp>
      <p:cxnSp>
        <p:nvCxnSpPr>
          <p:cNvPr id="55" name="Elbow Connector 54"/>
          <p:cNvCxnSpPr>
            <a:stCxn id="54" idx="1"/>
            <a:endCxn id="38" idx="3"/>
          </p:cNvCxnSpPr>
          <p:nvPr/>
        </p:nvCxnSpPr>
        <p:spPr>
          <a:xfrm rot="10800000" flipV="1">
            <a:off x="4401844" y="3001101"/>
            <a:ext cx="173442" cy="431958"/>
          </a:xfrm>
          <a:prstGeom prst="bentConnector3">
            <a:avLst>
              <a:gd name="adj1" fmla="val 50000"/>
            </a:avLst>
          </a:prstGeom>
          <a:ln w="19050">
            <a:solidFill>
              <a:schemeClr val="accent4"/>
            </a:solidFill>
            <a:tailEnd type="triangle" w="med" len="sm"/>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4489025" y="5269806"/>
            <a:ext cx="648569" cy="248426"/>
          </a:xfrm>
          <a:prstGeom prst="rect">
            <a:avLst/>
          </a:prstGeom>
          <a:noFill/>
        </p:spPr>
        <p:txBody>
          <a:bodyPr wrap="square" rtlCol="0">
            <a:noAutofit/>
          </a:bodyPr>
          <a:lstStyle/>
          <a:p>
            <a:r>
              <a:rPr lang="en-US" sz="1015" b="1" dirty="0">
                <a:solidFill>
                  <a:srgbClr val="002052"/>
                </a:solidFill>
              </a:rPr>
              <a:t>FPN12</a:t>
            </a:r>
          </a:p>
        </p:txBody>
      </p:sp>
      <p:pic>
        <p:nvPicPr>
          <p:cNvPr id="58" name="Picture 5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17827" y="5218151"/>
            <a:ext cx="363269" cy="350956"/>
          </a:xfrm>
          <a:prstGeom prst="rect">
            <a:avLst/>
          </a:prstGeom>
        </p:spPr>
      </p:pic>
      <p:grpSp>
        <p:nvGrpSpPr>
          <p:cNvPr id="59" name="Group 58"/>
          <p:cNvGrpSpPr/>
          <p:nvPr/>
        </p:nvGrpSpPr>
        <p:grpSpPr>
          <a:xfrm>
            <a:off x="2683531" y="5663846"/>
            <a:ext cx="260919" cy="255041"/>
            <a:chOff x="10200456" y="1980832"/>
            <a:chExt cx="1008112" cy="872104"/>
          </a:xfrm>
        </p:grpSpPr>
        <p:sp>
          <p:nvSpPr>
            <p:cNvPr id="60" name="Rectangle 59"/>
            <p:cNvSpPr/>
            <p:nvPr/>
          </p:nvSpPr>
          <p:spPr>
            <a:xfrm>
              <a:off x="10200456" y="1980832"/>
              <a:ext cx="1008112" cy="87210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1" name="Oval 60"/>
            <p:cNvSpPr>
              <a:spLocks noChangeAspect="1"/>
            </p:cNvSpPr>
            <p:nvPr/>
          </p:nvSpPr>
          <p:spPr>
            <a:xfrm>
              <a:off x="10272463" y="2234773"/>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2" name="Oval 61"/>
            <p:cNvSpPr>
              <a:spLocks noChangeAspect="1"/>
            </p:cNvSpPr>
            <p:nvPr/>
          </p:nvSpPr>
          <p:spPr>
            <a:xfrm>
              <a:off x="10489080" y="2102935"/>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3" name="Oval 62"/>
            <p:cNvSpPr>
              <a:spLocks noChangeAspect="1"/>
            </p:cNvSpPr>
            <p:nvPr/>
          </p:nvSpPr>
          <p:spPr>
            <a:xfrm>
              <a:off x="10490509" y="2612896"/>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4" name="Oval 63"/>
            <p:cNvSpPr>
              <a:spLocks noChangeAspect="1"/>
            </p:cNvSpPr>
            <p:nvPr/>
          </p:nvSpPr>
          <p:spPr>
            <a:xfrm>
              <a:off x="10488487" y="2357917"/>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5" name="Oval 64"/>
            <p:cNvSpPr>
              <a:spLocks noChangeAspect="1"/>
            </p:cNvSpPr>
            <p:nvPr/>
          </p:nvSpPr>
          <p:spPr>
            <a:xfrm>
              <a:off x="10272463" y="2510317"/>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6" name="Oval 65"/>
            <p:cNvSpPr>
              <a:spLocks noChangeAspect="1"/>
            </p:cNvSpPr>
            <p:nvPr/>
          </p:nvSpPr>
          <p:spPr>
            <a:xfrm>
              <a:off x="10702491" y="2228832"/>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7" name="Oval 66"/>
            <p:cNvSpPr>
              <a:spLocks noChangeAspect="1"/>
            </p:cNvSpPr>
            <p:nvPr/>
          </p:nvSpPr>
          <p:spPr>
            <a:xfrm>
              <a:off x="10919108" y="2096994"/>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8" name="Oval 67"/>
            <p:cNvSpPr>
              <a:spLocks noChangeAspect="1"/>
            </p:cNvSpPr>
            <p:nvPr/>
          </p:nvSpPr>
          <p:spPr>
            <a:xfrm>
              <a:off x="10920537" y="2606955"/>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69" name="Oval 68"/>
            <p:cNvSpPr>
              <a:spLocks noChangeAspect="1"/>
            </p:cNvSpPr>
            <p:nvPr/>
          </p:nvSpPr>
          <p:spPr>
            <a:xfrm>
              <a:off x="10918515" y="2351973"/>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sp>
          <p:nvSpPr>
            <p:cNvPr id="70" name="Oval 69"/>
            <p:cNvSpPr>
              <a:spLocks noChangeAspect="1"/>
            </p:cNvSpPr>
            <p:nvPr/>
          </p:nvSpPr>
          <p:spPr>
            <a:xfrm>
              <a:off x="10702491" y="2504372"/>
              <a:ext cx="150474" cy="133173"/>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798" dirty="0"/>
            </a:p>
          </p:txBody>
        </p:sp>
      </p:grpSp>
      <p:sp>
        <p:nvSpPr>
          <p:cNvPr id="72" name="TextBox 71"/>
          <p:cNvSpPr txBox="1"/>
          <p:nvPr/>
        </p:nvSpPr>
        <p:spPr>
          <a:xfrm>
            <a:off x="3035239" y="5688683"/>
            <a:ext cx="848440" cy="248426"/>
          </a:xfrm>
          <a:prstGeom prst="rect">
            <a:avLst/>
          </a:prstGeom>
          <a:noFill/>
        </p:spPr>
        <p:txBody>
          <a:bodyPr wrap="square" rtlCol="0">
            <a:noAutofit/>
          </a:bodyPr>
          <a:lstStyle/>
          <a:p>
            <a:r>
              <a:rPr lang="en-US" sz="1015" b="1" dirty="0">
                <a:solidFill>
                  <a:srgbClr val="002052"/>
                </a:solidFill>
              </a:rPr>
              <a:t>WLCSP10</a:t>
            </a:r>
          </a:p>
        </p:txBody>
      </p:sp>
      <p:pic>
        <p:nvPicPr>
          <p:cNvPr id="73"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030011" y="5659676"/>
            <a:ext cx="334247" cy="305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 name="TextBox 73"/>
          <p:cNvSpPr txBox="1"/>
          <p:nvPr/>
        </p:nvSpPr>
        <p:spPr>
          <a:xfrm>
            <a:off x="4489025" y="5691657"/>
            <a:ext cx="681968" cy="248426"/>
          </a:xfrm>
          <a:prstGeom prst="rect">
            <a:avLst/>
          </a:prstGeom>
          <a:noFill/>
        </p:spPr>
        <p:txBody>
          <a:bodyPr wrap="none" rtlCol="0">
            <a:noAutofit/>
          </a:bodyPr>
          <a:lstStyle/>
          <a:p>
            <a:r>
              <a:rPr lang="en-US" sz="1015" b="1" dirty="0">
                <a:solidFill>
                  <a:srgbClr val="002052"/>
                </a:solidFill>
              </a:rPr>
              <a:t>SBN12</a:t>
            </a:r>
          </a:p>
        </p:txBody>
      </p:sp>
      <p:pic>
        <p:nvPicPr>
          <p:cNvPr id="75" name="Picture 7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1042327" y="2422076"/>
            <a:ext cx="958324" cy="992549"/>
          </a:xfrm>
          <a:prstGeom prst="rect">
            <a:avLst/>
          </a:prstGeom>
        </p:spPr>
      </p:pic>
      <p:pic>
        <p:nvPicPr>
          <p:cNvPr id="83" name="Picture 8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139" y="262679"/>
            <a:ext cx="630690" cy="630690"/>
          </a:xfrm>
          <a:prstGeom prst="rect">
            <a:avLst/>
          </a:prstGeom>
        </p:spPr>
      </p:pic>
      <p:pic>
        <p:nvPicPr>
          <p:cNvPr id="56" name="Picture 1" descr="image00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42741" y="259965"/>
            <a:ext cx="1715338" cy="94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1276277"/>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1" y="1354155"/>
            <a:ext cx="12187238" cy="4722555"/>
            <a:chOff x="0" y="1352550"/>
            <a:chExt cx="12192001" cy="4724400"/>
          </a:xfrm>
        </p:grpSpPr>
        <p:cxnSp>
          <p:nvCxnSpPr>
            <p:cNvPr id="34" name="Straight Connector 33"/>
            <p:cNvCxnSpPr/>
            <p:nvPr/>
          </p:nvCxnSpPr>
          <p:spPr>
            <a:xfrm>
              <a:off x="1" y="6057900"/>
              <a:ext cx="12192000" cy="0"/>
            </a:xfrm>
            <a:prstGeom prst="line">
              <a:avLst/>
            </a:prstGeom>
            <a:ln w="38100">
              <a:solidFill>
                <a:srgbClr val="B9C4CA"/>
              </a:solidFill>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1" y="1371600"/>
              <a:ext cx="5578547" cy="4686300"/>
            </a:xfrm>
            <a:prstGeom prst="rect">
              <a:avLst/>
            </a:prstGeom>
            <a:solidFill>
              <a:srgbClr val="B9C4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8" dirty="0" err="1"/>
            </a:p>
          </p:txBody>
        </p:sp>
        <p:cxnSp>
          <p:nvCxnSpPr>
            <p:cNvPr id="36" name="Straight Connector 35"/>
            <p:cNvCxnSpPr/>
            <p:nvPr/>
          </p:nvCxnSpPr>
          <p:spPr>
            <a:xfrm>
              <a:off x="1" y="1371600"/>
              <a:ext cx="12192000" cy="0"/>
            </a:xfrm>
            <a:prstGeom prst="line">
              <a:avLst/>
            </a:prstGeom>
            <a:ln w="38100">
              <a:solidFill>
                <a:srgbClr val="B9C4CA"/>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a:off x="0" y="1352550"/>
              <a:ext cx="171450" cy="472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grpSp>
      <p:sp>
        <p:nvSpPr>
          <p:cNvPr id="4" name="Title 3"/>
          <p:cNvSpPr>
            <a:spLocks noGrp="1"/>
          </p:cNvSpPr>
          <p:nvPr>
            <p:ph type="title"/>
          </p:nvPr>
        </p:nvSpPr>
        <p:spPr>
          <a:xfrm>
            <a:off x="609364" y="118817"/>
            <a:ext cx="10762780" cy="1142521"/>
          </a:xfrm>
        </p:spPr>
        <p:txBody>
          <a:bodyPr anchor="ctr" anchorCtr="0">
            <a:normAutofit/>
          </a:bodyPr>
          <a:lstStyle/>
          <a:p>
            <a:r>
              <a:rPr lang="en-US" dirty="0" smtClean="0">
                <a:solidFill>
                  <a:srgbClr val="39A9DC"/>
                </a:solidFill>
              </a:rPr>
              <a:t>ST25DV-W Dynamic </a:t>
            </a:r>
            <a:r>
              <a:rPr lang="en-US" dirty="0">
                <a:solidFill>
                  <a:srgbClr val="39A9DC"/>
                </a:solidFill>
              </a:rPr>
              <a:t>NFC Tag</a:t>
            </a:r>
          </a:p>
        </p:txBody>
      </p:sp>
      <p:sp>
        <p:nvSpPr>
          <p:cNvPr id="3" name="Slide Number Placeholder 2"/>
          <p:cNvSpPr>
            <a:spLocks noGrp="1"/>
          </p:cNvSpPr>
          <p:nvPr>
            <p:ph type="sldNum" sz="quarter" idx="12"/>
          </p:nvPr>
        </p:nvSpPr>
        <p:spPr/>
        <p:txBody>
          <a:bodyPr/>
          <a:lstStyle/>
          <a:p>
            <a:fld id="{5B31B9E4-8E4D-4C86-BFD7-412B282B373B}" type="slidenum">
              <a:rPr lang="en-US" smtClean="0"/>
              <a:pPr/>
              <a:t>40</a:t>
            </a:fld>
            <a:endParaRPr lang="en-US" dirty="0"/>
          </a:p>
        </p:txBody>
      </p:sp>
      <p:sp>
        <p:nvSpPr>
          <p:cNvPr id="51" name="TextBox 50"/>
          <p:cNvSpPr txBox="1"/>
          <p:nvPr/>
        </p:nvSpPr>
        <p:spPr>
          <a:xfrm>
            <a:off x="1055028" y="1405970"/>
            <a:ext cx="2878125" cy="431719"/>
          </a:xfrm>
          <a:prstGeom prst="rect">
            <a:avLst/>
          </a:prstGeom>
          <a:noFill/>
        </p:spPr>
        <p:txBody>
          <a:bodyPr wrap="none" rtlCol="0">
            <a:noAutofit/>
          </a:bodyPr>
          <a:lstStyle/>
          <a:p>
            <a:r>
              <a:rPr lang="en-US" sz="1798" b="1" dirty="0">
                <a:solidFill>
                  <a:srgbClr val="002052"/>
                </a:solidFill>
              </a:rPr>
              <a:t>ST25DV02K-W1 / -W2</a:t>
            </a:r>
            <a:endParaRPr lang="en-US" sz="2798" b="1" dirty="0">
              <a:solidFill>
                <a:srgbClr val="002052"/>
              </a:solidFill>
            </a:endParaRPr>
          </a:p>
        </p:txBody>
      </p:sp>
      <p:sp>
        <p:nvSpPr>
          <p:cNvPr id="32" name="Rectangle 31"/>
          <p:cNvSpPr/>
          <p:nvPr/>
        </p:nvSpPr>
        <p:spPr>
          <a:xfrm>
            <a:off x="1055031" y="5157632"/>
            <a:ext cx="3529401" cy="8634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1661" dirty="0"/>
          </a:p>
        </p:txBody>
      </p:sp>
      <p:sp>
        <p:nvSpPr>
          <p:cNvPr id="33" name="TextBox 32"/>
          <p:cNvSpPr txBox="1"/>
          <p:nvPr/>
        </p:nvSpPr>
        <p:spPr>
          <a:xfrm>
            <a:off x="1673865" y="5269806"/>
            <a:ext cx="648569" cy="248426"/>
          </a:xfrm>
          <a:prstGeom prst="rect">
            <a:avLst/>
          </a:prstGeom>
          <a:noFill/>
        </p:spPr>
        <p:txBody>
          <a:bodyPr wrap="square" rtlCol="0">
            <a:noAutofit/>
          </a:bodyPr>
          <a:lstStyle/>
          <a:p>
            <a:r>
              <a:rPr lang="en-US" sz="1015" b="1" dirty="0">
                <a:solidFill>
                  <a:srgbClr val="002052"/>
                </a:solidFill>
              </a:rPr>
              <a:t>SO8</a:t>
            </a:r>
          </a:p>
        </p:txBody>
      </p:sp>
      <p:pic>
        <p:nvPicPr>
          <p:cNvPr id="49" name="Picture 4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0014" y="5224574"/>
            <a:ext cx="342028" cy="323027"/>
          </a:xfrm>
          <a:prstGeom prst="rect">
            <a:avLst/>
          </a:prstGeom>
        </p:spPr>
      </p:pic>
      <p:pic>
        <p:nvPicPr>
          <p:cNvPr id="50" name="Picture 4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21369" y="5648983"/>
            <a:ext cx="279363" cy="296823"/>
          </a:xfrm>
          <a:prstGeom prst="rect">
            <a:avLst/>
          </a:prstGeom>
        </p:spPr>
      </p:pic>
      <p:sp>
        <p:nvSpPr>
          <p:cNvPr id="52" name="TextBox 51"/>
          <p:cNvSpPr txBox="1"/>
          <p:nvPr/>
        </p:nvSpPr>
        <p:spPr>
          <a:xfrm>
            <a:off x="1673865" y="5670461"/>
            <a:ext cx="792881" cy="248426"/>
          </a:xfrm>
          <a:prstGeom prst="rect">
            <a:avLst/>
          </a:prstGeom>
          <a:noFill/>
        </p:spPr>
        <p:txBody>
          <a:bodyPr wrap="square" rtlCol="0">
            <a:noAutofit/>
          </a:bodyPr>
          <a:lstStyle/>
          <a:p>
            <a:r>
              <a:rPr lang="en-US" sz="1015" b="1" dirty="0">
                <a:solidFill>
                  <a:srgbClr val="002052"/>
                </a:solidFill>
              </a:rPr>
              <a:t>TSSOP8</a:t>
            </a:r>
          </a:p>
        </p:txBody>
      </p:sp>
      <p:pic>
        <p:nvPicPr>
          <p:cNvPr id="75" name="Picture 7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42327" y="2252652"/>
            <a:ext cx="958324" cy="992549"/>
          </a:xfrm>
          <a:prstGeom prst="rect">
            <a:avLst/>
          </a:prstGeom>
        </p:spPr>
      </p:pic>
      <p:sp>
        <p:nvSpPr>
          <p:cNvPr id="56" name="Content Placeholder 4"/>
          <p:cNvSpPr txBox="1">
            <a:spLocks/>
          </p:cNvSpPr>
          <p:nvPr/>
        </p:nvSpPr>
        <p:spPr bwMode="auto">
          <a:xfrm>
            <a:off x="5576369" y="1373199"/>
            <a:ext cx="6439805" cy="4684469"/>
          </a:xfrm>
          <a:prstGeom prst="rect">
            <a:avLst/>
          </a:prstGeom>
          <a:noFill/>
          <a:ln w="9525">
            <a:noFill/>
            <a:miter lim="800000"/>
            <a:headEnd/>
            <a:tailEnd/>
          </a:ln>
        </p:spPr>
        <p:txBody>
          <a:bodyPr vert="horz" wrap="square" lIns="182809" tIns="107930" rIns="91401" bIns="45701" numCol="1" anchor="t" anchorCtr="0" compatLnSpc="1">
            <a:prstTxWarp prst="textNoShape">
              <a:avLst/>
            </a:prstTxWarp>
            <a:normAutofit fontScale="92500" lnSpcReduction="10000"/>
          </a:bodyPr>
          <a:lstStyle>
            <a:lvl1pPr marL="177800" indent="-177800" algn="l" rtl="0" eaLnBrk="0" fontAlgn="base" hangingPunct="0">
              <a:lnSpc>
                <a:spcPct val="100000"/>
              </a:lnSpc>
              <a:spcBef>
                <a:spcPts val="1800"/>
              </a:spcBef>
              <a:spcAft>
                <a:spcPts val="600"/>
              </a:spcAft>
              <a:buClr>
                <a:schemeClr val="accent1"/>
              </a:buClr>
              <a:buFont typeface="Arial" charset="0"/>
              <a:buChar char="•"/>
              <a:defRPr sz="2000" kern="1200" baseline="0">
                <a:solidFill>
                  <a:srgbClr val="002152"/>
                </a:solidFill>
                <a:latin typeface="Arial" pitchFamily="34" charset="0"/>
                <a:ea typeface="+mn-ea"/>
                <a:cs typeface="Arial" pitchFamily="34" charset="0"/>
              </a:defRPr>
            </a:lvl1pPr>
            <a:lvl2pPr marL="533400" indent="-177800" algn="l" rtl="0" eaLnBrk="0" fontAlgn="base" hangingPunct="0">
              <a:lnSpc>
                <a:spcPct val="100000"/>
              </a:lnSpc>
              <a:spcBef>
                <a:spcPct val="0"/>
              </a:spcBef>
              <a:spcAft>
                <a:spcPts val="600"/>
              </a:spcAft>
              <a:buClr>
                <a:srgbClr val="002152"/>
              </a:buClr>
              <a:buFont typeface="Arial" charset="0"/>
              <a:buChar char="•"/>
              <a:defRPr sz="1600" kern="1200">
                <a:solidFill>
                  <a:schemeClr val="accent1"/>
                </a:solidFill>
                <a:latin typeface="Arial" pitchFamily="34" charset="0"/>
                <a:ea typeface="+mn-ea"/>
                <a:cs typeface="Arial" pitchFamily="34" charset="0"/>
              </a:defRPr>
            </a:lvl2pPr>
            <a:lvl3pPr marL="901700" indent="-177800" algn="l" rtl="0" eaLnBrk="0" fontAlgn="base" hangingPunct="0">
              <a:lnSpc>
                <a:spcPct val="100000"/>
              </a:lnSpc>
              <a:spcBef>
                <a:spcPct val="0"/>
              </a:spcBef>
              <a:spcAft>
                <a:spcPts val="300"/>
              </a:spcAft>
              <a:buFont typeface="Arial" charset="0"/>
              <a:buChar char="•"/>
              <a:defRPr sz="1400" kern="1200">
                <a:solidFill>
                  <a:srgbClr val="9C9E9F"/>
                </a:solidFill>
                <a:latin typeface="Arial" pitchFamily="34" charset="0"/>
                <a:ea typeface="+mn-ea"/>
                <a:cs typeface="Arial" pitchFamily="34" charset="0"/>
              </a:defRPr>
            </a:lvl3pPr>
            <a:lvl4pPr marL="1527175" indent="-155575" algn="l" rtl="0" eaLnBrk="0" fontAlgn="base" hangingPunct="0">
              <a:lnSpc>
                <a:spcPct val="100000"/>
              </a:lnSpc>
              <a:spcBef>
                <a:spcPct val="0"/>
              </a:spcBef>
              <a:spcAft>
                <a:spcPts val="300"/>
              </a:spcAft>
              <a:buFont typeface="Arial" charset="0"/>
              <a:buChar char="•"/>
              <a:defRPr sz="1200" kern="1200">
                <a:solidFill>
                  <a:srgbClr val="5F5F5F"/>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0"/>
              </a:spcAft>
              <a:buNone/>
            </a:pPr>
            <a:r>
              <a:rPr lang="en-US" sz="1998" b="1" dirty="0"/>
              <a:t>Use cases</a:t>
            </a:r>
          </a:p>
          <a:p>
            <a:pPr marL="361696" lvl="1">
              <a:spcBef>
                <a:spcPts val="600"/>
              </a:spcBef>
              <a:spcAft>
                <a:spcPts val="0"/>
              </a:spcAft>
            </a:pPr>
            <a:r>
              <a:rPr lang="en-US" sz="1699" dirty="0">
                <a:solidFill>
                  <a:schemeClr val="accent4"/>
                </a:solidFill>
              </a:rPr>
              <a:t>Industrial applications like Lighting LED driver, Motor control</a:t>
            </a:r>
          </a:p>
          <a:p>
            <a:pPr marL="0" indent="0">
              <a:spcAft>
                <a:spcPts val="0"/>
              </a:spcAft>
              <a:buNone/>
            </a:pPr>
            <a:r>
              <a:rPr lang="en-US" sz="1998" b="1" dirty="0"/>
              <a:t>Key Features</a:t>
            </a:r>
          </a:p>
          <a:p>
            <a:pPr marL="361696" lvl="1">
              <a:spcBef>
                <a:spcPts val="600"/>
              </a:spcBef>
              <a:spcAft>
                <a:spcPts val="0"/>
              </a:spcAft>
            </a:pPr>
            <a:r>
              <a:rPr lang="en-US" sz="1699" b="1" dirty="0">
                <a:solidFill>
                  <a:schemeClr val="accent5"/>
                </a:solidFill>
              </a:rPr>
              <a:t>ISO15693</a:t>
            </a:r>
            <a:r>
              <a:rPr lang="en-US" sz="1699" dirty="0">
                <a:solidFill>
                  <a:schemeClr val="accent4"/>
                </a:solidFill>
              </a:rPr>
              <a:t> and </a:t>
            </a:r>
            <a:r>
              <a:rPr lang="en-US" sz="1699" b="1" dirty="0">
                <a:solidFill>
                  <a:schemeClr val="accent5"/>
                </a:solidFill>
              </a:rPr>
              <a:t>NFC Type V</a:t>
            </a:r>
          </a:p>
          <a:p>
            <a:pPr marL="361696" lvl="1">
              <a:spcBef>
                <a:spcPts val="600"/>
              </a:spcBef>
              <a:spcAft>
                <a:spcPts val="0"/>
              </a:spcAft>
            </a:pPr>
            <a:r>
              <a:rPr lang="en-US" sz="1699" dirty="0">
                <a:solidFill>
                  <a:schemeClr val="accent4"/>
                </a:solidFill>
              </a:rPr>
              <a:t>2K-bit memory</a:t>
            </a:r>
          </a:p>
          <a:p>
            <a:pPr marL="361696" lvl="1">
              <a:spcBef>
                <a:spcPts val="600"/>
              </a:spcBef>
              <a:spcAft>
                <a:spcPts val="0"/>
              </a:spcAft>
            </a:pPr>
            <a:r>
              <a:rPr lang="en-US" sz="1699" dirty="0">
                <a:solidFill>
                  <a:schemeClr val="accent4"/>
                </a:solidFill>
              </a:rPr>
              <a:t>Up to </a:t>
            </a:r>
            <a:r>
              <a:rPr lang="en-US" sz="1699" b="1" dirty="0"/>
              <a:t>2 PWM </a:t>
            </a:r>
            <a:r>
              <a:rPr lang="en-US" sz="1699" dirty="0">
                <a:solidFill>
                  <a:schemeClr val="accent4"/>
                </a:solidFill>
              </a:rPr>
              <a:t>signal (push pull) </a:t>
            </a:r>
          </a:p>
          <a:p>
            <a:pPr marL="361696" lvl="1">
              <a:spcBef>
                <a:spcPts val="600"/>
              </a:spcBef>
              <a:spcAft>
                <a:spcPts val="0"/>
              </a:spcAft>
            </a:pPr>
            <a:r>
              <a:rPr lang="en-US" sz="1699" dirty="0">
                <a:solidFill>
                  <a:schemeClr val="accent4"/>
                </a:solidFill>
              </a:rPr>
              <a:t>Up to 15 bits resolution (62.5ns resolution step)</a:t>
            </a:r>
          </a:p>
          <a:p>
            <a:pPr marL="361696" lvl="1">
              <a:spcBef>
                <a:spcPts val="600"/>
              </a:spcBef>
              <a:spcAft>
                <a:spcPts val="0"/>
              </a:spcAft>
            </a:pPr>
            <a:r>
              <a:rPr lang="en-US" sz="1699" dirty="0">
                <a:solidFill>
                  <a:schemeClr val="accent4"/>
                </a:solidFill>
              </a:rPr>
              <a:t>Power Supply 1.8V - 5.5V</a:t>
            </a:r>
          </a:p>
          <a:p>
            <a:pPr marL="361696" lvl="1">
              <a:spcBef>
                <a:spcPts val="600"/>
              </a:spcBef>
              <a:spcAft>
                <a:spcPts val="0"/>
              </a:spcAft>
            </a:pPr>
            <a:r>
              <a:rPr lang="fr-FR" sz="1699" b="1" dirty="0">
                <a:solidFill>
                  <a:srgbClr val="A6B800"/>
                </a:solidFill>
              </a:rPr>
              <a:t>-</a:t>
            </a:r>
            <a:r>
              <a:rPr lang="fr-FR" sz="1699" dirty="0">
                <a:solidFill>
                  <a:schemeClr val="accent4"/>
                </a:solidFill>
              </a:rPr>
              <a:t>40 to </a:t>
            </a:r>
            <a:r>
              <a:rPr lang="fr-FR" sz="1699" b="1" dirty="0">
                <a:solidFill>
                  <a:schemeClr val="accent2"/>
                </a:solidFill>
              </a:rPr>
              <a:t>+105°C</a:t>
            </a:r>
            <a:r>
              <a:rPr lang="en-US" sz="1699" b="1" dirty="0">
                <a:solidFill>
                  <a:schemeClr val="accent2"/>
                </a:solidFill>
              </a:rPr>
              <a:t> </a:t>
            </a:r>
            <a:r>
              <a:rPr lang="en-US" sz="1699" dirty="0">
                <a:solidFill>
                  <a:schemeClr val="accent4"/>
                </a:solidFill>
              </a:rPr>
              <a:t>(PWM) temperature range</a:t>
            </a:r>
          </a:p>
          <a:p>
            <a:pPr marL="361696" lvl="1">
              <a:spcBef>
                <a:spcPts val="600"/>
              </a:spcBef>
              <a:spcAft>
                <a:spcPts val="0"/>
              </a:spcAft>
            </a:pPr>
            <a:r>
              <a:rPr lang="en-US" sz="1699" dirty="0">
                <a:solidFill>
                  <a:schemeClr val="accent4"/>
                </a:solidFill>
              </a:rPr>
              <a:t>256-bit</a:t>
            </a:r>
            <a:r>
              <a:rPr lang="en-US" sz="1699" dirty="0"/>
              <a:t> </a:t>
            </a:r>
            <a:r>
              <a:rPr lang="en-US" sz="1699" b="1" dirty="0"/>
              <a:t>TruST25</a:t>
            </a:r>
            <a:r>
              <a:rPr lang="en-US" sz="1699" dirty="0"/>
              <a:t> </a:t>
            </a:r>
            <a:r>
              <a:rPr lang="en-US" sz="1699" dirty="0">
                <a:solidFill>
                  <a:schemeClr val="accent4"/>
                </a:solidFill>
              </a:rPr>
              <a:t>Digital Signature</a:t>
            </a:r>
          </a:p>
          <a:p>
            <a:pPr marL="0" indent="0">
              <a:spcAft>
                <a:spcPts val="0"/>
              </a:spcAft>
              <a:buNone/>
            </a:pPr>
            <a:r>
              <a:rPr lang="en-US" sz="1998" b="1" dirty="0">
                <a:solidFill>
                  <a:schemeClr val="accent4"/>
                </a:solidFill>
              </a:rPr>
              <a:t>Key Benefits</a:t>
            </a:r>
          </a:p>
          <a:p>
            <a:pPr marL="361696" lvl="1">
              <a:spcBef>
                <a:spcPts val="600"/>
              </a:spcBef>
              <a:spcAft>
                <a:spcPts val="0"/>
              </a:spcAft>
            </a:pPr>
            <a:r>
              <a:rPr lang="en-US" sz="1699" dirty="0">
                <a:solidFill>
                  <a:schemeClr val="accent4"/>
                </a:solidFill>
              </a:rPr>
              <a:t>2 in 1 chip, putting NFC connectivity with PWM functionality</a:t>
            </a:r>
          </a:p>
          <a:p>
            <a:pPr marL="361696" lvl="1">
              <a:spcBef>
                <a:spcPts val="600"/>
              </a:spcBef>
              <a:spcAft>
                <a:spcPts val="0"/>
              </a:spcAft>
            </a:pPr>
            <a:r>
              <a:rPr lang="en-US" sz="1699" dirty="0">
                <a:solidFill>
                  <a:schemeClr val="accent4"/>
                </a:solidFill>
              </a:rPr>
              <a:t>Cost optimized solution to address low end Lighting market</a:t>
            </a:r>
            <a:endParaRPr lang="en-US" sz="1599" dirty="0">
              <a:solidFill>
                <a:schemeClr val="accent4"/>
              </a:solidFill>
            </a:endParaRPr>
          </a:p>
          <a:p>
            <a:pPr marL="729739" lvl="2">
              <a:spcBef>
                <a:spcPts val="600"/>
              </a:spcBef>
              <a:spcAft>
                <a:spcPts val="0"/>
              </a:spcAft>
            </a:pPr>
            <a:r>
              <a:rPr lang="en-US" sz="1499" dirty="0">
                <a:solidFill>
                  <a:schemeClr val="accent4"/>
                </a:solidFill>
              </a:rPr>
              <a:t>Significant BOM reduction as no MCU is required to drive the system</a:t>
            </a:r>
          </a:p>
        </p:txBody>
      </p:sp>
      <p:grpSp>
        <p:nvGrpSpPr>
          <p:cNvPr id="76" name="Group 75"/>
          <p:cNvGrpSpPr/>
          <p:nvPr/>
        </p:nvGrpSpPr>
        <p:grpSpPr>
          <a:xfrm>
            <a:off x="1055031" y="1859969"/>
            <a:ext cx="3529401" cy="2842150"/>
            <a:chOff x="696253" y="2535909"/>
            <a:chExt cx="3093197" cy="2478557"/>
          </a:xfrm>
        </p:grpSpPr>
        <p:sp>
          <p:nvSpPr>
            <p:cNvPr id="78" name="Rectangle 77"/>
            <p:cNvSpPr/>
            <p:nvPr/>
          </p:nvSpPr>
          <p:spPr>
            <a:xfrm>
              <a:off x="1265475" y="2535909"/>
              <a:ext cx="1008964" cy="247855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ISO</a:t>
              </a:r>
            </a:p>
            <a:p>
              <a:pPr algn="ctr"/>
              <a:r>
                <a:rPr lang="en-US" sz="1399" b="1" dirty="0">
                  <a:solidFill>
                    <a:schemeClr val="bg1"/>
                  </a:solidFill>
                </a:rPr>
                <a:t>15693</a:t>
              </a:r>
            </a:p>
            <a:p>
              <a:pPr algn="ctr"/>
              <a:endParaRPr lang="en-US" sz="1399" b="1" dirty="0">
                <a:solidFill>
                  <a:schemeClr val="bg1"/>
                </a:solidFill>
              </a:endParaRPr>
            </a:p>
            <a:p>
              <a:pPr algn="ctr"/>
              <a:r>
                <a:rPr lang="en-US" sz="1399" b="1" dirty="0">
                  <a:solidFill>
                    <a:schemeClr val="bg1"/>
                  </a:solidFill>
                </a:rPr>
                <a:t>NFC </a:t>
              </a:r>
              <a:br>
                <a:rPr lang="en-US" sz="1399" b="1" dirty="0">
                  <a:solidFill>
                    <a:schemeClr val="bg1"/>
                  </a:solidFill>
                </a:rPr>
              </a:br>
              <a:r>
                <a:rPr lang="en-US" sz="1399" b="1" dirty="0">
                  <a:solidFill>
                    <a:schemeClr val="bg1"/>
                  </a:solidFill>
                </a:rPr>
                <a:t>Type V</a:t>
              </a:r>
              <a:endParaRPr lang="fr-FR" sz="1399" dirty="0">
                <a:solidFill>
                  <a:schemeClr val="bg1"/>
                </a:solidFill>
              </a:endParaRPr>
            </a:p>
            <a:p>
              <a:pPr algn="ctr"/>
              <a:endParaRPr lang="fr-FR" sz="1399" dirty="0">
                <a:solidFill>
                  <a:schemeClr val="bg1"/>
                </a:solidFill>
              </a:endParaRPr>
            </a:p>
            <a:p>
              <a:pPr algn="ctr"/>
              <a:endParaRPr lang="en-US" sz="1399" dirty="0">
                <a:solidFill>
                  <a:schemeClr val="bg1"/>
                </a:solidFill>
              </a:endParaRPr>
            </a:p>
            <a:p>
              <a:pPr algn="ctr"/>
              <a:r>
                <a:rPr lang="en-US" sz="1399" dirty="0">
                  <a:solidFill>
                    <a:schemeClr val="bg1"/>
                  </a:solidFill>
                </a:rPr>
                <a:t>26kb/s (53kb/s)</a:t>
              </a:r>
            </a:p>
          </p:txBody>
        </p:sp>
        <p:sp>
          <p:nvSpPr>
            <p:cNvPr id="79" name="Rectangle 78"/>
            <p:cNvSpPr/>
            <p:nvPr/>
          </p:nvSpPr>
          <p:spPr>
            <a:xfrm>
              <a:off x="696253" y="2535910"/>
              <a:ext cx="567542" cy="247855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oAutofit/>
            </a:bodyPr>
            <a:lstStyle/>
            <a:p>
              <a:pPr algn="ctr"/>
              <a:r>
                <a:rPr lang="en-US" sz="1399" b="1" dirty="0">
                  <a:solidFill>
                    <a:schemeClr val="bg1"/>
                  </a:solidFill>
                </a:rPr>
                <a:t>RF    Tag</a:t>
              </a:r>
            </a:p>
          </p:txBody>
        </p:sp>
        <p:sp>
          <p:nvSpPr>
            <p:cNvPr id="80" name="Rectangle 79"/>
            <p:cNvSpPr/>
            <p:nvPr/>
          </p:nvSpPr>
          <p:spPr>
            <a:xfrm>
              <a:off x="2276004" y="2535910"/>
              <a:ext cx="1513446" cy="247855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chorCtr="0">
              <a:noAutofit/>
            </a:bodyPr>
            <a:lstStyle/>
            <a:p>
              <a:pPr algn="ctr"/>
              <a:r>
                <a:rPr lang="en-US" sz="1399" b="1" dirty="0">
                  <a:solidFill>
                    <a:schemeClr val="bg1"/>
                  </a:solidFill>
                </a:rPr>
                <a:t>EEPROM</a:t>
              </a:r>
            </a:p>
            <a:p>
              <a:pPr algn="ctr"/>
              <a:r>
                <a:rPr lang="en-US" sz="1200" dirty="0">
                  <a:solidFill>
                    <a:schemeClr val="bg1"/>
                  </a:solidFill>
                </a:rPr>
                <a:t>2K-bit</a:t>
              </a:r>
            </a:p>
          </p:txBody>
        </p:sp>
      </p:grpSp>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4139" y="262679"/>
            <a:ext cx="630690" cy="630690"/>
          </a:xfrm>
          <a:prstGeom prst="rect">
            <a:avLst/>
          </a:prstGeom>
        </p:spPr>
      </p:pic>
      <p:sp>
        <p:nvSpPr>
          <p:cNvPr id="27" name="Rectangle 26"/>
          <p:cNvSpPr/>
          <p:nvPr/>
        </p:nvSpPr>
        <p:spPr>
          <a:xfrm>
            <a:off x="1703317" y="4549580"/>
            <a:ext cx="2881823" cy="440352"/>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35977" rIns="35977" bIns="35977" rtlCol="0" anchor="ctr" anchorCtr="0">
            <a:noAutofit/>
          </a:bodyPr>
          <a:lstStyle/>
          <a:p>
            <a:pPr algn="ctr"/>
            <a:r>
              <a:rPr lang="en-US" sz="1399" b="1" dirty="0">
                <a:solidFill>
                  <a:schemeClr val="bg1"/>
                </a:solidFill>
              </a:rPr>
              <a:t>PWM output</a:t>
            </a:r>
            <a:endParaRPr lang="en-US" sz="1399" dirty="0">
              <a:solidFill>
                <a:schemeClr val="bg1"/>
              </a:solidFill>
            </a:endParaRPr>
          </a:p>
        </p:txBody>
      </p:sp>
      <p:sp>
        <p:nvSpPr>
          <p:cNvPr id="28" name="Rectangle 27"/>
          <p:cNvSpPr/>
          <p:nvPr/>
        </p:nvSpPr>
        <p:spPr>
          <a:xfrm>
            <a:off x="1055741" y="1859970"/>
            <a:ext cx="647577" cy="3129962"/>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5977" tIns="143907" rIns="35977" bIns="35977" rtlCol="0" anchor="t">
            <a:noAutofit/>
          </a:bodyPr>
          <a:lstStyle/>
          <a:p>
            <a:pPr algn="ctr"/>
            <a:r>
              <a:rPr lang="en-US" sz="1399" b="1" dirty="0">
                <a:solidFill>
                  <a:schemeClr val="bg1"/>
                </a:solidFill>
              </a:rPr>
              <a:t>RF    Tag</a:t>
            </a:r>
          </a:p>
        </p:txBody>
      </p:sp>
      <p:sp>
        <p:nvSpPr>
          <p:cNvPr id="29" name="Rectangle 28"/>
          <p:cNvSpPr/>
          <p:nvPr/>
        </p:nvSpPr>
        <p:spPr>
          <a:xfrm>
            <a:off x="3002170" y="2581019"/>
            <a:ext cx="1439064" cy="6524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nchorCtr="0">
            <a:noAutofit/>
          </a:bodyPr>
          <a:lstStyle/>
          <a:p>
            <a:pPr algn="ctr"/>
            <a:r>
              <a:rPr lang="en-US" sz="1100" b="1" dirty="0">
                <a:solidFill>
                  <a:srgbClr val="002060"/>
                </a:solidFill>
              </a:rPr>
              <a:t>01001101110000</a:t>
            </a:r>
            <a:endParaRPr lang="en-US" sz="1100" b="1" dirty="0">
              <a:solidFill>
                <a:schemeClr val="bg1"/>
              </a:solidFill>
            </a:endParaRPr>
          </a:p>
          <a:p>
            <a:pPr algn="ctr"/>
            <a:r>
              <a:rPr lang="en-US" sz="1100" b="1" dirty="0">
                <a:solidFill>
                  <a:srgbClr val="002060"/>
                </a:solidFill>
              </a:rPr>
              <a:t>00110101001110</a:t>
            </a:r>
          </a:p>
          <a:p>
            <a:pPr algn="ctr"/>
            <a:r>
              <a:rPr lang="en-US" sz="1100" b="1" dirty="0">
                <a:solidFill>
                  <a:srgbClr val="002060"/>
                </a:solidFill>
              </a:rPr>
              <a:t>10110001101110</a:t>
            </a:r>
            <a:endParaRPr lang="en-US" sz="1000" b="1" dirty="0">
              <a:solidFill>
                <a:srgbClr val="002060"/>
              </a:solidFill>
            </a:endParaRPr>
          </a:p>
        </p:txBody>
      </p:sp>
      <p:sp>
        <p:nvSpPr>
          <p:cNvPr id="31" name="Rectangle 30"/>
          <p:cNvSpPr/>
          <p:nvPr/>
        </p:nvSpPr>
        <p:spPr>
          <a:xfrm>
            <a:off x="3002171" y="3862939"/>
            <a:ext cx="1439064" cy="502594"/>
          </a:xfrm>
          <a:prstGeom prst="rect">
            <a:avLst/>
          </a:prstGeom>
          <a:solidFill>
            <a:schemeClr val="bg1"/>
          </a:solidFill>
          <a:ln w="25400">
            <a:noFill/>
          </a:ln>
          <a:effectLst/>
          <a:extLst>
            <a:ext uri="{AF507438-7753-43E0-B8FC-AC1667EBCBE1}">
              <a14:hiddenEffects xmlns:a14="http://schemas.microsoft.com/office/drawing/2010/main">
                <a:effectLst>
                  <a:outerShdw blurRad="40000" dist="20000" dir="5400000" rotWithShape="0">
                    <a:srgbClr val="000000">
                      <a:alpha val="38000"/>
                    </a:srgbClr>
                  </a:outerShdw>
                </a:effectLst>
              </a14:hiddenEffects>
            </a:ext>
          </a:extLst>
        </p:spPr>
        <p:style>
          <a:lnRef idx="1">
            <a:schemeClr val="accent5"/>
          </a:lnRef>
          <a:fillRef idx="2">
            <a:schemeClr val="accent5"/>
          </a:fillRef>
          <a:effectRef idx="1">
            <a:schemeClr val="accent5"/>
          </a:effectRef>
          <a:fontRef idx="minor">
            <a:schemeClr val="dk1"/>
          </a:fontRef>
        </p:style>
        <p:txBody>
          <a:bodyPr rtlCol="0" anchor="ctr">
            <a:noAutofit/>
          </a:bodyPr>
          <a:lstStyle/>
          <a:p>
            <a:pPr algn="ctr"/>
            <a:r>
              <a:rPr lang="en-US" sz="1100" b="1" dirty="0">
                <a:solidFill>
                  <a:srgbClr val="002060"/>
                </a:solidFill>
              </a:rPr>
              <a:t>TruST25</a:t>
            </a:r>
          </a:p>
          <a:p>
            <a:pPr algn="ctr"/>
            <a:r>
              <a:rPr lang="en-US" sz="1100" b="1" dirty="0">
                <a:solidFill>
                  <a:srgbClr val="002060"/>
                </a:solidFill>
              </a:rPr>
              <a:t>256-bit signature</a:t>
            </a:r>
          </a:p>
        </p:txBody>
      </p:sp>
      <p:sp>
        <p:nvSpPr>
          <p:cNvPr id="39" name="Rectangle 38"/>
          <p:cNvSpPr/>
          <p:nvPr/>
        </p:nvSpPr>
        <p:spPr>
          <a:xfrm>
            <a:off x="3002171" y="3300819"/>
            <a:ext cx="1439064" cy="503672"/>
          </a:xfrm>
          <a:prstGeom prst="rect">
            <a:avLst/>
          </a:prstGeom>
          <a:solidFill>
            <a:schemeClr val="bg1"/>
          </a:solidFill>
          <a:ln w="25400">
            <a:noFill/>
          </a:ln>
          <a:effectLst/>
          <a:extLst>
            <a:ext uri="{AF507438-7753-43E0-B8FC-AC1667EBCBE1}">
              <a14:hiddenEffects xmlns:a14="http://schemas.microsoft.com/office/drawing/2010/main">
                <a:effectLst>
                  <a:outerShdw blurRad="40000" dist="20000" dir="5400000" rotWithShape="0">
                    <a:srgbClr val="000000">
                      <a:alpha val="38000"/>
                    </a:srgbClr>
                  </a:outerShdw>
                </a:effectLst>
              </a14:hiddenEffects>
            </a:ext>
          </a:extLst>
        </p:spPr>
        <p:style>
          <a:lnRef idx="1">
            <a:schemeClr val="accent5"/>
          </a:lnRef>
          <a:fillRef idx="2">
            <a:schemeClr val="accent5"/>
          </a:fillRef>
          <a:effectRef idx="1">
            <a:schemeClr val="accent5"/>
          </a:effectRef>
          <a:fontRef idx="minor">
            <a:schemeClr val="dk1"/>
          </a:fontRef>
        </p:style>
        <p:txBody>
          <a:bodyPr rtlCol="0" anchor="ctr">
            <a:noAutofit/>
          </a:bodyPr>
          <a:lstStyle/>
          <a:p>
            <a:pPr algn="ctr"/>
            <a:r>
              <a:rPr lang="en-US" sz="1100" b="1" dirty="0">
                <a:solidFill>
                  <a:srgbClr val="002060"/>
                </a:solidFill>
              </a:rPr>
              <a:t>64-bit “encrypted” password</a:t>
            </a:r>
          </a:p>
        </p:txBody>
      </p:sp>
      <p:pic>
        <p:nvPicPr>
          <p:cNvPr id="40" name="Picture 1" descr="image00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2741" y="259965"/>
            <a:ext cx="1715338" cy="94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2777065"/>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0561" y="4755500"/>
            <a:ext cx="10359151" cy="1361543"/>
          </a:xfrm>
        </p:spPr>
        <p:txBody>
          <a:bodyPr anchor="t" anchorCtr="0"/>
          <a:lstStyle/>
          <a:p>
            <a:r>
              <a:rPr lang="en-US" sz="4398" dirty="0">
                <a:solidFill>
                  <a:srgbClr val="39A9DC"/>
                </a:solidFill>
              </a:rPr>
              <a:t>Key Use Cases </a:t>
            </a:r>
            <a:endParaRPr lang="en-US" sz="3199" dirty="0">
              <a:solidFill>
                <a:srgbClr val="002052"/>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l="18445" t="25853" r="17401" b="23124"/>
          <a:stretch>
            <a:fillRect/>
          </a:stretch>
        </p:blipFill>
        <p:spPr>
          <a:xfrm>
            <a:off x="983049" y="3357815"/>
            <a:ext cx="1146151" cy="1146151"/>
          </a:xfrm>
          <a:custGeom>
            <a:avLst/>
            <a:gdLst>
              <a:gd name="connsiteX0" fmla="*/ 831056 w 1662112"/>
              <a:gd name="connsiteY0" fmla="*/ 0 h 1662112"/>
              <a:gd name="connsiteX1" fmla="*/ 1662112 w 1662112"/>
              <a:gd name="connsiteY1" fmla="*/ 831056 h 1662112"/>
              <a:gd name="connsiteX2" fmla="*/ 831056 w 1662112"/>
              <a:gd name="connsiteY2" fmla="*/ 1662112 h 1662112"/>
              <a:gd name="connsiteX3" fmla="*/ 0 w 1662112"/>
              <a:gd name="connsiteY3" fmla="*/ 831056 h 1662112"/>
              <a:gd name="connsiteX4" fmla="*/ 831056 w 1662112"/>
              <a:gd name="connsiteY4" fmla="*/ 0 h 1662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112" h="1662112">
                <a:moveTo>
                  <a:pt x="831056" y="0"/>
                </a:moveTo>
                <a:cubicBezTo>
                  <a:pt x="1290036" y="0"/>
                  <a:pt x="1662112" y="372076"/>
                  <a:pt x="1662112" y="831056"/>
                </a:cubicBezTo>
                <a:cubicBezTo>
                  <a:pt x="1662112" y="1290036"/>
                  <a:pt x="1290036" y="1662112"/>
                  <a:pt x="831056" y="1662112"/>
                </a:cubicBezTo>
                <a:cubicBezTo>
                  <a:pt x="372076" y="1662112"/>
                  <a:pt x="0" y="1290036"/>
                  <a:pt x="0" y="831056"/>
                </a:cubicBezTo>
                <a:cubicBezTo>
                  <a:pt x="0" y="372076"/>
                  <a:pt x="372076" y="0"/>
                  <a:pt x="831056" y="0"/>
                </a:cubicBezTo>
                <a:close/>
              </a:path>
            </a:pathLst>
          </a:custGeom>
          <a:noFill/>
          <a:ln w="9525">
            <a:noFill/>
          </a:ln>
        </p:spPr>
      </p:pic>
    </p:spTree>
    <p:extLst>
      <p:ext uri="{BB962C8B-B14F-4D97-AF65-F5344CB8AC3E}">
        <p14:creationId xmlns:p14="http://schemas.microsoft.com/office/powerpoint/2010/main" val="214374069"/>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URL Link “Tap &amp; Get Web Page”</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42</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Direct access to a Web page</a:t>
            </a:r>
          </a:p>
        </p:txBody>
      </p:sp>
      <p:sp>
        <p:nvSpPr>
          <p:cNvPr id="19" name="TextBox 18"/>
          <p:cNvSpPr txBox="1"/>
          <p:nvPr/>
        </p:nvSpPr>
        <p:spPr>
          <a:xfrm>
            <a:off x="1044918" y="2295125"/>
            <a:ext cx="3783532" cy="338422"/>
          </a:xfrm>
          <a:prstGeom prst="rect">
            <a:avLst/>
          </a:prstGeom>
          <a:noFill/>
        </p:spPr>
        <p:txBody>
          <a:bodyPr wrap="none" rtlCol="0">
            <a:noAutofit/>
          </a:bodyPr>
          <a:lstStyle/>
          <a:p>
            <a:r>
              <a:rPr lang="en-US" sz="1599" dirty="0">
                <a:solidFill>
                  <a:schemeClr val="accent4"/>
                </a:solidFill>
                <a:latin typeface="+mj-lt"/>
              </a:rPr>
              <a:t>Native support with NFC phone (NDEF)</a:t>
            </a:r>
          </a:p>
        </p:txBody>
      </p:sp>
      <p:pic>
        <p:nvPicPr>
          <p:cNvPr id="20" name="Picture 19"/>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51636" y="4976790"/>
            <a:ext cx="366705" cy="366705"/>
          </a:xfrm>
          <a:prstGeom prst="rect">
            <a:avLst/>
          </a:prstGeom>
        </p:spPr>
      </p:pic>
      <p:sp>
        <p:nvSpPr>
          <p:cNvPr id="21" name="TextBox 20"/>
          <p:cNvSpPr txBox="1"/>
          <p:nvPr/>
        </p:nvSpPr>
        <p:spPr>
          <a:xfrm>
            <a:off x="3214424" y="5371728"/>
            <a:ext cx="1980426" cy="338422"/>
          </a:xfrm>
          <a:prstGeom prst="rect">
            <a:avLst/>
          </a:prstGeom>
          <a:noFill/>
        </p:spPr>
        <p:txBody>
          <a:bodyPr wrap="square" rtlCol="0">
            <a:noAutofit/>
          </a:bodyPr>
          <a:lstStyle/>
          <a:p>
            <a:pPr algn="ctr"/>
            <a:r>
              <a:rPr lang="en-US" sz="1599" dirty="0">
                <a:solidFill>
                  <a:srgbClr val="002060"/>
                </a:solidFill>
              </a:rPr>
              <a:t>Built-in technology</a:t>
            </a:r>
          </a:p>
        </p:txBody>
      </p:sp>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9596" y="5018916"/>
            <a:ext cx="267648" cy="267648"/>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2228" y="3290352"/>
            <a:ext cx="880148" cy="880148"/>
          </a:xfrm>
          <a:prstGeom prst="rect">
            <a:avLst/>
          </a:prstGeom>
        </p:spPr>
      </p:pic>
      <p:pic>
        <p:nvPicPr>
          <p:cNvPr id="24" name="Picture 23"/>
          <p:cNvPicPr>
            <a:picLocks noChangeAspect="1"/>
          </p:cNvPicPr>
          <p:nvPr/>
        </p:nvPicPr>
        <p:blipFill rotWithShape="1">
          <a:blip r:embed="rId6"/>
          <a:srcRect b="15863"/>
          <a:stretch/>
        </p:blipFill>
        <p:spPr>
          <a:xfrm>
            <a:off x="1201312" y="2905479"/>
            <a:ext cx="874630" cy="1219347"/>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3149" y="2760497"/>
            <a:ext cx="3076276" cy="3076276"/>
          </a:xfrm>
          <a:prstGeom prst="rect">
            <a:avLst/>
          </a:prstGeom>
        </p:spPr>
      </p:pic>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pic>
        <p:nvPicPr>
          <p:cNvPr id="28" name="Pictur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81036" y="5340400"/>
            <a:ext cx="630447" cy="630447"/>
          </a:xfrm>
          <a:prstGeom prst="rect">
            <a:avLst/>
          </a:prstGeom>
        </p:spPr>
      </p:pic>
      <p:sp>
        <p:nvSpPr>
          <p:cNvPr id="29" name="Rectangle 28"/>
          <p:cNvSpPr/>
          <p:nvPr/>
        </p:nvSpPr>
        <p:spPr>
          <a:xfrm>
            <a:off x="9063641" y="5463763"/>
            <a:ext cx="857144"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p:txBody>
      </p:sp>
      <p:sp>
        <p:nvSpPr>
          <p:cNvPr id="14" name="Right Arrow 13"/>
          <p:cNvSpPr/>
          <p:nvPr/>
        </p:nvSpPr>
        <p:spPr>
          <a:xfrm>
            <a:off x="5641564" y="3291386"/>
            <a:ext cx="904110" cy="88014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1" name="TextBox 30"/>
          <p:cNvSpPr txBox="1"/>
          <p:nvPr/>
        </p:nvSpPr>
        <p:spPr>
          <a:xfrm>
            <a:off x="7001380" y="3499683"/>
            <a:ext cx="2615400" cy="461485"/>
          </a:xfrm>
          <a:prstGeom prst="rect">
            <a:avLst/>
          </a:prstGeom>
          <a:noFill/>
        </p:spPr>
        <p:txBody>
          <a:bodyPr wrap="none" rtlCol="0">
            <a:spAutoFit/>
          </a:bodyPr>
          <a:lstStyle/>
          <a:p>
            <a:r>
              <a:rPr lang="en-US" sz="2399" dirty="0">
                <a:solidFill>
                  <a:schemeClr val="accent6"/>
                </a:solidFill>
              </a:rPr>
              <a:t>Open a web page</a:t>
            </a:r>
          </a:p>
        </p:txBody>
      </p:sp>
      <p:pic>
        <p:nvPicPr>
          <p:cNvPr id="22" name="Picture 21"/>
          <p:cNvPicPr>
            <a:picLocks noChangeAspect="1"/>
          </p:cNvPicPr>
          <p:nvPr/>
        </p:nvPicPr>
        <p:blipFill rotWithShape="1">
          <a:blip r:embed="rId6"/>
          <a:srcRect b="1454"/>
          <a:stretch/>
        </p:blipFill>
        <p:spPr>
          <a:xfrm>
            <a:off x="9980533" y="2853955"/>
            <a:ext cx="1092344" cy="1783685"/>
          </a:xfrm>
          <a:prstGeom prst="rect">
            <a:avLst/>
          </a:prstGeom>
        </p:spPr>
      </p:pic>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Tree>
    <p:extLst>
      <p:ext uri="{BB962C8B-B14F-4D97-AF65-F5344CB8AC3E}">
        <p14:creationId xmlns:p14="http://schemas.microsoft.com/office/powerpoint/2010/main" val="3529660792"/>
      </p:ext>
    </p:extLst>
  </p:cSld>
  <p:clrMapOvr>
    <a:masterClrMapping/>
  </p:clrMapOvr>
  <p:transition spd="slow">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URL Link “Tap &amp; Get Web Page”</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43</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Direct access to the Google Play store to download an app</a:t>
            </a:r>
          </a:p>
        </p:txBody>
      </p:sp>
      <p:sp>
        <p:nvSpPr>
          <p:cNvPr id="19" name="TextBox 18"/>
          <p:cNvSpPr txBox="1"/>
          <p:nvPr/>
        </p:nvSpPr>
        <p:spPr>
          <a:xfrm>
            <a:off x="1044918" y="2295125"/>
            <a:ext cx="3783532" cy="338422"/>
          </a:xfrm>
          <a:prstGeom prst="rect">
            <a:avLst/>
          </a:prstGeom>
          <a:noFill/>
        </p:spPr>
        <p:txBody>
          <a:bodyPr wrap="none" rtlCol="0">
            <a:noAutofit/>
          </a:bodyPr>
          <a:lstStyle/>
          <a:p>
            <a:r>
              <a:rPr lang="en-US" sz="1599" dirty="0">
                <a:solidFill>
                  <a:schemeClr val="accent4"/>
                </a:solidFill>
                <a:latin typeface="+mj-lt"/>
              </a:rPr>
              <a:t>Native support with NFC phone (NDEF)</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2228" y="3290352"/>
            <a:ext cx="880148" cy="880148"/>
          </a:xfrm>
          <a:prstGeom prst="rect">
            <a:avLst/>
          </a:prstGeom>
        </p:spPr>
      </p:pic>
      <p:sp>
        <p:nvSpPr>
          <p:cNvPr id="14" name="Right Arrow 13"/>
          <p:cNvSpPr/>
          <p:nvPr/>
        </p:nvSpPr>
        <p:spPr>
          <a:xfrm>
            <a:off x="5641564" y="3291386"/>
            <a:ext cx="904110" cy="88014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1" name="TextBox 30"/>
          <p:cNvSpPr txBox="1"/>
          <p:nvPr/>
        </p:nvSpPr>
        <p:spPr>
          <a:xfrm>
            <a:off x="7017516" y="3499683"/>
            <a:ext cx="1091539" cy="461485"/>
          </a:xfrm>
          <a:prstGeom prst="rect">
            <a:avLst/>
          </a:prstGeom>
          <a:noFill/>
        </p:spPr>
        <p:txBody>
          <a:bodyPr wrap="none" rtlCol="0">
            <a:spAutoFit/>
          </a:bodyPr>
          <a:lstStyle/>
          <a:p>
            <a:r>
              <a:rPr lang="en-US" sz="2399" dirty="0">
                <a:solidFill>
                  <a:schemeClr val="accent6"/>
                </a:solidFill>
              </a:rPr>
              <a:t>Link to</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0555" y="2979525"/>
            <a:ext cx="2674027" cy="1505815"/>
          </a:xfrm>
          <a:prstGeom prst="rect">
            <a:avLst/>
          </a:prstGeom>
        </p:spPr>
      </p:pic>
      <p:grpSp>
        <p:nvGrpSpPr>
          <p:cNvPr id="6" name="Group 5"/>
          <p:cNvGrpSpPr/>
          <p:nvPr/>
        </p:nvGrpSpPr>
        <p:grpSpPr>
          <a:xfrm>
            <a:off x="1186922" y="2835109"/>
            <a:ext cx="908521" cy="1256660"/>
            <a:chOff x="1485533" y="2834082"/>
            <a:chExt cx="908876" cy="1257151"/>
          </a:xfrm>
        </p:grpSpPr>
        <p:sp>
          <p:nvSpPr>
            <p:cNvPr id="2" name="Rectangle 1"/>
            <p:cNvSpPr/>
            <p:nvPr/>
          </p:nvSpPr>
          <p:spPr>
            <a:xfrm>
              <a:off x="1485533" y="2834082"/>
              <a:ext cx="908876" cy="1257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pic>
          <p:nvPicPr>
            <p:cNvPr id="5122" name="Picture 2" descr="http://cdn.androidbeat.com/wp-content/uploads/2017/05/New-Play-Store-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66335" y="3028021"/>
              <a:ext cx="735809" cy="735809"/>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3149" y="2760497"/>
            <a:ext cx="3076276" cy="3076276"/>
          </a:xfrm>
          <a:prstGeom prst="rect">
            <a:avLst/>
          </a:prstGeom>
        </p:spPr>
      </p:pic>
      <p:sp>
        <p:nvSpPr>
          <p:cNvPr id="29" name="Rectangle 28"/>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pic>
        <p:nvPicPr>
          <p:cNvPr id="33" name="Picture 3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sp>
        <p:nvSpPr>
          <p:cNvPr id="34" name="Rectangle 33"/>
          <p:cNvSpPr/>
          <p:nvPr/>
        </p:nvSpPr>
        <p:spPr>
          <a:xfrm>
            <a:off x="9053710" y="5279233"/>
            <a:ext cx="2135072"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Dynamic Tag</a:t>
            </a:r>
          </a:p>
        </p:txBody>
      </p:sp>
      <p:pic>
        <p:nvPicPr>
          <p:cNvPr id="35" name="Picture 3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80555" y="5473211"/>
            <a:ext cx="630690" cy="630690"/>
          </a:xfrm>
          <a:prstGeom prst="rect">
            <a:avLst/>
          </a:prstGeom>
        </p:spPr>
      </p:pic>
      <p:pic>
        <p:nvPicPr>
          <p:cNvPr id="36" name="Picture 35"/>
          <p:cNvPicPr>
            <a:picLocks noChangeAspect="1"/>
          </p:cNvPicPr>
          <p:nvPr/>
        </p:nvPicPr>
        <p:blipFill>
          <a:blip r:embed="rId9"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51636" y="4976790"/>
            <a:ext cx="366705" cy="366705"/>
          </a:xfrm>
          <a:prstGeom prst="rect">
            <a:avLst/>
          </a:prstGeom>
        </p:spPr>
      </p:pic>
      <p:sp>
        <p:nvSpPr>
          <p:cNvPr id="37" name="TextBox 36"/>
          <p:cNvSpPr txBox="1"/>
          <p:nvPr/>
        </p:nvSpPr>
        <p:spPr>
          <a:xfrm>
            <a:off x="3214424" y="5371728"/>
            <a:ext cx="1980426" cy="338422"/>
          </a:xfrm>
          <a:prstGeom prst="rect">
            <a:avLst/>
          </a:prstGeom>
          <a:noFill/>
        </p:spPr>
        <p:txBody>
          <a:bodyPr wrap="square" rtlCol="0">
            <a:noAutofit/>
          </a:bodyPr>
          <a:lstStyle/>
          <a:p>
            <a:pPr algn="ctr"/>
            <a:r>
              <a:rPr lang="en-US" sz="1599" dirty="0">
                <a:solidFill>
                  <a:srgbClr val="002060"/>
                </a:solidFill>
              </a:rPr>
              <a:t>Built-in technology</a:t>
            </a:r>
          </a:p>
        </p:txBody>
      </p:sp>
      <p:pic>
        <p:nvPicPr>
          <p:cNvPr id="38" name="Picture 3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19596" y="5018916"/>
            <a:ext cx="267648" cy="267648"/>
          </a:xfrm>
          <a:prstGeom prst="rect">
            <a:avLst/>
          </a:prstGeom>
        </p:spPr>
      </p:pic>
      <p:sp>
        <p:nvSpPr>
          <p:cNvPr id="39" name="Rectangle 38"/>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Tree>
    <p:extLst>
      <p:ext uri="{BB962C8B-B14F-4D97-AF65-F5344CB8AC3E}">
        <p14:creationId xmlns:p14="http://schemas.microsoft.com/office/powerpoint/2010/main" val="1359321138"/>
      </p:ext>
    </p:extLst>
  </p:cSld>
  <p:clrMapOvr>
    <a:masterClrMapping/>
  </p:clrMapOvr>
  <p:transition spd="slow">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E-warranty Card &amp; Customer Registration</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44</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Pre-program activation email in ST25 product</a:t>
            </a:r>
          </a:p>
        </p:txBody>
      </p:sp>
      <p:sp>
        <p:nvSpPr>
          <p:cNvPr id="19" name="TextBox 18"/>
          <p:cNvSpPr txBox="1"/>
          <p:nvPr/>
        </p:nvSpPr>
        <p:spPr>
          <a:xfrm>
            <a:off x="1044918" y="2295125"/>
            <a:ext cx="3783532" cy="338422"/>
          </a:xfrm>
          <a:prstGeom prst="rect">
            <a:avLst/>
          </a:prstGeom>
          <a:noFill/>
        </p:spPr>
        <p:txBody>
          <a:bodyPr wrap="none" rtlCol="0">
            <a:noAutofit/>
          </a:bodyPr>
          <a:lstStyle/>
          <a:p>
            <a:r>
              <a:rPr lang="en-US" sz="1599" dirty="0">
                <a:solidFill>
                  <a:schemeClr val="accent4"/>
                </a:solidFill>
                <a:latin typeface="+mj-lt"/>
              </a:rPr>
              <a:t>Native support with NFC phone (NDEF)</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14" name="Right Arrow 13"/>
          <p:cNvSpPr/>
          <p:nvPr/>
        </p:nvSpPr>
        <p:spPr>
          <a:xfrm>
            <a:off x="5641564" y="3291386"/>
            <a:ext cx="904110" cy="88014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sp>
        <p:nvSpPr>
          <p:cNvPr id="30" name="Rectangle 29"/>
          <p:cNvSpPr/>
          <p:nvPr/>
        </p:nvSpPr>
        <p:spPr>
          <a:xfrm>
            <a:off x="9053710" y="5279233"/>
            <a:ext cx="2135072"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Dynamic Tag</a:t>
            </a:r>
          </a:p>
        </p:txBody>
      </p:sp>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555" y="5473211"/>
            <a:ext cx="630690" cy="630690"/>
          </a:xfrm>
          <a:prstGeom prst="rect">
            <a:avLst/>
          </a:prstGeom>
        </p:spPr>
      </p:pic>
      <p:sp>
        <p:nvSpPr>
          <p:cNvPr id="2" name="Rectangle 1"/>
          <p:cNvSpPr/>
          <p:nvPr/>
        </p:nvSpPr>
        <p:spPr>
          <a:xfrm>
            <a:off x="1186922" y="2835109"/>
            <a:ext cx="908521" cy="1256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99" dirty="0">
                <a:solidFill>
                  <a:schemeClr val="accent4"/>
                </a:solidFill>
              </a:rPr>
              <a:t>Activate</a:t>
            </a:r>
          </a:p>
          <a:p>
            <a:pPr algn="ctr"/>
            <a:r>
              <a:rPr lang="en-US" sz="1399" dirty="0">
                <a:solidFill>
                  <a:schemeClr val="accent4"/>
                </a:solidFill>
              </a:rPr>
              <a:t>Warranty</a:t>
            </a: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9349" y="3050663"/>
            <a:ext cx="1312027" cy="1312027"/>
          </a:xfrm>
          <a:prstGeom prst="rect">
            <a:avLst/>
          </a:prstGeom>
        </p:spPr>
      </p:pic>
      <p:sp>
        <p:nvSpPr>
          <p:cNvPr id="29" name="TextBox 28"/>
          <p:cNvSpPr txBox="1"/>
          <p:nvPr/>
        </p:nvSpPr>
        <p:spPr>
          <a:xfrm>
            <a:off x="6944127" y="2741272"/>
            <a:ext cx="4835902" cy="2088715"/>
          </a:xfrm>
          <a:prstGeom prst="rect">
            <a:avLst/>
          </a:prstGeom>
          <a:solidFill>
            <a:schemeClr val="bg1"/>
          </a:solidFill>
          <a:ln>
            <a:solidFill>
              <a:srgbClr val="D7D8D9"/>
            </a:solidFill>
          </a:ln>
        </p:spPr>
        <p:txBody>
          <a:bodyPr wrap="square" rtlCol="0">
            <a:noAutofit/>
          </a:bodyPr>
          <a:lstStyle/>
          <a:p>
            <a:r>
              <a:rPr lang="en-US" sz="1200" dirty="0">
                <a:solidFill>
                  <a:srgbClr val="002052"/>
                </a:solidFill>
              </a:rPr>
              <a:t>To: customer.service@st.com</a:t>
            </a:r>
          </a:p>
          <a:p>
            <a:endParaRPr lang="en-US" sz="600" dirty="0">
              <a:solidFill>
                <a:srgbClr val="002052"/>
              </a:solidFill>
            </a:endParaRPr>
          </a:p>
          <a:p>
            <a:r>
              <a:rPr lang="en-US" sz="1200" dirty="0">
                <a:solidFill>
                  <a:srgbClr val="002052"/>
                </a:solidFill>
              </a:rPr>
              <a:t>Subject: warranty activation #627123A58-A</a:t>
            </a:r>
          </a:p>
          <a:p>
            <a:endParaRPr lang="en-US" sz="1200" dirty="0">
              <a:solidFill>
                <a:srgbClr val="002052"/>
              </a:solidFill>
            </a:endParaRPr>
          </a:p>
          <a:p>
            <a:r>
              <a:rPr lang="en-US" sz="1200" dirty="0">
                <a:solidFill>
                  <a:srgbClr val="002052"/>
                </a:solidFill>
              </a:rPr>
              <a:t>Dear customer service,</a:t>
            </a:r>
          </a:p>
          <a:p>
            <a:endParaRPr lang="en-US" sz="1200" dirty="0">
              <a:solidFill>
                <a:srgbClr val="002052"/>
              </a:solidFill>
            </a:endParaRPr>
          </a:p>
          <a:p>
            <a:r>
              <a:rPr lang="en-US" sz="1200" dirty="0">
                <a:solidFill>
                  <a:srgbClr val="002052"/>
                </a:solidFill>
              </a:rPr>
              <a:t>I would like to activate the warranty card for item serial number #627123A58-A and apply for the 2-year program.</a:t>
            </a:r>
          </a:p>
          <a:p>
            <a:endParaRPr lang="en-US" sz="1200" dirty="0"/>
          </a:p>
        </p:txBody>
      </p:sp>
      <p:cxnSp>
        <p:nvCxnSpPr>
          <p:cNvPr id="33" name="Straight Connector 32"/>
          <p:cNvCxnSpPr/>
          <p:nvPr/>
        </p:nvCxnSpPr>
        <p:spPr>
          <a:xfrm>
            <a:off x="7210358" y="2956095"/>
            <a:ext cx="3011157"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34" name="Picture 33"/>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51636" y="4976790"/>
            <a:ext cx="366705" cy="366705"/>
          </a:xfrm>
          <a:prstGeom prst="rect">
            <a:avLst/>
          </a:prstGeom>
        </p:spPr>
      </p:pic>
      <p:sp>
        <p:nvSpPr>
          <p:cNvPr id="35" name="TextBox 34"/>
          <p:cNvSpPr txBox="1"/>
          <p:nvPr/>
        </p:nvSpPr>
        <p:spPr>
          <a:xfrm>
            <a:off x="3214424" y="5371728"/>
            <a:ext cx="1980426" cy="338422"/>
          </a:xfrm>
          <a:prstGeom prst="rect">
            <a:avLst/>
          </a:prstGeom>
          <a:noFill/>
        </p:spPr>
        <p:txBody>
          <a:bodyPr wrap="square" rtlCol="0">
            <a:noAutofit/>
          </a:bodyPr>
          <a:lstStyle/>
          <a:p>
            <a:pPr algn="ctr"/>
            <a:r>
              <a:rPr lang="en-US" sz="1599" dirty="0">
                <a:solidFill>
                  <a:srgbClr val="002060"/>
                </a:solidFill>
              </a:rPr>
              <a:t>Built-in technology</a:t>
            </a:r>
          </a:p>
        </p:txBody>
      </p:sp>
      <p:pic>
        <p:nvPicPr>
          <p:cNvPr id="36" name="Picture 3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19596" y="5018916"/>
            <a:ext cx="267648" cy="267648"/>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3149" y="2760497"/>
            <a:ext cx="3076276" cy="3076276"/>
          </a:xfrm>
          <a:prstGeom prst="rect">
            <a:avLst/>
          </a:prstGeom>
        </p:spPr>
      </p:pic>
      <p:sp>
        <p:nvSpPr>
          <p:cNvPr id="37" name="Rectangle 36"/>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Tree>
    <p:extLst>
      <p:ext uri="{BB962C8B-B14F-4D97-AF65-F5344CB8AC3E}">
        <p14:creationId xmlns:p14="http://schemas.microsoft.com/office/powerpoint/2010/main" val="574682403"/>
      </p:ext>
    </p:extLst>
  </p:cSld>
  <p:clrMapOvr>
    <a:masterClrMapping/>
  </p:clrMapOvr>
  <p:transition spd="slow">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220939"/>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Business Card (</a:t>
            </a:r>
            <a:r>
              <a:rPr lang="en-US" sz="4398" dirty="0" err="1">
                <a:solidFill>
                  <a:srgbClr val="39A9DC"/>
                </a:solidFill>
              </a:rPr>
              <a:t>Vcard</a:t>
            </a:r>
            <a:r>
              <a:rPr lang="en-US" sz="4398" dirty="0">
                <a:solidFill>
                  <a:srgbClr val="39A9DC"/>
                </a:solidFill>
              </a:rPr>
              <a:t>)</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45</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 Tap &amp; download the contact on your phone</a:t>
            </a:r>
          </a:p>
        </p:txBody>
      </p:sp>
      <p:sp>
        <p:nvSpPr>
          <p:cNvPr id="19" name="TextBox 18"/>
          <p:cNvSpPr txBox="1"/>
          <p:nvPr/>
        </p:nvSpPr>
        <p:spPr>
          <a:xfrm>
            <a:off x="1044918" y="2295125"/>
            <a:ext cx="3783532" cy="338422"/>
          </a:xfrm>
          <a:prstGeom prst="rect">
            <a:avLst/>
          </a:prstGeom>
          <a:noFill/>
        </p:spPr>
        <p:txBody>
          <a:bodyPr wrap="none" rtlCol="0">
            <a:noAutofit/>
          </a:bodyPr>
          <a:lstStyle/>
          <a:p>
            <a:r>
              <a:rPr lang="en-US" sz="1599" dirty="0">
                <a:solidFill>
                  <a:schemeClr val="accent4"/>
                </a:solidFill>
                <a:latin typeface="+mj-lt"/>
              </a:rPr>
              <a:t>Native support with NFC phone (NDEF)</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2" name="Rectangle 1"/>
          <p:cNvSpPr/>
          <p:nvPr/>
        </p:nvSpPr>
        <p:spPr>
          <a:xfrm>
            <a:off x="1186922" y="2835109"/>
            <a:ext cx="908521" cy="1256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99" dirty="0">
                <a:solidFill>
                  <a:schemeClr val="accent4"/>
                </a:solidFill>
              </a:rPr>
              <a:t>New</a:t>
            </a:r>
          </a:p>
          <a:p>
            <a:pPr algn="ctr"/>
            <a:r>
              <a:rPr lang="fr-FR" sz="1399" dirty="0">
                <a:solidFill>
                  <a:schemeClr val="accent4"/>
                </a:solidFill>
              </a:rPr>
              <a:t>Contact</a:t>
            </a:r>
            <a:endParaRPr lang="en-US" sz="1399" dirty="0">
              <a:solidFill>
                <a:schemeClr val="accent4"/>
              </a:solidFill>
            </a:endParaRPr>
          </a:p>
        </p:txBody>
      </p:sp>
      <p:pic>
        <p:nvPicPr>
          <p:cNvPr id="24" name="Picture 2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82042" y="2782914"/>
            <a:ext cx="3077021" cy="1905276"/>
          </a:xfrm>
          <a:prstGeom prst="rect">
            <a:avLst/>
          </a:prstGeom>
          <a:ln>
            <a:solidFill>
              <a:srgbClr val="9C9E9F"/>
            </a:solidFill>
          </a:ln>
        </p:spPr>
      </p:pic>
      <p:pic>
        <p:nvPicPr>
          <p:cNvPr id="31" name="Picture 30"/>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51636" y="4976790"/>
            <a:ext cx="366705" cy="366705"/>
          </a:xfrm>
          <a:prstGeom prst="rect">
            <a:avLst/>
          </a:prstGeom>
        </p:spPr>
      </p:pic>
      <p:sp>
        <p:nvSpPr>
          <p:cNvPr id="34" name="TextBox 33"/>
          <p:cNvSpPr txBox="1"/>
          <p:nvPr/>
        </p:nvSpPr>
        <p:spPr>
          <a:xfrm>
            <a:off x="3214424" y="5371728"/>
            <a:ext cx="1980426" cy="338422"/>
          </a:xfrm>
          <a:prstGeom prst="rect">
            <a:avLst/>
          </a:prstGeom>
          <a:noFill/>
        </p:spPr>
        <p:txBody>
          <a:bodyPr wrap="square" rtlCol="0">
            <a:noAutofit/>
          </a:bodyPr>
          <a:lstStyle/>
          <a:p>
            <a:pPr algn="ctr"/>
            <a:r>
              <a:rPr lang="en-US" sz="1599" dirty="0">
                <a:solidFill>
                  <a:srgbClr val="002060"/>
                </a:solidFill>
              </a:rPr>
              <a:t>Built-in technology</a:t>
            </a:r>
          </a:p>
        </p:txBody>
      </p:sp>
      <p:pic>
        <p:nvPicPr>
          <p:cNvPr id="35" name="Picture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9596" y="5018916"/>
            <a:ext cx="267648" cy="267648"/>
          </a:xfrm>
          <a:prstGeom prst="rect">
            <a:avLst/>
          </a:prstGeom>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81036" y="5340400"/>
            <a:ext cx="630447" cy="630447"/>
          </a:xfrm>
          <a:prstGeom prst="rect">
            <a:avLst/>
          </a:prstGeom>
        </p:spPr>
      </p:pic>
      <p:sp>
        <p:nvSpPr>
          <p:cNvPr id="37" name="Rectangle 36"/>
          <p:cNvSpPr/>
          <p:nvPr/>
        </p:nvSpPr>
        <p:spPr>
          <a:xfrm>
            <a:off x="9063641" y="5463763"/>
            <a:ext cx="857144"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p:txBody>
      </p:sp>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3149" y="2760497"/>
            <a:ext cx="3076276" cy="3076276"/>
          </a:xfrm>
          <a:prstGeom prst="rect">
            <a:avLst/>
          </a:prstGeom>
        </p:spPr>
      </p:pic>
      <p:sp>
        <p:nvSpPr>
          <p:cNvPr id="38" name="Rectangle 37"/>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Tree>
    <p:extLst>
      <p:ext uri="{BB962C8B-B14F-4D97-AF65-F5344CB8AC3E}">
        <p14:creationId xmlns:p14="http://schemas.microsoft.com/office/powerpoint/2010/main" val="3339074064"/>
      </p:ext>
    </p:extLst>
  </p:cSld>
  <p:clrMapOvr>
    <a:masterClrMapping/>
  </p:clrMapOvr>
  <p:transition spd="slow">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Tap &amp; Identify</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46</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Track &amp; Trace, Consumer Engagement and Cloud-based brand protection</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Branding and consumer engagement</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Product identification with enriched information</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Identity check using digital signature</a:t>
            </a:r>
          </a:p>
        </p:txBody>
      </p:sp>
      <p:pic>
        <p:nvPicPr>
          <p:cNvPr id="29" name="Picture 2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6850" y="2635000"/>
            <a:ext cx="1090695" cy="1090695"/>
          </a:xfrm>
          <a:prstGeom prst="rect">
            <a:avLst/>
          </a:prstGeom>
        </p:spPr>
      </p:pic>
      <p:pic>
        <p:nvPicPr>
          <p:cNvPr id="40" name="Picture 3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57498" y="4869392"/>
            <a:ext cx="769519" cy="769519"/>
          </a:xfrm>
          <a:prstGeom prst="rect">
            <a:avLst/>
          </a:prstGeom>
        </p:spPr>
      </p:pic>
      <p:pic>
        <p:nvPicPr>
          <p:cNvPr id="47" name="Picture 4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23440" y="3963334"/>
            <a:ext cx="817270" cy="836276"/>
          </a:xfrm>
          <a:prstGeom prst="rect">
            <a:avLst/>
          </a:prstGeom>
        </p:spPr>
      </p:pic>
      <p:pic>
        <p:nvPicPr>
          <p:cNvPr id="50" name="Picture 49"/>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869811" y="4096757"/>
            <a:ext cx="809373" cy="714153"/>
          </a:xfrm>
          <a:prstGeom prst="rect">
            <a:avLst/>
          </a:prstGeom>
        </p:spPr>
      </p:pic>
      <p:pic>
        <p:nvPicPr>
          <p:cNvPr id="53" name="Picture 52"/>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06090" y="2909216"/>
            <a:ext cx="793576" cy="793576"/>
          </a:xfrm>
          <a:prstGeom prst="rect">
            <a:avLst/>
          </a:prstGeom>
        </p:spPr>
      </p:pic>
      <p:pic>
        <p:nvPicPr>
          <p:cNvPr id="56" name="Picture 55"/>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560309" y="2146203"/>
            <a:ext cx="855791" cy="855791"/>
          </a:xfrm>
          <a:prstGeom prst="rect">
            <a:avLst/>
          </a:prstGeom>
        </p:spPr>
      </p:pic>
      <p:grpSp>
        <p:nvGrpSpPr>
          <p:cNvPr id="8" name="Group 7"/>
          <p:cNvGrpSpPr/>
          <p:nvPr/>
        </p:nvGrpSpPr>
        <p:grpSpPr>
          <a:xfrm>
            <a:off x="2265306" y="3101919"/>
            <a:ext cx="1445798" cy="1543022"/>
            <a:chOff x="2635362" y="4233515"/>
            <a:chExt cx="2068713" cy="2207826"/>
          </a:xfrm>
        </p:grpSpPr>
        <p:pic>
          <p:nvPicPr>
            <p:cNvPr id="61" name="Picture 6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53142" y="4890408"/>
              <a:ext cx="1550933" cy="1550933"/>
            </a:xfrm>
            <a:prstGeom prst="rect">
              <a:avLst/>
            </a:prstGeom>
          </p:spPr>
        </p:pic>
        <p:pic>
          <p:nvPicPr>
            <p:cNvPr id="7" name="Picture 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2600000">
              <a:off x="2635362" y="4233515"/>
              <a:ext cx="974115" cy="974115"/>
            </a:xfrm>
            <a:prstGeom prst="rect">
              <a:avLst/>
            </a:prstGeom>
          </p:spPr>
        </p:pic>
      </p:gr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pic>
        <p:nvPicPr>
          <p:cNvPr id="63" name="Picture 6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181036" y="5340400"/>
            <a:ext cx="630447" cy="630447"/>
          </a:xfrm>
          <a:prstGeom prst="rect">
            <a:avLst/>
          </a:prstGeom>
        </p:spPr>
      </p:pic>
      <p:sp>
        <p:nvSpPr>
          <p:cNvPr id="64" name="Rectangle 63"/>
          <p:cNvSpPr/>
          <p:nvPr/>
        </p:nvSpPr>
        <p:spPr>
          <a:xfrm>
            <a:off x="9063641" y="5463763"/>
            <a:ext cx="857144"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22" name="Rectangle 21"/>
          <p:cNvSpPr/>
          <p:nvPr/>
        </p:nvSpPr>
        <p:spPr>
          <a:xfrm flipH="1">
            <a:off x="6093619" y="431013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Anti counterfeiting with Tamper detect</a:t>
            </a:r>
          </a:p>
        </p:txBody>
      </p:sp>
    </p:spTree>
    <p:extLst>
      <p:ext uri="{BB962C8B-B14F-4D97-AF65-F5344CB8AC3E}">
        <p14:creationId xmlns:p14="http://schemas.microsoft.com/office/powerpoint/2010/main" val="165419766"/>
      </p:ext>
    </p:extLst>
  </p:cSld>
  <p:clrMapOvr>
    <a:masterClrMapping/>
  </p:clrMapOvr>
  <p:transition spd="slow">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Transport</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47</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altLang="en-US" sz="2399" dirty="0">
                <a:solidFill>
                  <a:schemeClr val="bg1"/>
                </a:solidFill>
                <a:latin typeface="Arial" panose="020B0604020202020204" pitchFamily="34" charset="0"/>
              </a:rPr>
              <a:t>Contactless electronic ticketing</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lvl="1" algn="r"/>
            <a:r>
              <a:rPr lang="en-US" sz="1599" b="1" dirty="0">
                <a:solidFill>
                  <a:schemeClr val="accent4"/>
                </a:solidFill>
              </a:rPr>
              <a:t>Fast data transfer </a:t>
            </a:r>
            <a:br>
              <a:rPr lang="en-US" sz="1599" b="1" dirty="0">
                <a:solidFill>
                  <a:schemeClr val="accent4"/>
                </a:solidFill>
              </a:rPr>
            </a:br>
            <a:r>
              <a:rPr lang="en-US" sz="1599" dirty="0"/>
              <a:t>(ISO14443-B)</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lvl="1" algn="r"/>
            <a:r>
              <a:rPr lang="en-US" sz="1599" b="1" dirty="0">
                <a:solidFill>
                  <a:schemeClr val="accent4"/>
                </a:solidFill>
              </a:rPr>
              <a:t>Large and unique counting capability</a:t>
            </a:r>
            <a:endParaRPr lang="en-US" sz="2399" dirty="0"/>
          </a:p>
          <a:p>
            <a:pPr lvl="1" algn="r"/>
            <a:r>
              <a:rPr lang="en-US" sz="2399" dirty="0"/>
              <a:t>with anti-tearing feature</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lvl="1" algn="r"/>
            <a:r>
              <a:rPr lang="en-US" sz="1599" b="1" dirty="0">
                <a:solidFill>
                  <a:schemeClr val="accent4"/>
                </a:solidFill>
              </a:rPr>
              <a:t>Anti-collision mechanism</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1" y="5279234"/>
            <a:ext cx="1867089"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HF Reader</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94451" y="5445231"/>
            <a:ext cx="778363" cy="778363"/>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6199" t="19985" r="49251" b="54169"/>
          <a:stretch/>
        </p:blipFill>
        <p:spPr>
          <a:xfrm>
            <a:off x="1" y="2189561"/>
            <a:ext cx="4716216" cy="3639596"/>
          </a:xfrm>
          <a:prstGeom prst="rect">
            <a:avLst/>
          </a:prstGeom>
        </p:spPr>
      </p:pic>
      <p:sp>
        <p:nvSpPr>
          <p:cNvPr id="18" name="Rectangle 17"/>
          <p:cNvSpPr/>
          <p:nvPr/>
        </p:nvSpPr>
        <p:spPr>
          <a:xfrm flipH="1">
            <a:off x="6093619" y="423815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lvl="1" algn="r"/>
            <a:r>
              <a:rPr lang="en-US" sz="1599" dirty="0"/>
              <a:t>compatible with most popular contactless ticketing systems</a:t>
            </a:r>
            <a:endParaRPr lang="en-US" sz="1599" b="1" dirty="0">
              <a:solidFill>
                <a:schemeClr val="accent4"/>
              </a:solidFill>
            </a:endParaRPr>
          </a:p>
        </p:txBody>
      </p:sp>
    </p:spTree>
    <p:extLst>
      <p:ext uri="{BB962C8B-B14F-4D97-AF65-F5344CB8AC3E}">
        <p14:creationId xmlns:p14="http://schemas.microsoft.com/office/powerpoint/2010/main" val="248730621"/>
      </p:ext>
    </p:extLst>
  </p:cSld>
  <p:clrMapOvr>
    <a:masterClrMapping/>
  </p:clrMapOvr>
  <p:transition spd="slow">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Asset Tracking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48</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Enhanced logistic operations</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Add relevant information onto your NFC / RFID tag</a:t>
            </a:r>
          </a:p>
          <a:p>
            <a:pPr algn="r"/>
            <a:r>
              <a:rPr lang="en-US" sz="1599" dirty="0"/>
              <a:t>Information will be protected by passwords</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Up to date information</a:t>
            </a:r>
          </a:p>
          <a:p>
            <a:pPr algn="r"/>
            <a:r>
              <a:rPr lang="en-US" sz="1599" dirty="0"/>
              <a:t>Up-date the electronic label whenever necessary</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Combined benefits of RFID &amp; NFC technologies</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1" y="5279234"/>
            <a:ext cx="1867089" cy="830415"/>
          </a:xfrm>
          <a:prstGeom prst="rect">
            <a:avLst/>
          </a:prstGeom>
        </p:spPr>
        <p:txBody>
          <a:bodyPr wrap="none" anchor="ctr">
            <a:spAutoFit/>
          </a:bodyPr>
          <a:lstStyle/>
          <a:p>
            <a:pPr marL="174555" indent="-174555">
              <a:buFont typeface="Arial" panose="020B0604020202020204" pitchFamily="34" charset="0"/>
              <a:buChar char="•"/>
            </a:pPr>
            <a:r>
              <a:rPr lang="fr-FR" sz="2399" dirty="0">
                <a:solidFill>
                  <a:schemeClr val="accent4"/>
                </a:solidFill>
              </a:rPr>
              <a:t>Tag</a:t>
            </a:r>
            <a:endParaRPr lang="en-US" sz="2399" dirty="0">
              <a:solidFill>
                <a:schemeClr val="accent4"/>
              </a:solidFill>
            </a:endParaRPr>
          </a:p>
          <a:p>
            <a:pPr marL="174555" indent="-174555">
              <a:buFont typeface="Arial" panose="020B0604020202020204" pitchFamily="34" charset="0"/>
              <a:buChar char="•"/>
            </a:pPr>
            <a:r>
              <a:rPr lang="en-US" sz="2399" dirty="0">
                <a:solidFill>
                  <a:schemeClr val="accent4"/>
                </a:solidFill>
              </a:rPr>
              <a:t>HF Reader</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94451" y="5445231"/>
            <a:ext cx="778363" cy="778363"/>
          </a:xfrm>
          <a:prstGeom prst="rect">
            <a:avLst/>
          </a:prstGeom>
        </p:spPr>
      </p:pic>
      <p:pic>
        <p:nvPicPr>
          <p:cNvPr id="5" name="Picture 4"/>
          <p:cNvPicPr>
            <a:picLocks noChangeAspect="1"/>
          </p:cNvPicPr>
          <p:nvPr/>
        </p:nvPicPr>
        <p:blipFill rotWithShape="1">
          <a:blip r:embed="rId5" cstate="print">
            <a:extLst>
              <a:ext uri="{28A0092B-C50C-407E-A947-70E740481C1C}">
                <a14:useLocalDpi xmlns:a14="http://schemas.microsoft.com/office/drawing/2010/main" val="0"/>
              </a:ext>
            </a:extLst>
          </a:blip>
          <a:srcRect t="1424"/>
          <a:stretch/>
        </p:blipFill>
        <p:spPr>
          <a:xfrm>
            <a:off x="0" y="2172986"/>
            <a:ext cx="5589760" cy="3656170"/>
          </a:xfrm>
          <a:prstGeom prst="rect">
            <a:avLst/>
          </a:prstGeom>
        </p:spPr>
      </p:pic>
    </p:spTree>
    <p:extLst>
      <p:ext uri="{BB962C8B-B14F-4D97-AF65-F5344CB8AC3E}">
        <p14:creationId xmlns:p14="http://schemas.microsoft.com/office/powerpoint/2010/main" val="2267219491"/>
      </p:ext>
    </p:extLst>
  </p:cSld>
  <p:clrMapOvr>
    <a:masterClrMapping/>
  </p:clrMapOvr>
  <p:transition spd="slow">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Wireless Pairing “Tap &amp; Connect”</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49</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Easily pair your connected devices</a:t>
            </a:r>
          </a:p>
        </p:txBody>
      </p:sp>
      <p:sp>
        <p:nvSpPr>
          <p:cNvPr id="19" name="TextBox 18"/>
          <p:cNvSpPr txBox="1"/>
          <p:nvPr/>
        </p:nvSpPr>
        <p:spPr>
          <a:xfrm>
            <a:off x="1044918" y="2295125"/>
            <a:ext cx="3783532" cy="338422"/>
          </a:xfrm>
          <a:prstGeom prst="rect">
            <a:avLst/>
          </a:prstGeom>
          <a:noFill/>
        </p:spPr>
        <p:txBody>
          <a:bodyPr wrap="none" rtlCol="0">
            <a:noAutofit/>
          </a:bodyPr>
          <a:lstStyle/>
          <a:p>
            <a:r>
              <a:rPr lang="en-US" sz="1599" dirty="0">
                <a:solidFill>
                  <a:schemeClr val="accent4"/>
                </a:solidFill>
                <a:latin typeface="+mj-lt"/>
              </a:rPr>
              <a:t>Native support with NFC phone (NDEF)</a:t>
            </a:r>
          </a:p>
        </p:txBody>
      </p:sp>
      <p:grpSp>
        <p:nvGrpSpPr>
          <p:cNvPr id="25" name="Group 24"/>
          <p:cNvGrpSpPr/>
          <p:nvPr/>
        </p:nvGrpSpPr>
        <p:grpSpPr>
          <a:xfrm>
            <a:off x="6106106" y="5110474"/>
            <a:ext cx="5484465" cy="1140967"/>
            <a:chOff x="6705826" y="1828800"/>
            <a:chExt cx="4889274" cy="1141413"/>
          </a:xfrm>
        </p:grpSpPr>
        <p:sp>
          <p:nvSpPr>
            <p:cNvPr id="26" name="Rectangle 25"/>
            <p:cNvSpPr/>
            <p:nvPr/>
          </p:nvSpPr>
          <p:spPr>
            <a:xfrm>
              <a:off x="6705826" y="1828800"/>
              <a:ext cx="1587215" cy="1141412"/>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27" name="Rectangle 26"/>
            <p:cNvSpPr/>
            <p:nvPr/>
          </p:nvSpPr>
          <p:spPr>
            <a:xfrm>
              <a:off x="8298904" y="1828800"/>
              <a:ext cx="3296196" cy="1141413"/>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gr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sp>
        <p:nvSpPr>
          <p:cNvPr id="30" name="Rectangle 29"/>
          <p:cNvSpPr/>
          <p:nvPr/>
        </p:nvSpPr>
        <p:spPr>
          <a:xfrm>
            <a:off x="9053710" y="5279233"/>
            <a:ext cx="2135072"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Dynamic Tag</a:t>
            </a:r>
          </a:p>
        </p:txBody>
      </p:sp>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555" y="5473211"/>
            <a:ext cx="630690" cy="630690"/>
          </a:xfrm>
          <a:prstGeom prst="rect">
            <a:avLst/>
          </a:prstGeom>
        </p:spPr>
      </p:pic>
      <p:pic>
        <p:nvPicPr>
          <p:cNvPr id="34" name="Picture 33"/>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351636" y="4976790"/>
            <a:ext cx="366705" cy="366705"/>
          </a:xfrm>
          <a:prstGeom prst="rect">
            <a:avLst/>
          </a:prstGeom>
        </p:spPr>
      </p:pic>
      <p:sp>
        <p:nvSpPr>
          <p:cNvPr id="35" name="TextBox 34"/>
          <p:cNvSpPr txBox="1"/>
          <p:nvPr/>
        </p:nvSpPr>
        <p:spPr>
          <a:xfrm>
            <a:off x="3214424" y="5371728"/>
            <a:ext cx="1980426" cy="338422"/>
          </a:xfrm>
          <a:prstGeom prst="rect">
            <a:avLst/>
          </a:prstGeom>
          <a:noFill/>
        </p:spPr>
        <p:txBody>
          <a:bodyPr wrap="square" rtlCol="0">
            <a:noAutofit/>
          </a:bodyPr>
          <a:lstStyle/>
          <a:p>
            <a:pPr algn="ctr"/>
            <a:r>
              <a:rPr lang="en-US" sz="1599" dirty="0">
                <a:solidFill>
                  <a:srgbClr val="002060"/>
                </a:solidFill>
              </a:rPr>
              <a:t>Built-in technology</a:t>
            </a:r>
          </a:p>
        </p:txBody>
      </p:sp>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9596" y="5018916"/>
            <a:ext cx="267648" cy="267648"/>
          </a:xfrm>
          <a:prstGeom prst="rect">
            <a:avLst/>
          </a:prstGeom>
        </p:spPr>
      </p:pic>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3265760" y="2857575"/>
            <a:ext cx="1904256" cy="1904256"/>
          </a:xfrm>
          <a:prstGeom prst="rect">
            <a:avLst/>
          </a:prstGeom>
        </p:spPr>
      </p:pic>
      <p:grpSp>
        <p:nvGrpSpPr>
          <p:cNvPr id="13" name="Group 12"/>
          <p:cNvGrpSpPr/>
          <p:nvPr/>
        </p:nvGrpSpPr>
        <p:grpSpPr>
          <a:xfrm>
            <a:off x="1092865" y="3141350"/>
            <a:ext cx="1869225" cy="3076276"/>
            <a:chOff x="1093292" y="3140443"/>
            <a:chExt cx="1869955" cy="3077478"/>
          </a:xfrm>
        </p:grpSpPr>
        <p:sp>
          <p:nvSpPr>
            <p:cNvPr id="2" name="Rectangle 1"/>
            <p:cNvSpPr/>
            <p:nvPr/>
          </p:nvSpPr>
          <p:spPr>
            <a:xfrm rot="1800000">
              <a:off x="2054371" y="3404190"/>
              <a:ext cx="908876" cy="1257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99" dirty="0">
                <a:solidFill>
                  <a:schemeClr val="accent4"/>
                </a:solidFill>
              </a:endParaRPr>
            </a:p>
          </p:txBody>
        </p:sp>
        <p:pic>
          <p:nvPicPr>
            <p:cNvPr id="46" name="Picture 45"/>
            <p:cNvPicPr>
              <a:picLocks noChangeAspect="1"/>
            </p:cNvPicPr>
            <p:nvPr/>
          </p:nvPicPr>
          <p:blipFill rotWithShape="1">
            <a:blip r:embed="rId8">
              <a:extLst>
                <a:ext uri="{28A0092B-C50C-407E-A947-70E740481C1C}">
                  <a14:useLocalDpi xmlns:a14="http://schemas.microsoft.com/office/drawing/2010/main" val="0"/>
                </a:ext>
              </a:extLst>
            </a:blip>
            <a:srcRect r="43844"/>
            <a:stretch/>
          </p:blipFill>
          <p:spPr>
            <a:xfrm rot="1800000">
              <a:off x="1093292" y="3140443"/>
              <a:ext cx="1728192" cy="3077478"/>
            </a:xfrm>
            <a:custGeom>
              <a:avLst/>
              <a:gdLst>
                <a:gd name="connsiteX0" fmla="*/ 0 w 1728192"/>
                <a:gd name="connsiteY0" fmla="*/ 0 h 3077478"/>
                <a:gd name="connsiteX1" fmla="*/ 1728192 w 1728192"/>
                <a:gd name="connsiteY1" fmla="*/ 0 h 3077478"/>
                <a:gd name="connsiteX2" fmla="*/ 1728192 w 1728192"/>
                <a:gd name="connsiteY2" fmla="*/ 2367895 h 3077478"/>
                <a:gd name="connsiteX3" fmla="*/ 499158 w 1728192"/>
                <a:gd name="connsiteY3" fmla="*/ 3077478 h 3077478"/>
                <a:gd name="connsiteX4" fmla="*/ 0 w 1728192"/>
                <a:gd name="connsiteY4" fmla="*/ 3077478 h 3077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3077478">
                  <a:moveTo>
                    <a:pt x="0" y="0"/>
                  </a:moveTo>
                  <a:lnTo>
                    <a:pt x="1728192" y="0"/>
                  </a:lnTo>
                  <a:lnTo>
                    <a:pt x="1728192" y="2367895"/>
                  </a:lnTo>
                  <a:lnTo>
                    <a:pt x="499158" y="3077478"/>
                  </a:lnTo>
                  <a:lnTo>
                    <a:pt x="0" y="3077478"/>
                  </a:lnTo>
                  <a:close/>
                </a:path>
              </a:pathLst>
            </a:custGeom>
          </p:spPr>
        </p:pic>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00000">
              <a:off x="2202792" y="3765114"/>
              <a:ext cx="294444" cy="294444"/>
            </a:xfrm>
            <a:prstGeom prst="rect">
              <a:avLst/>
            </a:prstGeom>
          </p:spPr>
        </p:pic>
        <p:pic>
          <p:nvPicPr>
            <p:cNvPr id="31" name="Picture 3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00000">
              <a:off x="2329287" y="3924333"/>
              <a:ext cx="294444" cy="294444"/>
            </a:xfrm>
            <a:prstGeom prst="rect">
              <a:avLst/>
            </a:prstGeom>
          </p:spPr>
        </p:pic>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00000">
              <a:off x="2618114" y="3802385"/>
              <a:ext cx="294444" cy="294444"/>
            </a:xfrm>
            <a:prstGeom prst="rect">
              <a:avLst/>
            </a:prstGeom>
          </p:spPr>
        </p:pic>
      </p:gr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Ease Bluetooth / </a:t>
            </a:r>
            <a:r>
              <a:rPr lang="en-US" sz="1599" b="1" dirty="0" err="1">
                <a:solidFill>
                  <a:schemeClr val="accent4"/>
                </a:solidFill>
              </a:rPr>
              <a:t>Wifi</a:t>
            </a:r>
            <a:r>
              <a:rPr lang="en-US" sz="1599" b="1" dirty="0">
                <a:solidFill>
                  <a:schemeClr val="accent4"/>
                </a:solidFill>
              </a:rPr>
              <a:t> pairing by simple tap</a:t>
            </a:r>
          </a:p>
          <a:p>
            <a:pPr algn="r"/>
            <a:r>
              <a:rPr lang="en-US" sz="1599" dirty="0"/>
              <a:t>Just wave your phone to pair</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Plug &amp; play technology</a:t>
            </a:r>
          </a:p>
          <a:p>
            <a:pPr algn="r"/>
            <a:r>
              <a:rPr lang="en-US" sz="1599" dirty="0"/>
              <a:t>Built-in handover in Android &amp; Windows</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Multi-user management</a:t>
            </a:r>
          </a:p>
          <a:p>
            <a:pPr algn="r"/>
            <a:r>
              <a:rPr lang="en-US" sz="1599" dirty="0"/>
              <a:t>Tap your phone to give or take control</a:t>
            </a:r>
          </a:p>
        </p:txBody>
      </p:sp>
      <p:sp>
        <p:nvSpPr>
          <p:cNvPr id="45" name="Rectangle 44"/>
          <p:cNvSpPr/>
          <p:nvPr/>
        </p:nvSpPr>
        <p:spPr>
          <a:xfrm flipH="1">
            <a:off x="6093619" y="4270107"/>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Zero impact on power budget</a:t>
            </a:r>
          </a:p>
          <a:p>
            <a:pPr algn="r"/>
            <a:r>
              <a:rPr lang="en-US" sz="1599" dirty="0"/>
              <a:t>zero power interface &amp; and features field detect</a:t>
            </a:r>
          </a:p>
        </p:txBody>
      </p:sp>
    </p:spTree>
    <p:extLst>
      <p:ext uri="{BB962C8B-B14F-4D97-AF65-F5344CB8AC3E}">
        <p14:creationId xmlns:p14="http://schemas.microsoft.com/office/powerpoint/2010/main" val="2664778633"/>
      </p:ext>
    </p:extLst>
  </p:cSld>
  <p:clrMapOvr>
    <a:masterClrMapping/>
  </p:clrMapOvr>
  <p:transition spd="slow">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Commissioning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50</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Simplify commissioning process at installation with a simple Tap</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Tap &amp; Program the relevant network ID and node ID</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bg1"/>
                </a:solidFill>
              </a:rPr>
              <a:t>Protocol independent – one step commissioning </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Parameter setting to enable specific functionality</a:t>
            </a:r>
          </a:p>
        </p:txBody>
      </p:sp>
      <p:grpSp>
        <p:nvGrpSpPr>
          <p:cNvPr id="8" name="Group 7"/>
          <p:cNvGrpSpPr/>
          <p:nvPr/>
        </p:nvGrpSpPr>
        <p:grpSpPr>
          <a:xfrm>
            <a:off x="2265306" y="3101919"/>
            <a:ext cx="1445798" cy="1543022"/>
            <a:chOff x="2635362" y="4233515"/>
            <a:chExt cx="2068713" cy="2207826"/>
          </a:xfrm>
        </p:grpSpPr>
        <p:pic>
          <p:nvPicPr>
            <p:cNvPr id="61" name="Picture 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142" y="4890408"/>
              <a:ext cx="1550933" cy="155093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2600000">
              <a:off x="2635362" y="4233515"/>
              <a:ext cx="974115" cy="974115"/>
            </a:xfrm>
            <a:prstGeom prst="rect">
              <a:avLst/>
            </a:prstGeom>
          </p:spPr>
        </p:pic>
      </p:gr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463763"/>
            <a:ext cx="2135072"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30" name="Picture 29"/>
          <p:cNvPicPr>
            <a:picLocks noChangeAspect="1"/>
          </p:cNvPicPr>
          <p:nvPr/>
        </p:nvPicPr>
        <p:blipFill rotWithShape="1">
          <a:blip r:embed="rId5" cstate="email">
            <a:extLst>
              <a:ext uri="{28A0092B-C50C-407E-A947-70E740481C1C}">
                <a14:useLocalDpi xmlns:a14="http://schemas.microsoft.com/office/drawing/2010/main"/>
              </a:ext>
            </a:extLst>
          </a:blip>
          <a:srcRect l="11128" t="10700" r="13506" b="11162"/>
          <a:stretch/>
        </p:blipFill>
        <p:spPr>
          <a:xfrm>
            <a:off x="2526852" y="4840613"/>
            <a:ext cx="792870" cy="792870"/>
          </a:xfrm>
          <a:prstGeom prst="ellipse">
            <a:avLst/>
          </a:prstGeom>
        </p:spPr>
      </p:pic>
      <p:cxnSp>
        <p:nvCxnSpPr>
          <p:cNvPr id="34" name="Straight Connector 33"/>
          <p:cNvCxnSpPr/>
          <p:nvPr/>
        </p:nvCxnSpPr>
        <p:spPr>
          <a:xfrm flipV="1">
            <a:off x="1435990" y="2781651"/>
            <a:ext cx="2621492" cy="357078"/>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321879" y="3775117"/>
            <a:ext cx="1258301" cy="1208922"/>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3218464" y="3365913"/>
            <a:ext cx="1001759" cy="1569236"/>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3364725" y="4790068"/>
            <a:ext cx="1248114" cy="33283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566602" y="3359066"/>
            <a:ext cx="245358" cy="832103"/>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p:nvPicPr>
        <p:blipFill rotWithShape="1">
          <a:blip r:embed="rId5" cstate="email">
            <a:extLst>
              <a:ext uri="{28A0092B-C50C-407E-A947-70E740481C1C}">
                <a14:useLocalDpi xmlns:a14="http://schemas.microsoft.com/office/drawing/2010/main"/>
              </a:ext>
            </a:extLst>
          </a:blip>
          <a:srcRect l="11128" t="10700" r="13506" b="11162"/>
          <a:stretch/>
        </p:blipFill>
        <p:spPr>
          <a:xfrm>
            <a:off x="4566602" y="4191169"/>
            <a:ext cx="792870" cy="792870"/>
          </a:xfrm>
          <a:prstGeom prst="ellipse">
            <a:avLst/>
          </a:prstGeom>
        </p:spPr>
      </p:pic>
      <p:pic>
        <p:nvPicPr>
          <p:cNvPr id="45" name="Picture 44"/>
          <p:cNvPicPr>
            <a:picLocks noChangeAspect="1"/>
          </p:cNvPicPr>
          <p:nvPr/>
        </p:nvPicPr>
        <p:blipFill rotWithShape="1">
          <a:blip r:embed="rId5" cstate="email">
            <a:extLst>
              <a:ext uri="{28A0092B-C50C-407E-A947-70E740481C1C}">
                <a14:useLocalDpi xmlns:a14="http://schemas.microsoft.com/office/drawing/2010/main"/>
              </a:ext>
            </a:extLst>
          </a:blip>
          <a:srcRect l="11128" t="10700" r="13506" b="11162"/>
          <a:stretch/>
        </p:blipFill>
        <p:spPr>
          <a:xfrm>
            <a:off x="4019090" y="2566196"/>
            <a:ext cx="792870" cy="792870"/>
          </a:xfrm>
          <a:prstGeom prst="ellipse">
            <a:avLst/>
          </a:prstGeom>
        </p:spPr>
      </p:pic>
      <p:grpSp>
        <p:nvGrpSpPr>
          <p:cNvPr id="13" name="Group 12"/>
          <p:cNvGrpSpPr/>
          <p:nvPr/>
        </p:nvGrpSpPr>
        <p:grpSpPr>
          <a:xfrm>
            <a:off x="609363" y="2953495"/>
            <a:ext cx="811141" cy="811142"/>
            <a:chOff x="823408" y="3441527"/>
            <a:chExt cx="811458" cy="811459"/>
          </a:xfrm>
        </p:grpSpPr>
        <p:pic>
          <p:nvPicPr>
            <p:cNvPr id="48" name="Picture 47"/>
            <p:cNvPicPr>
              <a:picLocks noChangeAspect="1"/>
            </p:cNvPicPr>
            <p:nvPr/>
          </p:nvPicPr>
          <p:blipFill rotWithShape="1">
            <a:blip r:embed="rId5" cstate="email">
              <a:extLst>
                <a:ext uri="{28A0092B-C50C-407E-A947-70E740481C1C}">
                  <a14:useLocalDpi xmlns:a14="http://schemas.microsoft.com/office/drawing/2010/main"/>
                </a:ext>
              </a:extLst>
            </a:blip>
            <a:srcRect l="11128" t="10700" r="13506" b="11162"/>
            <a:stretch/>
          </p:blipFill>
          <p:spPr>
            <a:xfrm>
              <a:off x="823408" y="3441527"/>
              <a:ext cx="793180" cy="793180"/>
            </a:xfrm>
            <a:prstGeom prst="ellipse">
              <a:avLst/>
            </a:prstGeom>
          </p:spPr>
        </p:pic>
        <p:sp>
          <p:nvSpPr>
            <p:cNvPr id="41" name="Oval 40"/>
            <p:cNvSpPr>
              <a:spLocks noChangeAspect="1"/>
            </p:cNvSpPr>
            <p:nvPr/>
          </p:nvSpPr>
          <p:spPr>
            <a:xfrm>
              <a:off x="823408" y="3441527"/>
              <a:ext cx="811458" cy="811459"/>
            </a:xfrm>
            <a:prstGeom prst="ellipse">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2399" dirty="0"/>
            </a:p>
          </p:txBody>
        </p:sp>
      </p:grpSp>
      <p:pic>
        <p:nvPicPr>
          <p:cNvPr id="54" name="Picture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53015" y="5301270"/>
            <a:ext cx="630690" cy="630690"/>
          </a:xfrm>
          <a:prstGeom prst="rect">
            <a:avLst/>
          </a:prstGeom>
        </p:spPr>
      </p:pic>
      <p:sp>
        <p:nvSpPr>
          <p:cNvPr id="2" name="TextBox 1"/>
          <p:cNvSpPr txBox="1"/>
          <p:nvPr/>
        </p:nvSpPr>
        <p:spPr>
          <a:xfrm>
            <a:off x="1" y="2318358"/>
            <a:ext cx="4204958" cy="338422"/>
          </a:xfrm>
          <a:prstGeom prst="rect">
            <a:avLst/>
          </a:prstGeom>
          <a:noFill/>
        </p:spPr>
        <p:txBody>
          <a:bodyPr wrap="none" rtlCol="0">
            <a:spAutoFit/>
          </a:bodyPr>
          <a:lstStyle/>
          <a:p>
            <a:r>
              <a:rPr lang="en-US" sz="1599" dirty="0">
                <a:solidFill>
                  <a:schemeClr val="accent4"/>
                </a:solidFill>
                <a:latin typeface="+mj-lt"/>
              </a:rPr>
              <a:t>Node identification with enriched information</a:t>
            </a:r>
          </a:p>
        </p:txBody>
      </p:sp>
    </p:spTree>
    <p:extLst>
      <p:ext uri="{BB962C8B-B14F-4D97-AF65-F5344CB8AC3E}">
        <p14:creationId xmlns:p14="http://schemas.microsoft.com/office/powerpoint/2010/main" val="878364798"/>
      </p:ext>
    </p:extLst>
  </p:cSld>
  <p:clrMapOvr>
    <a:masterClrMapping/>
  </p:clrMapOvr>
  <p:transition spd="slow">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Parameter Setting </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51</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Save time on your production lines</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From DIP switch / resistor to contactless setting</a:t>
            </a:r>
          </a:p>
          <a:p>
            <a:pPr algn="r"/>
            <a:r>
              <a:rPr lang="en-US" sz="1599" dirty="0"/>
              <a:t>Get rid of manual operation</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In the Box “programming”</a:t>
            </a:r>
          </a:p>
          <a:p>
            <a:pPr algn="r"/>
            <a:r>
              <a:rPr lang="en-US" sz="1599" dirty="0"/>
              <a:t>Simple &amp; flexible</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Upload new setting to powered off devices</a:t>
            </a:r>
          </a:p>
          <a:p>
            <a:pPr algn="r"/>
            <a:r>
              <a:rPr lang="en-US" sz="1599" dirty="0"/>
              <a:t>Personalize your boxed devices on the production belt</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463763"/>
            <a:ext cx="2135072"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3015" y="5301270"/>
            <a:ext cx="630690" cy="630690"/>
          </a:xfrm>
          <a:prstGeom prst="rect">
            <a:avLst/>
          </a:prstGeom>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r="5316"/>
          <a:stretch/>
        </p:blipFill>
        <p:spPr>
          <a:xfrm>
            <a:off x="556" y="2177940"/>
            <a:ext cx="5589204" cy="3651216"/>
          </a:xfrm>
          <a:prstGeom prst="rect">
            <a:avLst/>
          </a:prstGeom>
        </p:spPr>
      </p:pic>
    </p:spTree>
    <p:extLst>
      <p:ext uri="{BB962C8B-B14F-4D97-AF65-F5344CB8AC3E}">
        <p14:creationId xmlns:p14="http://schemas.microsoft.com/office/powerpoint/2010/main" val="4259402384"/>
      </p:ext>
    </p:extLst>
  </p:cSld>
  <p:clrMapOvr>
    <a:masterClrMapping/>
  </p:clrMapOvr>
  <p:transition spd="slow">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Maintenance &amp; Service</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52</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Real-time communication and in application programming</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Fast Transfer Mode with 256 Byte buffer</a:t>
            </a:r>
          </a:p>
          <a:p>
            <a:pPr algn="r"/>
            <a:r>
              <a:rPr lang="en-US" sz="1599" dirty="0">
                <a:solidFill>
                  <a:schemeClr val="bg1"/>
                </a:solidFill>
              </a:rPr>
              <a:t>for data synchronization and Firmware update</a:t>
            </a:r>
            <a:endParaRPr lang="en-US" sz="1599" dirty="0"/>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Manage your stock efficiently</a:t>
            </a:r>
          </a:p>
          <a:p>
            <a:pPr algn="r"/>
            <a:r>
              <a:rPr lang="en-US" sz="1599" dirty="0"/>
              <a:t>With easy reconfiguration of boxed products</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463763"/>
            <a:ext cx="2135072"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3015" y="5301270"/>
            <a:ext cx="630690" cy="630690"/>
          </a:xfrm>
          <a:prstGeom prst="rect">
            <a:avLst/>
          </a:prstGeom>
        </p:spPr>
      </p:pic>
      <p:pic>
        <p:nvPicPr>
          <p:cNvPr id="27" name="Picture 26"/>
          <p:cNvPicPr>
            <a:picLocks noChangeAspect="1"/>
          </p:cNvPicPr>
          <p:nvPr/>
        </p:nvPicPr>
        <p:blipFill rotWithShape="1">
          <a:blip r:embed="rId4" cstate="email">
            <a:extLst>
              <a:ext uri="{28A0092B-C50C-407E-A947-70E740481C1C}">
                <a14:useLocalDpi xmlns:a14="http://schemas.microsoft.com/office/drawing/2010/main"/>
              </a:ext>
            </a:extLst>
          </a:blip>
          <a:srcRect r="5963"/>
          <a:stretch/>
        </p:blipFill>
        <p:spPr>
          <a:xfrm>
            <a:off x="1" y="2172985"/>
            <a:ext cx="5589760" cy="3656171"/>
          </a:xfrm>
          <a:prstGeom prst="rect">
            <a:avLst/>
          </a:prstGeom>
        </p:spPr>
      </p:pic>
      <p:sp>
        <p:nvSpPr>
          <p:cNvPr id="14" name="Rectangle 13"/>
          <p:cNvSpPr/>
          <p:nvPr/>
        </p:nvSpPr>
        <p:spPr>
          <a:xfrm flipH="1">
            <a:off x="6093619" y="3645734"/>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Convenient access to the embedded device</a:t>
            </a:r>
          </a:p>
          <a:p>
            <a:pPr algn="r"/>
            <a:r>
              <a:rPr lang="en-US" sz="1599" dirty="0"/>
              <a:t>For diagnostic and re-programming</a:t>
            </a:r>
          </a:p>
        </p:txBody>
      </p:sp>
    </p:spTree>
    <p:extLst>
      <p:ext uri="{BB962C8B-B14F-4D97-AF65-F5344CB8AC3E}">
        <p14:creationId xmlns:p14="http://schemas.microsoft.com/office/powerpoint/2010/main" val="2662391958"/>
      </p:ext>
    </p:extLst>
  </p:cSld>
  <p:clrMapOvr>
    <a:masterClrMapping/>
  </p:clrMapOvr>
  <p:transition spd="slow">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Tap &amp; Display </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53</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Seamless user interface simplicity</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Provide any electronic device with remote display</a:t>
            </a:r>
          </a:p>
          <a:p>
            <a:pPr algn="r"/>
            <a:r>
              <a:rPr lang="en-US" sz="1599" dirty="0">
                <a:solidFill>
                  <a:schemeClr val="bg1"/>
                </a:solidFill>
              </a:rPr>
              <a:t>Use your NFC-enabled Smartphone or Tablet</a:t>
            </a:r>
            <a:endParaRPr lang="en-US" sz="1599" dirty="0"/>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Several native operation options</a:t>
            </a:r>
          </a:p>
          <a:p>
            <a:pPr algn="r"/>
            <a:r>
              <a:rPr lang="en-US" sz="1599" dirty="0"/>
              <a:t>Enhanced with a suited App </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463763"/>
            <a:ext cx="2135072"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3015" y="5301270"/>
            <a:ext cx="630690" cy="630690"/>
          </a:xfrm>
          <a:prstGeom prst="rect">
            <a:avLst/>
          </a:prstGeom>
        </p:spPr>
      </p:pic>
      <p:sp>
        <p:nvSpPr>
          <p:cNvPr id="14" name="Rectangle 13"/>
          <p:cNvSpPr/>
          <p:nvPr/>
        </p:nvSpPr>
        <p:spPr>
          <a:xfrm flipH="1">
            <a:off x="6093619" y="3645734"/>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Let any object become Smart with a Tap</a:t>
            </a:r>
          </a:p>
          <a:p>
            <a:pPr algn="r"/>
            <a:r>
              <a:rPr lang="en-US" sz="1599" dirty="0"/>
              <a:t>Exploit Smartphone processing power</a:t>
            </a:r>
          </a:p>
        </p:txBody>
      </p:sp>
      <p:pic>
        <p:nvPicPr>
          <p:cNvPr id="18" name="Picture 17"/>
          <p:cNvPicPr>
            <a:picLocks noChangeAspect="1"/>
          </p:cNvPicPr>
          <p:nvPr/>
        </p:nvPicPr>
        <p:blipFill rotWithShape="1">
          <a:blip r:embed="rId4">
            <a:extLst>
              <a:ext uri="{28A0092B-C50C-407E-A947-70E740481C1C}">
                <a14:useLocalDpi xmlns:a14="http://schemas.microsoft.com/office/drawing/2010/main"/>
              </a:ext>
            </a:extLst>
          </a:blip>
          <a:srcRect t="9607" b="3442"/>
          <a:stretch/>
        </p:blipFill>
        <p:spPr>
          <a:xfrm>
            <a:off x="0" y="2172985"/>
            <a:ext cx="5595821" cy="3656171"/>
          </a:xfrm>
          <a:prstGeom prst="rect">
            <a:avLst/>
          </a:prstGeom>
        </p:spPr>
      </p:pic>
      <p:pic>
        <p:nvPicPr>
          <p:cNvPr id="44" name="Picture 4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64339" y="2316284"/>
            <a:ext cx="867143" cy="676078"/>
          </a:xfrm>
          <a:prstGeom prst="rect">
            <a:avLst/>
          </a:prstGeom>
        </p:spPr>
      </p:pic>
    </p:spTree>
    <p:extLst>
      <p:ext uri="{BB962C8B-B14F-4D97-AF65-F5344CB8AC3E}">
        <p14:creationId xmlns:p14="http://schemas.microsoft.com/office/powerpoint/2010/main" val="3707725748"/>
      </p:ext>
    </p:extLst>
  </p:cSld>
  <p:clrMapOvr>
    <a:masterClrMapping/>
  </p:clrMapOvr>
  <p:transition spd="slow">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Tap &amp; Power </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54</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Energy Harvesting to power low power devices </a:t>
            </a:r>
          </a:p>
        </p:txBody>
      </p:sp>
      <p:sp>
        <p:nvSpPr>
          <p:cNvPr id="38" name="Rectangle 37"/>
          <p:cNvSpPr/>
          <p:nvPr/>
        </p:nvSpPr>
        <p:spPr>
          <a:xfrm flipH="1">
            <a:off x="6093619" y="2286569"/>
            <a:ext cx="5496952" cy="55925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Energy harvesting from NFC RF Field</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NFC connectivity</a:t>
            </a:r>
          </a:p>
          <a:p>
            <a:pPr algn="r"/>
            <a:r>
              <a:rPr lang="en-US" sz="1599" dirty="0"/>
              <a:t>Enhanced with a suited App </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463763"/>
            <a:ext cx="2135072"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3015" y="5301270"/>
            <a:ext cx="630690" cy="630690"/>
          </a:xfrm>
          <a:prstGeom prst="rect">
            <a:avLst/>
          </a:prstGeom>
        </p:spPr>
      </p:pic>
      <p:sp>
        <p:nvSpPr>
          <p:cNvPr id="14" name="Rectangle 13"/>
          <p:cNvSpPr/>
          <p:nvPr/>
        </p:nvSpPr>
        <p:spPr>
          <a:xfrm flipH="1">
            <a:off x="6093619" y="3645734"/>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Up to 5mA with NFC reader</a:t>
            </a:r>
          </a:p>
        </p:txBody>
      </p:sp>
      <p:sp>
        <p:nvSpPr>
          <p:cNvPr id="31" name="Rectangle 30"/>
          <p:cNvSpPr/>
          <p:nvPr/>
        </p:nvSpPr>
        <p:spPr>
          <a:xfrm flipH="1">
            <a:off x="6093619" y="431013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ST one-stop-shop with low power MCU and sensors</a:t>
            </a:r>
          </a:p>
          <a:p>
            <a:pPr algn="r"/>
            <a:r>
              <a:rPr lang="en-US" sz="1599" b="1" dirty="0" err="1"/>
              <a:t>SmarTAG</a:t>
            </a:r>
            <a:r>
              <a:rPr lang="en-US" sz="1599" b="1" dirty="0"/>
              <a:t> </a:t>
            </a:r>
            <a:r>
              <a:rPr lang="en-US" sz="1599" dirty="0"/>
              <a:t>solution</a:t>
            </a:r>
          </a:p>
        </p:txBody>
      </p:sp>
      <p:pic>
        <p:nvPicPr>
          <p:cNvPr id="32" name="Immagine 1"/>
          <p:cNvPicPr>
            <a:picLocks noChangeAspect="1"/>
          </p:cNvPicPr>
          <p:nvPr/>
        </p:nvPicPr>
        <p:blipFill rotWithShape="1">
          <a:blip r:embed="rId4">
            <a:grayscl/>
          </a:blip>
          <a:srcRect l="27083" t="10666" r="22500" b="9333"/>
          <a:stretch/>
        </p:blipFill>
        <p:spPr>
          <a:xfrm>
            <a:off x="2954066" y="3132837"/>
            <a:ext cx="2009400" cy="2112422"/>
          </a:xfrm>
          <a:prstGeom prst="rect">
            <a:avLst/>
          </a:prstGeom>
        </p:spPr>
      </p:pic>
      <p:cxnSp>
        <p:nvCxnSpPr>
          <p:cNvPr id="37" name="Straight Arrow Connector 36"/>
          <p:cNvCxnSpPr/>
          <p:nvPr/>
        </p:nvCxnSpPr>
        <p:spPr>
          <a:xfrm flipV="1">
            <a:off x="4021789" y="4248662"/>
            <a:ext cx="0" cy="1085388"/>
          </a:xfrm>
          <a:prstGeom prst="straightConnector1">
            <a:avLst/>
          </a:prstGeom>
          <a:ln w="38100" cmpd="sng">
            <a:solidFill>
              <a:schemeClr val="accent1"/>
            </a:solidFill>
            <a:headEnd w="lg" len="lg"/>
            <a:tailEnd type="oval"/>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3650830" y="2790071"/>
            <a:ext cx="11322" cy="1310469"/>
          </a:xfrm>
          <a:prstGeom prst="straightConnector1">
            <a:avLst/>
          </a:prstGeom>
          <a:ln w="38100" cmpd="sng">
            <a:headEnd w="lg" len="lg"/>
            <a:tailEnd type="oval"/>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H="1">
            <a:off x="4349076" y="3485327"/>
            <a:ext cx="859088" cy="851622"/>
          </a:xfrm>
          <a:prstGeom prst="straightConnector1">
            <a:avLst/>
          </a:prstGeom>
          <a:ln w="38100" cmpd="sng">
            <a:headEnd w="lg" len="lg"/>
            <a:tailEnd type="oval"/>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H="1">
            <a:off x="4349076" y="4501053"/>
            <a:ext cx="866345" cy="0"/>
          </a:xfrm>
          <a:prstGeom prst="straightConnector1">
            <a:avLst/>
          </a:prstGeom>
          <a:ln w="38100" cmpd="sng">
            <a:headEnd w="lg" len="lg"/>
            <a:tailEnd type="oval"/>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p:nvPr/>
        </p:nvCxnSpPr>
        <p:spPr>
          <a:xfrm flipH="1">
            <a:off x="4171230" y="2790072"/>
            <a:ext cx="553352" cy="1237653"/>
          </a:xfrm>
          <a:prstGeom prst="straightConnector1">
            <a:avLst/>
          </a:prstGeom>
          <a:ln w="38100" cmpd="sng">
            <a:headEnd w="lg" len="lg"/>
            <a:tailEnd type="oval"/>
          </a:ln>
        </p:spPr>
        <p:style>
          <a:lnRef idx="1">
            <a:schemeClr val="accent1"/>
          </a:lnRef>
          <a:fillRef idx="0">
            <a:schemeClr val="accent1"/>
          </a:fillRef>
          <a:effectRef idx="0">
            <a:schemeClr val="accent1"/>
          </a:effectRef>
          <a:fontRef idx="minor">
            <a:schemeClr val="tx1"/>
          </a:fontRef>
        </p:style>
      </p:cxnSp>
      <p:pic>
        <p:nvPicPr>
          <p:cNvPr id="49" name="Picture 4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59" y="3378438"/>
            <a:ext cx="2450718" cy="2450718"/>
          </a:xfrm>
          <a:prstGeom prst="rect">
            <a:avLst/>
          </a:prstGeom>
        </p:spPr>
      </p:pic>
      <p:grpSp>
        <p:nvGrpSpPr>
          <p:cNvPr id="75" name="Group 74"/>
          <p:cNvGrpSpPr/>
          <p:nvPr/>
        </p:nvGrpSpPr>
        <p:grpSpPr>
          <a:xfrm>
            <a:off x="2083235" y="3759486"/>
            <a:ext cx="801699" cy="1070138"/>
            <a:chOff x="2452639" y="4112168"/>
            <a:chExt cx="381000" cy="1070556"/>
          </a:xfrm>
        </p:grpSpPr>
        <p:cxnSp>
          <p:nvCxnSpPr>
            <p:cNvPr id="76" name="Straight Arrow Connector 75"/>
            <p:cNvCxnSpPr/>
            <p:nvPr/>
          </p:nvCxnSpPr>
          <p:spPr>
            <a:xfrm flipH="1">
              <a:off x="2452639" y="4112168"/>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77" name="Straight Arrow Connector 76"/>
            <p:cNvCxnSpPr/>
            <p:nvPr/>
          </p:nvCxnSpPr>
          <p:spPr>
            <a:xfrm flipH="1">
              <a:off x="2452639" y="4265105"/>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78" name="Straight Arrow Connector 77"/>
            <p:cNvCxnSpPr/>
            <p:nvPr/>
          </p:nvCxnSpPr>
          <p:spPr>
            <a:xfrm flipH="1">
              <a:off x="2452639" y="4418042"/>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79" name="Straight Arrow Connector 78"/>
            <p:cNvCxnSpPr/>
            <p:nvPr/>
          </p:nvCxnSpPr>
          <p:spPr>
            <a:xfrm flipH="1">
              <a:off x="2452639" y="4570979"/>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80" name="Straight Arrow Connector 79"/>
            <p:cNvCxnSpPr/>
            <p:nvPr/>
          </p:nvCxnSpPr>
          <p:spPr>
            <a:xfrm flipH="1">
              <a:off x="2452639" y="4723916"/>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81" name="Straight Arrow Connector 80"/>
            <p:cNvCxnSpPr/>
            <p:nvPr/>
          </p:nvCxnSpPr>
          <p:spPr>
            <a:xfrm flipH="1">
              <a:off x="2452639" y="4876853"/>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82" name="Straight Arrow Connector 81"/>
            <p:cNvCxnSpPr/>
            <p:nvPr/>
          </p:nvCxnSpPr>
          <p:spPr>
            <a:xfrm flipH="1">
              <a:off x="2452639" y="5029790"/>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cxnSp>
          <p:nvCxnSpPr>
            <p:cNvPr id="83" name="Straight Arrow Connector 82"/>
            <p:cNvCxnSpPr/>
            <p:nvPr/>
          </p:nvCxnSpPr>
          <p:spPr>
            <a:xfrm flipH="1">
              <a:off x="2452639" y="5182724"/>
              <a:ext cx="381000" cy="0"/>
            </a:xfrm>
            <a:prstGeom prst="straightConnector1">
              <a:avLst/>
            </a:prstGeom>
            <a:ln>
              <a:solidFill>
                <a:schemeClr val="accent3">
                  <a:alpha val="50000"/>
                </a:schemeClr>
              </a:solidFill>
              <a:prstDash val="solid"/>
              <a:headEnd w="lg" len="lg"/>
              <a:tailEnd type="triangle"/>
            </a:ln>
          </p:spPr>
          <p:style>
            <a:lnRef idx="3">
              <a:schemeClr val="accent3"/>
            </a:lnRef>
            <a:fillRef idx="0">
              <a:schemeClr val="accent3"/>
            </a:fillRef>
            <a:effectRef idx="2">
              <a:schemeClr val="accent3"/>
            </a:effectRef>
            <a:fontRef idx="minor">
              <a:schemeClr val="tx1"/>
            </a:fontRef>
          </p:style>
        </p:cxnSp>
      </p:grpSp>
      <p:sp>
        <p:nvSpPr>
          <p:cNvPr id="50" name="Rectangle 49"/>
          <p:cNvSpPr/>
          <p:nvPr/>
        </p:nvSpPr>
        <p:spPr>
          <a:xfrm>
            <a:off x="315653" y="3378438"/>
            <a:ext cx="1028878" cy="10241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00" dirty="0">
                <a:solidFill>
                  <a:schemeClr val="accent4"/>
                </a:solidFill>
              </a:rPr>
              <a:t>Power </a:t>
            </a:r>
            <a:br>
              <a:rPr lang="en-US" sz="700" dirty="0">
                <a:solidFill>
                  <a:schemeClr val="accent4"/>
                </a:solidFill>
              </a:rPr>
            </a:br>
            <a:r>
              <a:rPr lang="en-US" sz="700" dirty="0">
                <a:solidFill>
                  <a:schemeClr val="accent4"/>
                </a:solidFill>
              </a:rPr>
              <a:t>system</a:t>
            </a:r>
          </a:p>
          <a:p>
            <a:pPr algn="ctr"/>
            <a:r>
              <a:rPr lang="en-US" sz="700" dirty="0">
                <a:solidFill>
                  <a:schemeClr val="accent4"/>
                </a:solidFill>
              </a:rPr>
              <a:t>&amp;</a:t>
            </a:r>
          </a:p>
          <a:p>
            <a:pPr algn="ctr"/>
            <a:r>
              <a:rPr lang="en-US" sz="700" dirty="0">
                <a:solidFill>
                  <a:schemeClr val="accent4"/>
                </a:solidFill>
              </a:rPr>
              <a:t>Communicate</a:t>
            </a:r>
          </a:p>
        </p:txBody>
      </p:sp>
      <p:pic>
        <p:nvPicPr>
          <p:cNvPr id="51" name="Picture 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06503" y="2334002"/>
            <a:ext cx="427267" cy="427267"/>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12022" y="2326668"/>
            <a:ext cx="489361" cy="489361"/>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54240" y="3160599"/>
            <a:ext cx="467056" cy="467056"/>
          </a:xfrm>
          <a:prstGeom prst="rect">
            <a:avLst/>
          </a:prstGeom>
        </p:spPr>
      </p:pic>
      <p:pic>
        <p:nvPicPr>
          <p:cNvPr id="7" name="Picture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96017" y="4212390"/>
            <a:ext cx="489669" cy="489669"/>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9245449">
            <a:off x="5455845" y="4256242"/>
            <a:ext cx="572079" cy="572079"/>
          </a:xfrm>
          <a:prstGeom prst="rect">
            <a:avLst/>
          </a:prstGeom>
        </p:spPr>
      </p:pic>
      <p:pic>
        <p:nvPicPr>
          <p:cNvPr id="9" name="Picture 8"/>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787264" y="5312600"/>
            <a:ext cx="493619" cy="493619"/>
          </a:xfrm>
          <a:prstGeom prst="rect">
            <a:avLst/>
          </a:prstGeom>
        </p:spPr>
      </p:pic>
    </p:spTree>
    <p:extLst>
      <p:ext uri="{BB962C8B-B14F-4D97-AF65-F5344CB8AC3E}">
        <p14:creationId xmlns:p14="http://schemas.microsoft.com/office/powerpoint/2010/main" val="293887474"/>
      </p:ext>
    </p:extLst>
  </p:cSld>
  <p:clrMapOvr>
    <a:masterClrMapping/>
  </p:clrMapOvr>
  <p:transition spd="slow">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ea typeface="Arial" pitchFamily="34" charset="0"/>
                <a:cs typeface="Times New Roman" pitchFamily="18" charset="0"/>
              </a:rPr>
              <a:t>Convenient Data-logging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55</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solidFill>
                  <a:schemeClr val="bg1"/>
                </a:solidFill>
              </a:rPr>
              <a:t>Data-log on the spot or off-line data access for consumer &amp; industrial applications</a:t>
            </a:r>
          </a:p>
        </p:txBody>
      </p:sp>
      <p:sp>
        <p:nvSpPr>
          <p:cNvPr id="38" name="Rectangle 37"/>
          <p:cNvSpPr/>
          <p:nvPr/>
        </p:nvSpPr>
        <p:spPr>
          <a:xfrm flipH="1">
            <a:off x="6093619" y="228656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Convenient access to your monitored data</a:t>
            </a:r>
          </a:p>
          <a:p>
            <a:pPr algn="r"/>
            <a:r>
              <a:rPr lang="en-US" sz="1599" dirty="0"/>
              <a:t>Easy to do with a smartphone as display</a:t>
            </a:r>
          </a:p>
        </p:txBody>
      </p:sp>
      <p:sp>
        <p:nvSpPr>
          <p:cNvPr id="43" name="Rectangle 42"/>
          <p:cNvSpPr/>
          <p:nvPr/>
        </p:nvSpPr>
        <p:spPr>
          <a:xfrm flipH="1">
            <a:off x="6093619" y="2947749"/>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Broad range of application</a:t>
            </a:r>
          </a:p>
          <a:p>
            <a:pPr algn="r"/>
            <a:r>
              <a:rPr lang="en-US" sz="1599" dirty="0"/>
              <a:t>Logistics, Maintenance assistance, Consumer</a:t>
            </a:r>
          </a:p>
        </p:txBody>
      </p:sp>
      <p:sp>
        <p:nvSpPr>
          <p:cNvPr id="44" name="Rectangle 43"/>
          <p:cNvSpPr/>
          <p:nvPr/>
        </p:nvSpPr>
        <p:spPr>
          <a:xfrm flipH="1">
            <a:off x="6093619" y="3608928"/>
            <a:ext cx="5496952" cy="5592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09" rIns="274213" rtlCol="0" anchor="ctr"/>
          <a:lstStyle/>
          <a:p>
            <a:pPr algn="r"/>
            <a:r>
              <a:rPr lang="en-US" sz="1599" b="1" dirty="0">
                <a:solidFill>
                  <a:schemeClr val="accent4"/>
                </a:solidFill>
              </a:rPr>
              <a:t>Data accessible even when system is powered off</a:t>
            </a:r>
          </a:p>
          <a:p>
            <a:pPr algn="r"/>
            <a:r>
              <a:rPr lang="en-US" sz="1599" dirty="0"/>
              <a:t>Tag acting as a “black box” tool</a:t>
            </a:r>
          </a:p>
        </p:txBody>
      </p:sp>
      <p:sp>
        <p:nvSpPr>
          <p:cNvPr id="62" name="Rectangle 61"/>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4" name="Rectangle 63"/>
          <p:cNvSpPr/>
          <p:nvPr/>
        </p:nvSpPr>
        <p:spPr>
          <a:xfrm>
            <a:off x="9063640" y="5279234"/>
            <a:ext cx="2135072"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a:p>
            <a:pPr marL="174555" indent="-174555">
              <a:buFont typeface="Arial" panose="020B0604020202020204" pitchFamily="34" charset="0"/>
              <a:buChar char="•"/>
            </a:pPr>
            <a:r>
              <a:rPr lang="en-US" sz="2399" dirty="0">
                <a:solidFill>
                  <a:schemeClr val="accent4"/>
                </a:solidFill>
              </a:rPr>
              <a:t>HF Reader</a:t>
            </a:r>
          </a:p>
        </p:txBody>
      </p:sp>
      <p:sp>
        <p:nvSpPr>
          <p:cNvPr id="65" name="Rectangle 64"/>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09055" y="5229291"/>
            <a:ext cx="630690" cy="630690"/>
          </a:xfrm>
          <a:prstGeom prst="rect">
            <a:avLst/>
          </a:prstGeom>
        </p:spPr>
      </p:pic>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35075" t="23596" r="7447" b="47413"/>
          <a:stretch/>
        </p:blipFill>
        <p:spPr>
          <a:xfrm flipH="1">
            <a:off x="-17913" y="2172985"/>
            <a:ext cx="5607673" cy="3632145"/>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94451" y="5445231"/>
            <a:ext cx="778363" cy="778363"/>
          </a:xfrm>
          <a:prstGeom prst="rect">
            <a:avLst/>
          </a:prstGeom>
        </p:spPr>
      </p:pic>
      <p:pic>
        <p:nvPicPr>
          <p:cNvPr id="6" name="Picture 5"/>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19289" y="3020389"/>
            <a:ext cx="1188110" cy="2901408"/>
          </a:xfrm>
          <a:prstGeom prst="rect">
            <a:avLst/>
          </a:prstGeom>
        </p:spPr>
      </p:pic>
    </p:spTree>
    <p:extLst>
      <p:ext uri="{BB962C8B-B14F-4D97-AF65-F5344CB8AC3E}">
        <p14:creationId xmlns:p14="http://schemas.microsoft.com/office/powerpoint/2010/main" val="2303647803"/>
      </p:ext>
    </p:extLst>
  </p:cSld>
  <p:clrMapOvr>
    <a:masterClrMapping/>
  </p:clrMapOvr>
  <p:transition spd="slow">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407210" y="1559988"/>
            <a:ext cx="6782870" cy="4389102"/>
            <a:chOff x="654382" y="1487708"/>
            <a:chExt cx="6785521" cy="4390817"/>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8158" y="2922325"/>
              <a:ext cx="2272282" cy="1459670"/>
            </a:xfrm>
            <a:prstGeom prst="roundRect">
              <a:avLst/>
            </a:prstGeom>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7304" y="1487708"/>
              <a:ext cx="2102599" cy="1380161"/>
            </a:xfrm>
            <a:prstGeom prst="rect">
              <a:avLst/>
            </a:prstGeom>
          </p:spPr>
        </p:pic>
        <p:pic>
          <p:nvPicPr>
            <p:cNvPr id="27" name="Picture 26"/>
            <p:cNvPicPr>
              <a:picLocks noChangeAspect="1"/>
            </p:cNvPicPr>
            <p:nvPr/>
          </p:nvPicPr>
          <p:blipFill rotWithShape="1">
            <a:blip r:embed="rId5" cstate="print">
              <a:extLst>
                <a:ext uri="{28A0092B-C50C-407E-A947-70E740481C1C}">
                  <a14:useLocalDpi xmlns:a14="http://schemas.microsoft.com/office/drawing/2010/main" val="0"/>
                </a:ext>
              </a:extLst>
            </a:blip>
            <a:srcRect l="-3660" r="1187"/>
            <a:stretch/>
          </p:blipFill>
          <p:spPr>
            <a:xfrm>
              <a:off x="654382" y="1487709"/>
              <a:ext cx="2296216" cy="1400519"/>
            </a:xfrm>
            <a:prstGeom prst="rect">
              <a:avLst/>
            </a:prstGeom>
          </p:spPr>
        </p:pic>
        <p:pic>
          <p:nvPicPr>
            <p:cNvPr id="28" name="Picture 27"/>
            <p:cNvPicPr>
              <a:picLocks noChangeAspect="1"/>
            </p:cNvPicPr>
            <p:nvPr/>
          </p:nvPicPr>
          <p:blipFill rotWithShape="1">
            <a:blip r:embed="rId6">
              <a:duotone>
                <a:prstClr val="black"/>
                <a:schemeClr val="tx2">
                  <a:tint val="45000"/>
                  <a:satMod val="400000"/>
                </a:schemeClr>
              </a:duotone>
              <a:extLst>
                <a:ext uri="{28A0092B-C50C-407E-A947-70E740481C1C}">
                  <a14:useLocalDpi xmlns:a14="http://schemas.microsoft.com/office/drawing/2010/main" val="0"/>
                </a:ext>
              </a:extLst>
            </a:blip>
            <a:srcRect l="32629" t="23596" r="6573" b="47221"/>
            <a:stretch/>
          </p:blipFill>
          <p:spPr>
            <a:xfrm flipH="1">
              <a:off x="3008156" y="1487710"/>
              <a:ext cx="2272283" cy="1380160"/>
            </a:xfrm>
            <a:prstGeom prst="rect">
              <a:avLst/>
            </a:prstGeom>
          </p:spPr>
        </p:pic>
        <p:pic>
          <p:nvPicPr>
            <p:cNvPr id="5" name="Picture 4"/>
            <p:cNvPicPr>
              <a:picLocks noChangeAspect="1"/>
            </p:cNvPicPr>
            <p:nvPr/>
          </p:nvPicPr>
          <p:blipFill rotWithShape="1">
            <a:blip r:embed="rId7" cstate="print">
              <a:duotone>
                <a:schemeClr val="accent4">
                  <a:shade val="45000"/>
                  <a:satMod val="135000"/>
                </a:schemeClr>
                <a:prstClr val="white"/>
              </a:duotone>
              <a:extLst>
                <a:ext uri="{28A0092B-C50C-407E-A947-70E740481C1C}">
                  <a14:useLocalDpi xmlns:a14="http://schemas.microsoft.com/office/drawing/2010/main" val="0"/>
                </a:ext>
              </a:extLst>
            </a:blip>
            <a:srcRect r="15625"/>
            <a:stretch/>
          </p:blipFill>
          <p:spPr>
            <a:xfrm>
              <a:off x="736390" y="2931020"/>
              <a:ext cx="2214209" cy="1450975"/>
            </a:xfrm>
            <a:prstGeom prst="rect">
              <a:avLst/>
            </a:prstGeom>
          </p:spPr>
        </p:pic>
        <p:grpSp>
          <p:nvGrpSpPr>
            <p:cNvPr id="12" name="Group 11"/>
            <p:cNvGrpSpPr/>
            <p:nvPr/>
          </p:nvGrpSpPr>
          <p:grpSpPr>
            <a:xfrm>
              <a:off x="5337304" y="2905260"/>
              <a:ext cx="2102599" cy="1493698"/>
              <a:chOff x="4308903" y="2917169"/>
              <a:chExt cx="1684190" cy="1349536"/>
            </a:xfrm>
          </p:grpSpPr>
          <p:sp>
            <p:nvSpPr>
              <p:cNvPr id="11" name="Rectangle 10"/>
              <p:cNvSpPr/>
              <p:nvPr/>
            </p:nvSpPr>
            <p:spPr>
              <a:xfrm>
                <a:off x="4311608" y="2917169"/>
                <a:ext cx="1681485" cy="1349536"/>
              </a:xfrm>
              <a:prstGeom prst="rect">
                <a:avLst/>
              </a:prstGeom>
              <a:solidFill>
                <a:srgbClr val="BBBF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grpSp>
            <p:nvGrpSpPr>
              <p:cNvPr id="10" name="Group 9"/>
              <p:cNvGrpSpPr/>
              <p:nvPr/>
            </p:nvGrpSpPr>
            <p:grpSpPr>
              <a:xfrm>
                <a:off x="4308903" y="2932250"/>
                <a:ext cx="1642984" cy="1297620"/>
                <a:chOff x="4457594" y="2787958"/>
                <a:chExt cx="2074496" cy="1698792"/>
              </a:xfrm>
            </p:grpSpPr>
            <p:pic>
              <p:nvPicPr>
                <p:cNvPr id="9" name="Picture 8"/>
                <p:cNvPicPr>
                  <a:picLocks noChangeAspect="1"/>
                </p:cNvPicPr>
                <p:nvPr/>
              </p:nvPicPr>
              <p:blipFill rotWithShape="1">
                <a:blip r:embed="rId8" cstate="print">
                  <a:duotone>
                    <a:prstClr val="black"/>
                    <a:schemeClr val="tx2">
                      <a:tint val="45000"/>
                      <a:satMod val="400000"/>
                    </a:schemeClr>
                  </a:duotone>
                  <a:extLst>
                    <a:ext uri="{28A0092B-C50C-407E-A947-70E740481C1C}">
                      <a14:useLocalDpi xmlns:a14="http://schemas.microsoft.com/office/drawing/2010/main" val="0"/>
                    </a:ext>
                  </a:extLst>
                </a:blip>
                <a:srcRect l="65120" t="16827" b="22065"/>
                <a:stretch/>
              </p:blipFill>
              <p:spPr>
                <a:xfrm>
                  <a:off x="5609203" y="3087049"/>
                  <a:ext cx="922887" cy="1077060"/>
                </a:xfrm>
                <a:prstGeom prst="rect">
                  <a:avLst/>
                </a:prstGeom>
              </p:spPr>
            </p:pic>
            <p:pic>
              <p:nvPicPr>
                <p:cNvPr id="24" name="Picture 23"/>
                <p:cNvPicPr>
                  <a:picLocks noChangeAspect="1"/>
                </p:cNvPicPr>
                <p:nvPr/>
              </p:nvPicPr>
              <p:blipFill rotWithShape="1">
                <a:blip r:embed="rId9">
                  <a:duotone>
                    <a:prstClr val="black"/>
                    <a:schemeClr val="tx2">
                      <a:tint val="45000"/>
                      <a:satMod val="400000"/>
                    </a:schemeClr>
                  </a:duotone>
                  <a:extLst>
                    <a:ext uri="{28A0092B-C50C-407E-A947-70E740481C1C}">
                      <a14:useLocalDpi xmlns:a14="http://schemas.microsoft.com/office/drawing/2010/main" val="0"/>
                    </a:ext>
                  </a:extLst>
                </a:blip>
                <a:srcRect l="4650" t="29681" r="67436" b="10957"/>
                <a:stretch/>
              </p:blipFill>
              <p:spPr>
                <a:xfrm>
                  <a:off x="4457594" y="2787958"/>
                  <a:ext cx="1199147" cy="1698792"/>
                </a:xfrm>
                <a:prstGeom prst="rect">
                  <a:avLst/>
                </a:prstGeom>
              </p:spPr>
            </p:pic>
          </p:grpSp>
        </p:grpSp>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36390" y="4438184"/>
              <a:ext cx="2211507" cy="1426783"/>
            </a:xfrm>
            <a:prstGeom prst="rect">
              <a:avLst/>
            </a:prstGeom>
          </p:spPr>
        </p:pic>
        <p:pic>
          <p:nvPicPr>
            <p:cNvPr id="14" name="Picture 13"/>
            <p:cNvPicPr>
              <a:picLocks noChangeAspect="1"/>
            </p:cNvPicPr>
            <p:nvPr/>
          </p:nvPicPr>
          <p:blipFill rotWithShape="1">
            <a:blip r:embed="rId11" cstate="print">
              <a:extLst>
                <a:ext uri="{28A0092B-C50C-407E-A947-70E740481C1C}">
                  <a14:useLocalDpi xmlns:a14="http://schemas.microsoft.com/office/drawing/2010/main" val="0"/>
                </a:ext>
              </a:extLst>
            </a:blip>
            <a:srcRect l="9899" t="1" r="1246" b="-1"/>
            <a:stretch/>
          </p:blipFill>
          <p:spPr>
            <a:xfrm>
              <a:off x="5337305" y="4432375"/>
              <a:ext cx="2102598" cy="1437921"/>
            </a:xfrm>
            <a:prstGeom prst="rect">
              <a:avLst/>
            </a:prstGeom>
          </p:spPr>
        </p:pic>
        <p:pic>
          <p:nvPicPr>
            <p:cNvPr id="30" name="Picture 29"/>
            <p:cNvPicPr>
              <a:picLocks noChangeAspect="1"/>
            </p:cNvPicPr>
            <p:nvPr/>
          </p:nvPicPr>
          <p:blipFill rotWithShape="1">
            <a:blip r:embed="rId12" cstate="print">
              <a:duotone>
                <a:prstClr val="black"/>
                <a:schemeClr val="tx2">
                  <a:tint val="45000"/>
                  <a:satMod val="400000"/>
                </a:schemeClr>
              </a:duotone>
              <a:extLst>
                <a:ext uri="{28A0092B-C50C-407E-A947-70E740481C1C}">
                  <a14:useLocalDpi xmlns:a14="http://schemas.microsoft.com/office/drawing/2010/main"/>
                </a:ext>
              </a:extLst>
            </a:blip>
            <a:srcRect b="9120"/>
            <a:stretch/>
          </p:blipFill>
          <p:spPr>
            <a:xfrm>
              <a:off x="3005456" y="4432375"/>
              <a:ext cx="2274983" cy="1446150"/>
            </a:xfrm>
            <a:custGeom>
              <a:avLst/>
              <a:gdLst>
                <a:gd name="connsiteX0" fmla="*/ 0 w 3044031"/>
                <a:gd name="connsiteY0" fmla="*/ 0 h 2104571"/>
                <a:gd name="connsiteX1" fmla="*/ 3044031 w 3044031"/>
                <a:gd name="connsiteY1" fmla="*/ 0 h 2104571"/>
                <a:gd name="connsiteX2" fmla="*/ 3044031 w 3044031"/>
                <a:gd name="connsiteY2" fmla="*/ 2104571 h 2104571"/>
                <a:gd name="connsiteX3" fmla="*/ 0 w 3044031"/>
                <a:gd name="connsiteY3" fmla="*/ 2104571 h 2104571"/>
              </a:gdLst>
              <a:ahLst/>
              <a:cxnLst>
                <a:cxn ang="0">
                  <a:pos x="connsiteX0" y="connsiteY0"/>
                </a:cxn>
                <a:cxn ang="0">
                  <a:pos x="connsiteX1" y="connsiteY1"/>
                </a:cxn>
                <a:cxn ang="0">
                  <a:pos x="connsiteX2" y="connsiteY2"/>
                </a:cxn>
                <a:cxn ang="0">
                  <a:pos x="connsiteX3" y="connsiteY3"/>
                </a:cxn>
              </a:cxnLst>
              <a:rect l="l" t="t" r="r" b="b"/>
              <a:pathLst>
                <a:path w="3044031" h="2104571">
                  <a:moveTo>
                    <a:pt x="0" y="0"/>
                  </a:moveTo>
                  <a:lnTo>
                    <a:pt x="3044031" y="0"/>
                  </a:lnTo>
                  <a:lnTo>
                    <a:pt x="3044031" y="2104571"/>
                  </a:lnTo>
                  <a:lnTo>
                    <a:pt x="0" y="2104571"/>
                  </a:lnTo>
                  <a:close/>
                </a:path>
              </a:pathLst>
            </a:custGeom>
            <a:ln>
              <a:noFill/>
            </a:ln>
          </p:spPr>
        </p:pic>
      </p:grpSp>
      <p:sp>
        <p:nvSpPr>
          <p:cNvPr id="2" name="Title 1"/>
          <p:cNvSpPr>
            <a:spLocks noGrp="1"/>
          </p:cNvSpPr>
          <p:nvPr>
            <p:ph type="title"/>
          </p:nvPr>
        </p:nvSpPr>
        <p:spPr>
          <a:xfrm>
            <a:off x="609363" y="118722"/>
            <a:ext cx="10762780" cy="1142554"/>
          </a:xfrm>
        </p:spPr>
        <p:txBody>
          <a:bodyPr anchor="ctr" anchorCtr="0">
            <a:noAutofit/>
          </a:bodyPr>
          <a:lstStyle/>
          <a:p>
            <a:r>
              <a:rPr lang="en-US" sz="4398" dirty="0">
                <a:solidFill>
                  <a:srgbClr val="39A9DC"/>
                </a:solidFill>
              </a:rPr>
              <a:t>Dynamic Tag enabling multiple Benefits </a:t>
            </a:r>
            <a:br>
              <a:rPr lang="en-US" sz="4398" dirty="0">
                <a:solidFill>
                  <a:srgbClr val="39A9DC"/>
                </a:solidFill>
              </a:rPr>
            </a:br>
            <a:r>
              <a:rPr lang="en-US" sz="3199" dirty="0">
                <a:solidFill>
                  <a:srgbClr val="002052"/>
                </a:solidFill>
              </a:rPr>
              <a:t>During the Entire Product Lifecycle</a:t>
            </a:r>
          </a:p>
        </p:txBody>
      </p:sp>
      <p:sp>
        <p:nvSpPr>
          <p:cNvPr id="4" name="Slide Number Placeholder 3"/>
          <p:cNvSpPr>
            <a:spLocks noGrp="1"/>
          </p:cNvSpPr>
          <p:nvPr>
            <p:ph type="sldNum" sz="quarter" idx="12"/>
          </p:nvPr>
        </p:nvSpPr>
        <p:spPr/>
        <p:txBody>
          <a:bodyPr/>
          <a:lstStyle/>
          <a:p>
            <a:fld id="{5B31B9E4-8E4D-4C86-BFD7-412B282B373B}" type="slidenum">
              <a:rPr lang="en-US" smtClean="0"/>
              <a:pPr/>
              <a:t>56</a:t>
            </a:fld>
            <a:endParaRPr lang="en-US" dirty="0"/>
          </a:p>
        </p:txBody>
      </p:sp>
      <p:sp>
        <p:nvSpPr>
          <p:cNvPr id="69" name="Oval 68"/>
          <p:cNvSpPr/>
          <p:nvPr/>
        </p:nvSpPr>
        <p:spPr>
          <a:xfrm>
            <a:off x="7011960" y="1624111"/>
            <a:ext cx="630690" cy="63189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2" name="Rectangle 61"/>
          <p:cNvSpPr/>
          <p:nvPr/>
        </p:nvSpPr>
        <p:spPr>
          <a:xfrm>
            <a:off x="7317277" y="1625550"/>
            <a:ext cx="3958893" cy="63363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fr-FR" sz="1999" dirty="0" err="1"/>
              <a:t>Parameter</a:t>
            </a:r>
            <a:r>
              <a:rPr lang="fr-FR" sz="1999" dirty="0"/>
              <a:t> setting in production</a:t>
            </a:r>
            <a:endParaRPr lang="en-US" sz="1999" dirty="0"/>
          </a:p>
        </p:txBody>
      </p:sp>
      <p:sp>
        <p:nvSpPr>
          <p:cNvPr id="7" name="Pentagon 6"/>
          <p:cNvSpPr/>
          <p:nvPr/>
        </p:nvSpPr>
        <p:spPr>
          <a:xfrm rot="5400000">
            <a:off x="9405542" y="3583848"/>
            <a:ext cx="4550163" cy="63069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2" name="Oval 31"/>
          <p:cNvSpPr/>
          <p:nvPr/>
        </p:nvSpPr>
        <p:spPr>
          <a:xfrm>
            <a:off x="7011960" y="2344396"/>
            <a:ext cx="630690" cy="63189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1" name="Rectangle 60"/>
          <p:cNvSpPr/>
          <p:nvPr/>
        </p:nvSpPr>
        <p:spPr>
          <a:xfrm>
            <a:off x="7317277" y="2344395"/>
            <a:ext cx="3958893" cy="62944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en-US" sz="1999" dirty="0"/>
              <a:t>Logistics / Asset tracking</a:t>
            </a:r>
          </a:p>
        </p:txBody>
      </p:sp>
      <p:sp>
        <p:nvSpPr>
          <p:cNvPr id="33" name="Oval 32"/>
          <p:cNvSpPr/>
          <p:nvPr/>
        </p:nvSpPr>
        <p:spPr>
          <a:xfrm>
            <a:off x="7011960" y="3073803"/>
            <a:ext cx="630690" cy="6349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60" name="Rectangle 59"/>
          <p:cNvSpPr/>
          <p:nvPr/>
        </p:nvSpPr>
        <p:spPr>
          <a:xfrm>
            <a:off x="7317277" y="3064630"/>
            <a:ext cx="3958893" cy="6348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en-US" sz="1999" dirty="0"/>
              <a:t>Commissioning / Pairing</a:t>
            </a:r>
          </a:p>
        </p:txBody>
      </p:sp>
      <p:sp>
        <p:nvSpPr>
          <p:cNvPr id="34" name="Oval 33"/>
          <p:cNvSpPr/>
          <p:nvPr/>
        </p:nvSpPr>
        <p:spPr>
          <a:xfrm>
            <a:off x="7011960" y="3767291"/>
            <a:ext cx="630690" cy="6349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59" name="Rectangle 58"/>
          <p:cNvSpPr/>
          <p:nvPr/>
        </p:nvSpPr>
        <p:spPr>
          <a:xfrm>
            <a:off x="7317277" y="3765739"/>
            <a:ext cx="3958893" cy="6324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en-US" sz="1999" dirty="0"/>
              <a:t>Remote programming</a:t>
            </a:r>
          </a:p>
        </p:txBody>
      </p:sp>
      <p:sp>
        <p:nvSpPr>
          <p:cNvPr id="35" name="Oval 34"/>
          <p:cNvSpPr/>
          <p:nvPr/>
        </p:nvSpPr>
        <p:spPr>
          <a:xfrm>
            <a:off x="7011960" y="4479942"/>
            <a:ext cx="630690" cy="6349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58" name="Rectangle 57"/>
          <p:cNvSpPr/>
          <p:nvPr/>
        </p:nvSpPr>
        <p:spPr>
          <a:xfrm>
            <a:off x="7317277" y="4477034"/>
            <a:ext cx="3958893" cy="63789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en-US" sz="1999" dirty="0"/>
              <a:t>Data download / data-log</a:t>
            </a:r>
          </a:p>
        </p:txBody>
      </p:sp>
      <p:sp>
        <p:nvSpPr>
          <p:cNvPr id="36" name="Oval 35"/>
          <p:cNvSpPr/>
          <p:nvPr/>
        </p:nvSpPr>
        <p:spPr>
          <a:xfrm>
            <a:off x="7013427" y="5202182"/>
            <a:ext cx="630690" cy="6349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Rectangle 2"/>
          <p:cNvSpPr/>
          <p:nvPr/>
        </p:nvSpPr>
        <p:spPr>
          <a:xfrm>
            <a:off x="7317277" y="5196662"/>
            <a:ext cx="3958893" cy="64051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74213" rtlCol="0" anchor="ctr"/>
          <a:lstStyle/>
          <a:p>
            <a:r>
              <a:rPr lang="en-US" sz="1999" dirty="0"/>
              <a:t>Servicing &amp; maintenance</a:t>
            </a:r>
          </a:p>
        </p:txBody>
      </p:sp>
    </p:spTree>
    <p:extLst>
      <p:ext uri="{BB962C8B-B14F-4D97-AF65-F5344CB8AC3E}">
        <p14:creationId xmlns:p14="http://schemas.microsoft.com/office/powerpoint/2010/main" val="659109489"/>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Payment</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57</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Payment made easy and secure</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29" name="Rectangle 28"/>
          <p:cNvSpPr/>
          <p:nvPr/>
        </p:nvSpPr>
        <p:spPr>
          <a:xfrm>
            <a:off x="9063641" y="5463763"/>
            <a:ext cx="1867089"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HF Reader</a:t>
            </a:r>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9269" y="5340400"/>
            <a:ext cx="778363" cy="778363"/>
          </a:xfrm>
          <a:prstGeom prst="rect">
            <a:avLst/>
          </a:prstGeom>
        </p:spPr>
      </p:pic>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14587" r="14361" b="1391"/>
          <a:stretch/>
        </p:blipFill>
        <p:spPr>
          <a:xfrm>
            <a:off x="0" y="2172985"/>
            <a:ext cx="5589760" cy="3656171"/>
          </a:xfrm>
          <a:prstGeom prst="rect">
            <a:avLst/>
          </a:prstGeom>
        </p:spPr>
      </p:pic>
      <p:sp>
        <p:nvSpPr>
          <p:cNvPr id="33" name="Rectangle 32"/>
          <p:cNvSpPr/>
          <p:nvPr/>
        </p:nvSpPr>
        <p:spPr>
          <a:xfrm flipH="1">
            <a:off x="6093619" y="2286569"/>
            <a:ext cx="5496952" cy="829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Payments &amp; Home Banking</a:t>
            </a:r>
          </a:p>
          <a:p>
            <a:pPr algn="r"/>
            <a:r>
              <a:rPr lang="en-US" sz="1599" dirty="0"/>
              <a:t>Full </a:t>
            </a:r>
            <a:r>
              <a:rPr lang="en-US" sz="1599" dirty="0" err="1"/>
              <a:t>EMVco</a:t>
            </a:r>
            <a:r>
              <a:rPr lang="en-US" sz="1599" dirty="0"/>
              <a:t> POS  and mobile POS (</a:t>
            </a:r>
            <a:r>
              <a:rPr lang="en-US" sz="1599" dirty="0" err="1"/>
              <a:t>mPOS</a:t>
            </a:r>
            <a:r>
              <a:rPr lang="en-US" sz="1599" dirty="0"/>
              <a:t>) </a:t>
            </a:r>
          </a:p>
          <a:p>
            <a:pPr algn="r"/>
            <a:r>
              <a:rPr lang="en-US" sz="1599" dirty="0"/>
              <a:t>for cashless transactions with minimal investment</a:t>
            </a:r>
          </a:p>
        </p:txBody>
      </p:sp>
      <p:sp>
        <p:nvSpPr>
          <p:cNvPr id="34" name="Rectangle 33"/>
          <p:cNvSpPr/>
          <p:nvPr/>
        </p:nvSpPr>
        <p:spPr>
          <a:xfrm flipH="1">
            <a:off x="6093619" y="3213855"/>
            <a:ext cx="5496952" cy="8674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Enhanced user experience </a:t>
            </a:r>
          </a:p>
          <a:p>
            <a:pPr algn="r"/>
            <a:r>
              <a:rPr lang="en-US" sz="1599" dirty="0"/>
              <a:t>Collect and process more data</a:t>
            </a:r>
          </a:p>
          <a:p>
            <a:pPr algn="r"/>
            <a:r>
              <a:rPr lang="en-US" sz="1599" dirty="0"/>
              <a:t>Add new services</a:t>
            </a:r>
          </a:p>
        </p:txBody>
      </p:sp>
    </p:spTree>
    <p:extLst>
      <p:ext uri="{BB962C8B-B14F-4D97-AF65-F5344CB8AC3E}">
        <p14:creationId xmlns:p14="http://schemas.microsoft.com/office/powerpoint/2010/main" val="657638463"/>
      </p:ext>
    </p:extLst>
  </p:cSld>
  <p:clrMapOvr>
    <a:masterClrMapping/>
  </p:clrMapOvr>
  <p:transition spd="slow">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Automotive</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58</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Car access and console personalization</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29" name="Rectangle 28"/>
          <p:cNvSpPr/>
          <p:nvPr/>
        </p:nvSpPr>
        <p:spPr>
          <a:xfrm>
            <a:off x="9063641" y="5463763"/>
            <a:ext cx="1867089"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HF Reader</a:t>
            </a:r>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9269" y="5340400"/>
            <a:ext cx="778363" cy="778363"/>
          </a:xfrm>
          <a:prstGeom prst="rect">
            <a:avLst/>
          </a:prstGeom>
        </p:spPr>
      </p:pic>
      <p:sp>
        <p:nvSpPr>
          <p:cNvPr id="33" name="Rectangle 32"/>
          <p:cNvSpPr/>
          <p:nvPr/>
        </p:nvSpPr>
        <p:spPr>
          <a:xfrm flipH="1">
            <a:off x="6093619" y="2286569"/>
            <a:ext cx="5496952" cy="829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NFC for keyless car access</a:t>
            </a:r>
          </a:p>
          <a:p>
            <a:pPr algn="r"/>
            <a:r>
              <a:rPr lang="en-US" sz="1599" dirty="0"/>
              <a:t>Convenient and secure access to the car </a:t>
            </a:r>
          </a:p>
          <a:p>
            <a:pPr algn="r"/>
            <a:r>
              <a:rPr lang="en-US" sz="1599" dirty="0"/>
              <a:t>Distribution of keys online to your NFC smartphone</a:t>
            </a:r>
          </a:p>
        </p:txBody>
      </p:sp>
      <p:sp>
        <p:nvSpPr>
          <p:cNvPr id="34" name="Rectangle 33"/>
          <p:cNvSpPr/>
          <p:nvPr/>
        </p:nvSpPr>
        <p:spPr>
          <a:xfrm flipH="1">
            <a:off x="6093619" y="3213854"/>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In-car personalization with secure pairing</a:t>
            </a:r>
          </a:p>
          <a:p>
            <a:pPr algn="r"/>
            <a:r>
              <a:rPr lang="en-US" sz="1599" dirty="0"/>
              <a:t>Just sit in, and the entire cockpit will fit the driver wish</a:t>
            </a:r>
          </a:p>
        </p:txBody>
      </p:sp>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l="3713" r="1224"/>
          <a:stretch/>
        </p:blipFill>
        <p:spPr>
          <a:xfrm>
            <a:off x="1" y="2179026"/>
            <a:ext cx="5589760" cy="3650131"/>
          </a:xfrm>
          <a:prstGeom prst="rect">
            <a:avLst/>
          </a:prstGeom>
        </p:spPr>
      </p:pic>
      <p:sp>
        <p:nvSpPr>
          <p:cNvPr id="15" name="Rectangle 14"/>
          <p:cNvSpPr/>
          <p:nvPr/>
        </p:nvSpPr>
        <p:spPr>
          <a:xfrm flipH="1">
            <a:off x="6093619" y="3983339"/>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NFC for car diagnostic</a:t>
            </a:r>
          </a:p>
          <a:p>
            <a:pPr algn="r"/>
            <a:r>
              <a:rPr lang="en-US" sz="1599" dirty="0"/>
              <a:t>No physical connection needed – safety is improved</a:t>
            </a:r>
          </a:p>
        </p:txBody>
      </p:sp>
    </p:spTree>
    <p:extLst>
      <p:ext uri="{BB962C8B-B14F-4D97-AF65-F5344CB8AC3E}">
        <p14:creationId xmlns:p14="http://schemas.microsoft.com/office/powerpoint/2010/main" val="2654609837"/>
      </p:ext>
    </p:extLst>
  </p:cSld>
  <p:clrMapOvr>
    <a:masterClrMapping/>
  </p:clrMapOvr>
  <p:transition spd="slow">
    <p:wipe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Connected Homes</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59</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Second screen &amp; remote UI</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33" name="Rectangle 32"/>
          <p:cNvSpPr/>
          <p:nvPr/>
        </p:nvSpPr>
        <p:spPr>
          <a:xfrm flipH="1">
            <a:off x="6093619" y="2286569"/>
            <a:ext cx="5496952" cy="829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Use your NFC smartphone to Tap &amp; configure, </a:t>
            </a:r>
          </a:p>
          <a:p>
            <a:pPr algn="r"/>
            <a:r>
              <a:rPr lang="en-US" sz="1599" dirty="0"/>
              <a:t>while authentication feature let you safely access</a:t>
            </a:r>
          </a:p>
          <a:p>
            <a:pPr algn="r"/>
            <a:r>
              <a:rPr lang="en-US" sz="1599" dirty="0"/>
              <a:t>your online accounts, gaming, or social media</a:t>
            </a:r>
          </a:p>
        </p:txBody>
      </p:sp>
      <p:sp>
        <p:nvSpPr>
          <p:cNvPr id="34" name="Rectangle 33"/>
          <p:cNvSpPr/>
          <p:nvPr/>
        </p:nvSpPr>
        <p:spPr>
          <a:xfrm flipH="1">
            <a:off x="6093619" y="3213855"/>
            <a:ext cx="5496952" cy="6441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Quick and secure pairing to any connected device </a:t>
            </a:r>
            <a:r>
              <a:rPr lang="en-US" sz="1599" dirty="0"/>
              <a:t>Tapping a TV will turn your Phone into a second screen</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t="3133" r="1285"/>
          <a:stretch/>
        </p:blipFill>
        <p:spPr>
          <a:xfrm>
            <a:off x="3426" y="2172985"/>
            <a:ext cx="5585566" cy="3656171"/>
          </a:xfrm>
          <a:prstGeom prst="rect">
            <a:avLst/>
          </a:prstGeom>
        </p:spPr>
      </p:pic>
      <p:sp>
        <p:nvSpPr>
          <p:cNvPr id="19" name="Rectangle 18"/>
          <p:cNvSpPr/>
          <p:nvPr/>
        </p:nvSpPr>
        <p:spPr>
          <a:xfrm>
            <a:off x="9063640" y="5279234"/>
            <a:ext cx="2135072"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Dynamic Tag</a:t>
            </a:r>
          </a:p>
          <a:p>
            <a:pPr marL="174555" indent="-174555">
              <a:buFont typeface="Arial" panose="020B0604020202020204" pitchFamily="34" charset="0"/>
              <a:buChar char="•"/>
            </a:pPr>
            <a:r>
              <a:rPr lang="en-US" sz="2399" dirty="0">
                <a:solidFill>
                  <a:schemeClr val="accent4"/>
                </a:solidFill>
              </a:rPr>
              <a:t>HF Reader</a:t>
            </a:r>
          </a:p>
        </p:txBody>
      </p:sp>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24159" y="5461589"/>
            <a:ext cx="778363" cy="778363"/>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37075" y="5246420"/>
            <a:ext cx="630690" cy="630690"/>
          </a:xfrm>
          <a:prstGeom prst="rect">
            <a:avLst/>
          </a:prstGeom>
        </p:spPr>
      </p:pic>
    </p:spTree>
    <p:extLst>
      <p:ext uri="{BB962C8B-B14F-4D97-AF65-F5344CB8AC3E}">
        <p14:creationId xmlns:p14="http://schemas.microsoft.com/office/powerpoint/2010/main" val="2450164268"/>
      </p:ext>
    </p:extLst>
  </p:cSld>
  <p:clrMapOvr>
    <a:masterClrMapping/>
  </p:clrMapOvr>
  <p:transition spd="slow">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Entertainment &amp; Gaming</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60</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Enhance your gaming possibilities by using NFC</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33" name="Rectangle 32"/>
          <p:cNvSpPr/>
          <p:nvPr/>
        </p:nvSpPr>
        <p:spPr>
          <a:xfrm flipH="1">
            <a:off x="6093619" y="2286570"/>
            <a:ext cx="5496952" cy="6268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NFC figurines come to life, </a:t>
            </a:r>
          </a:p>
          <a:p>
            <a:pPr algn="r"/>
            <a:r>
              <a:rPr lang="en-US" sz="1599" dirty="0"/>
              <a:t>by using NFC to connect to a gaming console</a:t>
            </a:r>
          </a:p>
        </p:txBody>
      </p:sp>
      <p:sp>
        <p:nvSpPr>
          <p:cNvPr id="34" name="Rectangle 33"/>
          <p:cNvSpPr/>
          <p:nvPr/>
        </p:nvSpPr>
        <p:spPr>
          <a:xfrm flipH="1">
            <a:off x="6093619" y="2997915"/>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With NFC Player and figurine</a:t>
            </a:r>
          </a:p>
          <a:p>
            <a:pPr algn="r"/>
            <a:r>
              <a:rPr lang="en-US" sz="1599" dirty="0"/>
              <a:t>can interact without any external battery need</a:t>
            </a:r>
          </a:p>
        </p:txBody>
      </p:sp>
      <p:pic>
        <p:nvPicPr>
          <p:cNvPr id="14" name="Picture 13"/>
          <p:cNvPicPr>
            <a:picLocks noChangeAspect="1"/>
          </p:cNvPicPr>
          <p:nvPr/>
        </p:nvPicPr>
        <p:blipFill rotWithShape="1">
          <a:blip r:embed="rId3"/>
          <a:srcRect r="1452"/>
          <a:stretch/>
        </p:blipFill>
        <p:spPr>
          <a:xfrm>
            <a:off x="11602" y="2172985"/>
            <a:ext cx="5577389" cy="3656171"/>
          </a:xfrm>
          <a:prstGeom prst="rect">
            <a:avLst/>
          </a:prstGeom>
        </p:spPr>
      </p:pic>
      <p:sp>
        <p:nvSpPr>
          <p:cNvPr id="13" name="Rectangle 12"/>
          <p:cNvSpPr/>
          <p:nvPr/>
        </p:nvSpPr>
        <p:spPr>
          <a:xfrm>
            <a:off x="9063641" y="5279234"/>
            <a:ext cx="1867089"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HF Reader</a:t>
            </a: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4159" y="5461589"/>
            <a:ext cx="778363" cy="778363"/>
          </a:xfrm>
          <a:prstGeom prst="rect">
            <a:avLst/>
          </a:prstGeom>
        </p:spPr>
      </p:pic>
    </p:spTree>
    <p:extLst>
      <p:ext uri="{BB962C8B-B14F-4D97-AF65-F5344CB8AC3E}">
        <p14:creationId xmlns:p14="http://schemas.microsoft.com/office/powerpoint/2010/main" val="1049601253"/>
      </p:ext>
    </p:extLst>
  </p:cSld>
  <p:clrMapOvr>
    <a:masterClrMapping/>
  </p:clrMapOvr>
  <p:transition spd="slow">
    <p:wipe dir="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NFC Infrastructure</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61</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Access control made smart</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33" name="Rectangle 32"/>
          <p:cNvSpPr/>
          <p:nvPr/>
        </p:nvSpPr>
        <p:spPr>
          <a:xfrm flipH="1">
            <a:off x="6093619" y="2286569"/>
            <a:ext cx="5496952" cy="829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Smart locks</a:t>
            </a:r>
          </a:p>
          <a:p>
            <a:pPr algn="r"/>
            <a:r>
              <a:rPr lang="en-US" sz="1599" dirty="0"/>
              <a:t>NFC assisted lock configuration to grant  </a:t>
            </a:r>
          </a:p>
          <a:p>
            <a:pPr algn="r"/>
            <a:r>
              <a:rPr lang="en-US" sz="1599" dirty="0"/>
              <a:t>temporary access rights (maintenance, friends,…)</a:t>
            </a:r>
          </a:p>
        </p:txBody>
      </p:sp>
      <p:sp>
        <p:nvSpPr>
          <p:cNvPr id="34" name="Rectangle 33"/>
          <p:cNvSpPr/>
          <p:nvPr/>
        </p:nvSpPr>
        <p:spPr>
          <a:xfrm flipH="1">
            <a:off x="6093619" y="3213854"/>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Hotel Access</a:t>
            </a:r>
          </a:p>
          <a:p>
            <a:pPr algn="r"/>
            <a:r>
              <a:rPr lang="en-US" sz="1599" dirty="0"/>
              <a:t>Easy room access with cards or NFC smartphones</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1285" b="3182"/>
          <a:stretch/>
        </p:blipFill>
        <p:spPr>
          <a:xfrm>
            <a:off x="1" y="2179990"/>
            <a:ext cx="5588991" cy="3649167"/>
          </a:xfrm>
          <a:prstGeom prst="rect">
            <a:avLst/>
          </a:prstGeom>
        </p:spPr>
      </p:pic>
      <p:sp>
        <p:nvSpPr>
          <p:cNvPr id="13" name="Rectangle 12"/>
          <p:cNvSpPr/>
          <p:nvPr/>
        </p:nvSpPr>
        <p:spPr>
          <a:xfrm>
            <a:off x="9063641" y="5279234"/>
            <a:ext cx="1867089" cy="83041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HF Reader</a:t>
            </a: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4159" y="5461589"/>
            <a:ext cx="778363" cy="778363"/>
          </a:xfrm>
          <a:prstGeom prst="rect">
            <a:avLst/>
          </a:prstGeom>
        </p:spPr>
      </p:pic>
    </p:spTree>
    <p:extLst>
      <p:ext uri="{BB962C8B-B14F-4D97-AF65-F5344CB8AC3E}">
        <p14:creationId xmlns:p14="http://schemas.microsoft.com/office/powerpoint/2010/main" val="2679491173"/>
      </p:ext>
    </p:extLst>
  </p:cSld>
  <p:clrMapOvr>
    <a:masterClrMapping/>
  </p:clrMapOvr>
  <p:transition spd="slow">
    <p:wipe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p:txBody>
          <a:bodyPr/>
          <a:lstStyle/>
          <a:p>
            <a:r>
              <a:rPr lang="en-US" sz="4398" dirty="0">
                <a:solidFill>
                  <a:srgbClr val="39A9DC"/>
                </a:solidFill>
              </a:rPr>
              <a:t>Accessory recognition (1/2)</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62</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pPr algn="ctr"/>
            <a:r>
              <a:rPr lang="en-US" sz="2399" dirty="0"/>
              <a:t>Brand recognition and parameters setting</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29" name="Rectangle 28"/>
          <p:cNvSpPr/>
          <p:nvPr/>
        </p:nvSpPr>
        <p:spPr>
          <a:xfrm>
            <a:off x="9063640" y="5094704"/>
            <a:ext cx="2135072" cy="1199475"/>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Tag</a:t>
            </a:r>
          </a:p>
          <a:p>
            <a:pPr marL="174555" indent="-174555">
              <a:buFont typeface="Arial" panose="020B0604020202020204" pitchFamily="34" charset="0"/>
              <a:buChar char="•"/>
            </a:pPr>
            <a:r>
              <a:rPr lang="en-US" sz="2399" dirty="0">
                <a:solidFill>
                  <a:schemeClr val="accent4"/>
                </a:solidFill>
              </a:rPr>
              <a:t>Dynamic Tag</a:t>
            </a:r>
          </a:p>
          <a:p>
            <a:pPr marL="174555" indent="-174555">
              <a:buFont typeface="Arial" panose="020B0604020202020204" pitchFamily="34" charset="0"/>
              <a:buChar char="•"/>
            </a:pPr>
            <a:r>
              <a:rPr lang="en-US" sz="2399" dirty="0">
                <a:solidFill>
                  <a:schemeClr val="accent4"/>
                </a:solidFill>
              </a:rPr>
              <a:t>HF Reader</a:t>
            </a:r>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33" name="Rectangle 32"/>
          <p:cNvSpPr/>
          <p:nvPr/>
        </p:nvSpPr>
        <p:spPr>
          <a:xfrm flipH="1">
            <a:off x="6093619" y="2286569"/>
            <a:ext cx="5496952" cy="614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NFC for accessory identification</a:t>
            </a:r>
          </a:p>
          <a:p>
            <a:pPr algn="r"/>
            <a:r>
              <a:rPr lang="en-US" sz="1599" dirty="0"/>
              <a:t>Convenient and reliable brand identification</a:t>
            </a:r>
          </a:p>
        </p:txBody>
      </p:sp>
      <p:sp>
        <p:nvSpPr>
          <p:cNvPr id="34" name="Rectangle 33"/>
          <p:cNvSpPr/>
          <p:nvPr/>
        </p:nvSpPr>
        <p:spPr>
          <a:xfrm flipH="1">
            <a:off x="6093619" y="2991539"/>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Automatic System configuration</a:t>
            </a:r>
          </a:p>
          <a:p>
            <a:pPr algn="r"/>
            <a:r>
              <a:rPr lang="en-US" sz="1599" dirty="0"/>
              <a:t>Upon accessory type recognition</a:t>
            </a:r>
          </a:p>
        </p:txBody>
      </p:sp>
      <p:sp>
        <p:nvSpPr>
          <p:cNvPr id="15" name="Rectangle 14"/>
          <p:cNvSpPr/>
          <p:nvPr/>
        </p:nvSpPr>
        <p:spPr>
          <a:xfrm flipH="1">
            <a:off x="6093619" y="3742160"/>
            <a:ext cx="5496952" cy="6730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Brand Recognition</a:t>
            </a:r>
          </a:p>
          <a:p>
            <a:pPr algn="r"/>
            <a:r>
              <a:rPr lang="en-US" sz="1599" dirty="0"/>
              <a:t>Ensure only branded accessory are used</a:t>
            </a: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7076" y="5252271"/>
            <a:ext cx="630447" cy="630447"/>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86084" y="5173386"/>
            <a:ext cx="630690" cy="63069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171662"/>
            <a:ext cx="4466768" cy="3657495"/>
          </a:xfrm>
          <a:prstGeom prst="rect">
            <a:avLst/>
          </a:prstGeom>
        </p:spPr>
      </p:pic>
      <p:pic>
        <p:nvPicPr>
          <p:cNvPr id="20" name="Content Placeholder 7"/>
          <p:cNvPicPr>
            <a:picLocks noChangeAspect="1"/>
          </p:cNvPicPr>
          <p:nvPr/>
        </p:nvPicPr>
        <p:blipFill rotWithShape="1">
          <a:blip r:embed="rId6" cstate="print">
            <a:duotone>
              <a:schemeClr val="accent3">
                <a:shade val="45000"/>
                <a:satMod val="135000"/>
              </a:schemeClr>
              <a:prstClr val="white"/>
            </a:duotone>
            <a:extLst>
              <a:ext uri="{BEBA8EAE-BF5A-486C-A8C5-ECC9F3942E4B}">
                <a14:imgProps xmlns:a14="http://schemas.microsoft.com/office/drawing/2010/main">
                  <a14:imgLayer r:embed="rId7">
                    <a14:imgEffect>
                      <a14:backgroundRemoval t="1256" b="95980" l="18968" r="67347"/>
                    </a14:imgEffect>
                  </a14:imgLayer>
                </a14:imgProps>
              </a:ext>
              <a:ext uri="{28A0092B-C50C-407E-A947-70E740481C1C}">
                <a14:useLocalDpi xmlns:a14="http://schemas.microsoft.com/office/drawing/2010/main" val="0"/>
              </a:ext>
            </a:extLst>
          </a:blip>
          <a:srcRect l="19020" r="30630"/>
          <a:stretch/>
        </p:blipFill>
        <p:spPr>
          <a:xfrm flipH="1">
            <a:off x="4603023" y="3193329"/>
            <a:ext cx="1274656" cy="1156211"/>
          </a:xfrm>
          <a:prstGeom prst="rect">
            <a:avLst/>
          </a:prstGeom>
        </p:spPr>
      </p:pic>
      <p:pic>
        <p:nvPicPr>
          <p:cNvPr id="21" name="Content Placeholder 7"/>
          <p:cNvPicPr>
            <a:picLocks noChangeAspect="1"/>
          </p:cNvPicPr>
          <p:nvPr/>
        </p:nvPicPr>
        <p:blipFill rotWithShape="1">
          <a:blip r:embed="rId8" cstate="print">
            <a:duotone>
              <a:schemeClr val="accent3">
                <a:shade val="45000"/>
                <a:satMod val="135000"/>
              </a:schemeClr>
              <a:prstClr val="white"/>
            </a:duotone>
            <a:extLst>
              <a:ext uri="{BEBA8EAE-BF5A-486C-A8C5-ECC9F3942E4B}">
                <a14:imgProps xmlns:a14="http://schemas.microsoft.com/office/drawing/2010/main">
                  <a14:imgLayer r:embed="rId9">
                    <a14:imgEffect>
                      <a14:backgroundRemoval t="3015" b="27387" l="19328" r="35054">
                        <a14:foregroundMark x1="22809" y1="14573" x2="22809" y2="14573"/>
                        <a14:foregroundMark x1="21609" y1="16332" x2="21609" y2="16332"/>
                      </a14:backgroundRemoval>
                    </a14:imgEffect>
                  </a14:imgLayer>
                </a14:imgProps>
              </a:ext>
              <a:ext uri="{28A0092B-C50C-407E-A947-70E740481C1C}">
                <a14:useLocalDpi xmlns:a14="http://schemas.microsoft.com/office/drawing/2010/main" val="0"/>
              </a:ext>
            </a:extLst>
          </a:blip>
          <a:srcRect l="19021" r="63077" b="69539"/>
          <a:stretch/>
        </p:blipFill>
        <p:spPr>
          <a:xfrm flipH="1">
            <a:off x="5416032" y="2730775"/>
            <a:ext cx="461648" cy="387345"/>
          </a:xfrm>
          <a:prstGeom prst="rect">
            <a:avLst/>
          </a:prstGeom>
        </p:spPr>
      </p:pic>
      <p:pic>
        <p:nvPicPr>
          <p:cNvPr id="22" name="Content Placeholder 7"/>
          <p:cNvPicPr>
            <a:picLocks noChangeAspect="1"/>
          </p:cNvPicPr>
          <p:nvPr/>
        </p:nvPicPr>
        <p:blipFill rotWithShape="1">
          <a:blip r:embed="rId10" cstate="print">
            <a:duotone>
              <a:schemeClr val="accent3">
                <a:shade val="45000"/>
                <a:satMod val="135000"/>
              </a:schemeClr>
              <a:prstClr val="white"/>
            </a:duotone>
            <a:extLst>
              <a:ext uri="{BEBA8EAE-BF5A-486C-A8C5-ECC9F3942E4B}">
                <a14:imgProps xmlns:a14="http://schemas.microsoft.com/office/drawing/2010/main">
                  <a14:imgLayer r:embed="rId11">
                    <a14:imgEffect>
                      <a14:backgroundRemoval t="73116" b="98995" l="41657" r="63025"/>
                    </a14:imgEffect>
                  </a14:imgLayer>
                </a14:imgProps>
              </a:ext>
              <a:ext uri="{28A0092B-C50C-407E-A947-70E740481C1C}">
                <a14:useLocalDpi xmlns:a14="http://schemas.microsoft.com/office/drawing/2010/main" val="0"/>
              </a:ext>
            </a:extLst>
          </a:blip>
          <a:srcRect l="40279" t="68196" r="33987"/>
          <a:stretch/>
        </p:blipFill>
        <p:spPr>
          <a:xfrm flipH="1">
            <a:off x="4666275" y="4506693"/>
            <a:ext cx="709685" cy="437477"/>
          </a:xfrm>
          <a:prstGeom prst="rect">
            <a:avLst/>
          </a:prstGeom>
        </p:spPr>
      </p:pic>
      <p:pic>
        <p:nvPicPr>
          <p:cNvPr id="24" name="Picture 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694941" y="3797258"/>
            <a:ext cx="272793" cy="272793"/>
          </a:xfrm>
          <a:prstGeom prst="rect">
            <a:avLst/>
          </a:prstGeom>
        </p:spPr>
      </p:pic>
      <p:pic>
        <p:nvPicPr>
          <p:cNvPr id="25" name="Picture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5960" y="2741429"/>
            <a:ext cx="193555" cy="193555"/>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7669" y="4506693"/>
            <a:ext cx="218739" cy="218739"/>
          </a:xfrm>
          <a:prstGeom prst="rect">
            <a:avLst/>
          </a:prstGeom>
        </p:spPr>
      </p:pic>
      <p:pic>
        <p:nvPicPr>
          <p:cNvPr id="23" name="Picture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224159" y="5461589"/>
            <a:ext cx="778363" cy="778363"/>
          </a:xfrm>
          <a:prstGeom prst="rect">
            <a:avLst/>
          </a:prstGeom>
        </p:spPr>
      </p:pic>
    </p:spTree>
    <p:extLst>
      <p:ext uri="{BB962C8B-B14F-4D97-AF65-F5344CB8AC3E}">
        <p14:creationId xmlns:p14="http://schemas.microsoft.com/office/powerpoint/2010/main" val="3176396454"/>
      </p:ext>
    </p:extLst>
  </p:cSld>
  <p:clrMapOvr>
    <a:masterClrMapping/>
  </p:clrMapOvr>
  <p:transition spd="slow">
    <p:wipe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1" y="2172985"/>
            <a:ext cx="12212213" cy="3656171"/>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3" name="Title 2"/>
          <p:cNvSpPr>
            <a:spLocks noGrp="1"/>
          </p:cNvSpPr>
          <p:nvPr>
            <p:ph type="title"/>
          </p:nvPr>
        </p:nvSpPr>
        <p:spPr>
          <a:xfrm>
            <a:off x="1" y="118722"/>
            <a:ext cx="11372143" cy="1142554"/>
          </a:xfrm>
        </p:spPr>
        <p:txBody>
          <a:bodyPr/>
          <a:lstStyle/>
          <a:p>
            <a:r>
              <a:rPr lang="en-US" sz="4398" dirty="0">
                <a:solidFill>
                  <a:srgbClr val="39A9DC"/>
                </a:solidFill>
              </a:rPr>
              <a:t>UHF reader for Logistics</a:t>
            </a:r>
            <a:endParaRPr lang="en-US" dirty="0"/>
          </a:p>
        </p:txBody>
      </p:sp>
      <p:sp>
        <p:nvSpPr>
          <p:cNvPr id="4" name="Slide Number Placeholder 3"/>
          <p:cNvSpPr>
            <a:spLocks noGrp="1"/>
          </p:cNvSpPr>
          <p:nvPr>
            <p:ph type="sldNum" sz="quarter" idx="12"/>
          </p:nvPr>
        </p:nvSpPr>
        <p:spPr/>
        <p:txBody>
          <a:bodyPr/>
          <a:lstStyle/>
          <a:p>
            <a:fld id="{5B31B9E4-8E4D-4C86-BFD7-412B282B373B}" type="slidenum">
              <a:rPr lang="en-US" smtClean="0"/>
              <a:pPr/>
              <a:t>63</a:t>
            </a:fld>
            <a:endParaRPr lang="en-US" dirty="0"/>
          </a:p>
        </p:txBody>
      </p:sp>
      <p:sp>
        <p:nvSpPr>
          <p:cNvPr id="16" name="Rectangle 15"/>
          <p:cNvSpPr/>
          <p:nvPr/>
        </p:nvSpPr>
        <p:spPr>
          <a:xfrm>
            <a:off x="0" y="1373198"/>
            <a:ext cx="12187238" cy="4570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noAutofit/>
          </a:bodyPr>
          <a:lstStyle/>
          <a:p>
            <a:r>
              <a:rPr lang="en-US" sz="2399" dirty="0"/>
              <a:t>Ideal for battery operated handheld devices</a:t>
            </a:r>
          </a:p>
        </p:txBody>
      </p:sp>
      <p:sp>
        <p:nvSpPr>
          <p:cNvPr id="27" name="Rectangle 26"/>
          <p:cNvSpPr/>
          <p:nvPr/>
        </p:nvSpPr>
        <p:spPr>
          <a:xfrm>
            <a:off x="7893116" y="5110474"/>
            <a:ext cx="3697455" cy="1140967"/>
          </a:xfrm>
          <a:prstGeom prst="rect">
            <a:avLst/>
          </a:prstGeom>
          <a:solidFill>
            <a:schemeClr val="bg1"/>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99" dirty="0" err="1"/>
          </a:p>
        </p:txBody>
      </p:sp>
      <p:sp>
        <p:nvSpPr>
          <p:cNvPr id="29" name="Rectangle 28"/>
          <p:cNvSpPr/>
          <p:nvPr/>
        </p:nvSpPr>
        <p:spPr>
          <a:xfrm>
            <a:off x="9063641" y="5463763"/>
            <a:ext cx="2089820" cy="461357"/>
          </a:xfrm>
          <a:prstGeom prst="rect">
            <a:avLst/>
          </a:prstGeom>
        </p:spPr>
        <p:txBody>
          <a:bodyPr wrap="none" anchor="ctr">
            <a:spAutoFit/>
          </a:bodyPr>
          <a:lstStyle/>
          <a:p>
            <a:pPr marL="174555" indent="-174555">
              <a:buFont typeface="Arial" panose="020B0604020202020204" pitchFamily="34" charset="0"/>
              <a:buChar char="•"/>
            </a:pPr>
            <a:r>
              <a:rPr lang="en-US" sz="2399" dirty="0">
                <a:solidFill>
                  <a:schemeClr val="accent4"/>
                </a:solidFill>
              </a:rPr>
              <a:t>UHF Reader</a:t>
            </a:r>
          </a:p>
        </p:txBody>
      </p:sp>
      <p:sp>
        <p:nvSpPr>
          <p:cNvPr id="30" name="Rectangle 29"/>
          <p:cNvSpPr/>
          <p:nvPr/>
        </p:nvSpPr>
        <p:spPr>
          <a:xfrm>
            <a:off x="6106107" y="5110473"/>
            <a:ext cx="1780433" cy="1140966"/>
          </a:xfrm>
          <a:prstGeom prst="rect">
            <a:avLst/>
          </a:prstGeom>
          <a:solidFill>
            <a:schemeClr val="accent4"/>
          </a:solid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dirty="0"/>
              <a:t>ST solutions</a:t>
            </a:r>
          </a:p>
        </p:txBody>
      </p:sp>
      <p:sp>
        <p:nvSpPr>
          <p:cNvPr id="33" name="Rectangle 32"/>
          <p:cNvSpPr/>
          <p:nvPr/>
        </p:nvSpPr>
        <p:spPr>
          <a:xfrm flipH="1">
            <a:off x="6093619" y="2286569"/>
            <a:ext cx="5496952" cy="829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chemeClr val="accent4"/>
                </a:solidFill>
              </a:rPr>
              <a:t>UHF solution</a:t>
            </a:r>
          </a:p>
          <a:p>
            <a:pPr algn="r"/>
            <a:r>
              <a:rPr lang="en-US" sz="1599" dirty="0"/>
              <a:t>Suitable for Hand-held readers, stationary readers,</a:t>
            </a:r>
          </a:p>
          <a:p>
            <a:pPr algn="r"/>
            <a:r>
              <a:rPr lang="en-US" sz="1599" dirty="0"/>
              <a:t>Embedded readers and mobile UHF RFID readers</a:t>
            </a:r>
          </a:p>
        </p:txBody>
      </p:sp>
      <p:sp>
        <p:nvSpPr>
          <p:cNvPr id="34" name="Rectangle 33"/>
          <p:cNvSpPr/>
          <p:nvPr/>
        </p:nvSpPr>
        <p:spPr>
          <a:xfrm flipH="1">
            <a:off x="6093619" y="3213854"/>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rgbClr val="002052"/>
                </a:solidFill>
              </a:rPr>
              <a:t>Dense Reader Mode</a:t>
            </a:r>
          </a:p>
          <a:p>
            <a:pPr algn="r"/>
            <a:r>
              <a:rPr lang="en-US" sz="1599" dirty="0"/>
              <a:t>for Battery Handheld</a:t>
            </a:r>
          </a:p>
        </p:txBody>
      </p:sp>
      <p:sp>
        <p:nvSpPr>
          <p:cNvPr id="15" name="Rectangle 14"/>
          <p:cNvSpPr/>
          <p:nvPr/>
        </p:nvSpPr>
        <p:spPr>
          <a:xfrm flipH="1">
            <a:off x="6093619" y="3972192"/>
            <a:ext cx="5496952" cy="6478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rIns="274213" rtlCol="0" anchor="ctr"/>
          <a:lstStyle/>
          <a:p>
            <a:pPr algn="r"/>
            <a:r>
              <a:rPr lang="en-US" sz="1599" b="1" dirty="0">
                <a:solidFill>
                  <a:srgbClr val="002052"/>
                </a:solidFill>
              </a:rPr>
              <a:t>Fast Moving Consumer Goods</a:t>
            </a:r>
          </a:p>
        </p:txBody>
      </p:sp>
      <p:pic>
        <p:nvPicPr>
          <p:cNvPr id="2" name="Picture 1"/>
          <p:cNvPicPr>
            <a:picLocks noChangeAspect="1"/>
          </p:cNvPicPr>
          <p:nvPr/>
        </p:nvPicPr>
        <p:blipFill rotWithShape="1">
          <a:blip r:embed="rId3"/>
          <a:srcRect r="1535"/>
          <a:stretch/>
        </p:blipFill>
        <p:spPr>
          <a:xfrm>
            <a:off x="1" y="2172985"/>
            <a:ext cx="5588991" cy="3659494"/>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4769" y="5331905"/>
            <a:ext cx="776936" cy="776936"/>
          </a:xfrm>
          <a:prstGeom prst="rect">
            <a:avLst/>
          </a:prstGeom>
        </p:spPr>
      </p:pic>
    </p:spTree>
    <p:extLst>
      <p:ext uri="{BB962C8B-B14F-4D97-AF65-F5344CB8AC3E}">
        <p14:creationId xmlns:p14="http://schemas.microsoft.com/office/powerpoint/2010/main" val="3034614386"/>
      </p:ext>
    </p:extLst>
  </p:cSld>
  <p:clrMapOvr>
    <a:masterClrMapping/>
  </p:clrMapOvr>
  <p:transition spd="slow">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4954" y="4681292"/>
            <a:ext cx="10359152" cy="805902"/>
          </a:xfrm>
        </p:spPr>
        <p:txBody>
          <a:bodyPr>
            <a:noAutofit/>
          </a:bodyPr>
          <a:lstStyle/>
          <a:p>
            <a:r>
              <a:rPr lang="en-US" sz="4400" dirty="0" smtClean="0">
                <a:solidFill>
                  <a:srgbClr val="39A9DC"/>
                </a:solidFill>
              </a:rPr>
              <a:t>Thank You!</a:t>
            </a:r>
            <a:endParaRPr lang="en-US" sz="4400" dirty="0">
              <a:solidFill>
                <a:srgbClr val="39A9DC"/>
              </a:solidFill>
            </a:endParaRPr>
          </a:p>
        </p:txBody>
      </p:sp>
    </p:spTree>
    <p:extLst>
      <p:ext uri="{BB962C8B-B14F-4D97-AF65-F5344CB8AC3E}">
        <p14:creationId xmlns:p14="http://schemas.microsoft.com/office/powerpoint/2010/main" val="2064990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 val="ff2bc79a42d4e1134194e983bf134319e6f264"/>
  <p:tag name="CLINAME" val="ᑦᑿᑔᑽᑲᒄᒄᑺᑷᑺᑶᑵ"/>
  <p:tag name="DATETIME" val="ᑈᑀᑇᑀᑃᑁᑂᑃᐱᐱᑂᑆᑋᑁᑄᑡᑞᐱᐹᑘᑞᑥᐼᑃᑋᑁᐺ"/>
  <p:tag name="DONEBY" val="ᑤᑥᑭᑴᑽᑲᒃᑲᐱᑴᒀᑽᒀᑾᑳᒀ"/>
  <p:tag name="IPADDRESS" val="ᑒᑘᑣᑔᑨᑝᑃᑂᑄᑄ"/>
  <p:tag name="APPVER" val="ᑄᐿᑁ"/>
  <p:tag name="RANDOM" val="17"/>
  <p:tag name="CHECKSUM" val="ᑅᑉᑄᑇ"/>
  <p:tag name="ISPRING_RESOURCE_PATHS_HASH_2" val="bb676f2088989847832f8dea20845ed3ced6f7aa"/>
</p:tagLst>
</file>

<file path=ppt/theme/theme1.xml><?xml version="1.0" encoding="utf-8"?>
<a:theme xmlns:a="http://schemas.openxmlformats.org/drawingml/2006/main" name="ST Template [16-9][2]_updates_13042012">
  <a:themeElements>
    <a:clrScheme name="Custom 2">
      <a:dk1>
        <a:sysClr val="windowText" lastClr="000000"/>
      </a:dk1>
      <a:lt1>
        <a:sysClr val="window" lastClr="FFFFFF"/>
      </a:lt1>
      <a:dk2>
        <a:srgbClr val="1F497D"/>
      </a:dk2>
      <a:lt2>
        <a:srgbClr val="EEECE1"/>
      </a:lt2>
      <a:accent1>
        <a:srgbClr val="39A9DC"/>
      </a:accent1>
      <a:accent2>
        <a:srgbClr val="D4007A"/>
      </a:accent2>
      <a:accent3>
        <a:srgbClr val="9C9E9F"/>
      </a:accent3>
      <a:accent4>
        <a:srgbClr val="002052"/>
      </a:accent4>
      <a:accent5>
        <a:srgbClr val="BBCC00"/>
      </a:accent5>
      <a:accent6>
        <a:srgbClr val="13235B"/>
      </a:accent6>
      <a:hlink>
        <a:srgbClr val="580D58"/>
      </a:hlink>
      <a:folHlink>
        <a:srgbClr val="003D14"/>
      </a:folHlink>
    </a:clrScheme>
    <a:fontScheme name="Office Classique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E287D22CEE4DE42A2A7393E764CFC69" ma:contentTypeVersion="2" ma:contentTypeDescription="Create a new document." ma:contentTypeScope="" ma:versionID="173f7779468288c294cfc65751a89e3b">
  <xsd:schema xmlns:xsd="http://www.w3.org/2001/XMLSchema" xmlns:xs="http://www.w3.org/2001/XMLSchema" xmlns:p="http://schemas.microsoft.com/office/2006/metadata/properties" xmlns:ns2="fdf95160-ddb2-4739-836d-bdcffa8f6bc1" targetNamespace="http://schemas.microsoft.com/office/2006/metadata/properties" ma:root="true" ma:fieldsID="8e92058702cd99d905da1444215fd812" ns2:_="">
    <xsd:import namespace="fdf95160-ddb2-4739-836d-bdcffa8f6bc1"/>
    <xsd:element name="properties">
      <xsd:complexType>
        <xsd:sequence>
          <xsd:element name="documentManagement">
            <xsd:complexType>
              <xsd:all>
                <xsd:element ref="ns2:Status" minOccurs="0"/>
                <xsd:element ref="ns2:Comme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f95160-ddb2-4739-836d-bdcffa8f6bc1" elementFormDefault="qualified">
    <xsd:import namespace="http://schemas.microsoft.com/office/2006/documentManagement/types"/>
    <xsd:import namespace="http://schemas.microsoft.com/office/infopath/2007/PartnerControls"/>
    <xsd:element name="Status" ma:index="8" nillable="true" ma:displayName="Status" ma:default="To Be Reviewed" ma:format="Dropdown" ma:internalName="Status">
      <xsd:simpleType>
        <xsd:restriction base="dms:Choice">
          <xsd:enumeration value="To Be Reviewed"/>
          <xsd:enumeration value="Reviewed - Needs Rework"/>
          <xsd:enumeration value="Final"/>
        </xsd:restriction>
      </xsd:simpleType>
    </xsd:element>
    <xsd:element name="Comments" ma:index="9" nillable="true" ma:displayName="Comments" ma:internalName="Comments">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Comments xmlns="fdf95160-ddb2-4739-836d-bdcffa8f6bc1" xsi:nil="true"/>
    <Status xmlns="fdf95160-ddb2-4739-836d-bdcffa8f6bc1">Final</Status>
  </documentManagement>
</p:properties>
</file>

<file path=customXml/itemProps1.xml><?xml version="1.0" encoding="utf-8"?>
<ds:datastoreItem xmlns:ds="http://schemas.openxmlformats.org/officeDocument/2006/customXml" ds:itemID="{CFE245A0-8B46-4B52-907C-97032928831B}">
  <ds:schemaRefs>
    <ds:schemaRef ds:uri="http://schemas.microsoft.com/sharepoint/v3/contenttype/forms"/>
  </ds:schemaRefs>
</ds:datastoreItem>
</file>

<file path=customXml/itemProps2.xml><?xml version="1.0" encoding="utf-8"?>
<ds:datastoreItem xmlns:ds="http://schemas.openxmlformats.org/officeDocument/2006/customXml" ds:itemID="{14335E28-617E-4A6A-972C-C53FC95D34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f95160-ddb2-4739-836d-bdcffa8f6b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ACAD99-2AA5-420A-A4EA-907F67235317}">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df95160-ddb2-4739-836d-bdcffa8f6bc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2671</TotalTime>
  <Words>3381</Words>
  <Application>Microsoft Office PowerPoint</Application>
  <PresentationFormat>Custom</PresentationFormat>
  <Paragraphs>839</Paragraphs>
  <Slides>64</Slides>
  <Notes>64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64</vt:i4>
      </vt:variant>
    </vt:vector>
  </HeadingPairs>
  <TitlesOfParts>
    <vt:vector size="73" baseType="lpstr">
      <vt:lpstr>Cordia New</vt:lpstr>
      <vt:lpstr>ＭＳ Ｐゴシック</vt:lpstr>
      <vt:lpstr>ＭＳ Ｐゴシック</vt:lpstr>
      <vt:lpstr>Arial</vt:lpstr>
      <vt:lpstr>Arial Narrow</vt:lpstr>
      <vt:lpstr>Calibri</vt:lpstr>
      <vt:lpstr>Times New Roman</vt:lpstr>
      <vt:lpstr>Wingdings</vt:lpstr>
      <vt:lpstr>ST Template [16-9][2]_updates_13042012</vt:lpstr>
      <vt:lpstr>ST Dynamic Tag solution for LED</vt:lpstr>
      <vt:lpstr>RFID System </vt:lpstr>
      <vt:lpstr>Ideal Transformer</vt:lpstr>
      <vt:lpstr>RFID Tag</vt:lpstr>
      <vt:lpstr>RFID/NFC Reader</vt:lpstr>
      <vt:lpstr>NFC-Enabled Smart Phones  The IOTs Magic Wands</vt:lpstr>
      <vt:lpstr>NFC and RFID</vt:lpstr>
      <vt:lpstr>     What is an NDEF Record? </vt:lpstr>
      <vt:lpstr>NFC Function</vt:lpstr>
      <vt:lpstr>URL Link “Tap &amp; Get Web Page”</vt:lpstr>
      <vt:lpstr>Business Card (vcard)</vt:lpstr>
      <vt:lpstr>Identification</vt:lpstr>
      <vt:lpstr>NFC for Access Control</vt:lpstr>
      <vt:lpstr>Advent of NFC Dynamic Tag</vt:lpstr>
      <vt:lpstr>Inside ST25DV</vt:lpstr>
      <vt:lpstr>Main ST25DV Market Segments</vt:lpstr>
      <vt:lpstr>Manufacturing &amp; Logistics Benefits</vt:lpstr>
      <vt:lpstr>PowerPoint Presentation</vt:lpstr>
      <vt:lpstr>PowerPoint Presentation</vt:lpstr>
      <vt:lpstr>PowerPoint Presentation</vt:lpstr>
      <vt:lpstr>Device Programming in Production Go contactless!</vt:lpstr>
      <vt:lpstr>Wi-Fi and Bluetooth Pairing</vt:lpstr>
      <vt:lpstr>Cloud-Based Brand Protection</vt:lpstr>
      <vt:lpstr>Device Commissioning Within  Meshed Wireless Networks</vt:lpstr>
      <vt:lpstr>Device Commissioning Within  Star Wireless Networks</vt:lpstr>
      <vt:lpstr>What About Trusted and Secured  Onboarding Process</vt:lpstr>
      <vt:lpstr>Battery-Less Designs…</vt:lpstr>
      <vt:lpstr>NFC for Automotive</vt:lpstr>
      <vt:lpstr>Connect Unconnected Things</vt:lpstr>
      <vt:lpstr>PowerPoint Presentation</vt:lpstr>
      <vt:lpstr>Firmware Update and So Much More!</vt:lpstr>
      <vt:lpstr>PowerPoint Presentation</vt:lpstr>
      <vt:lpstr>Smart Labels for Shipping</vt:lpstr>
      <vt:lpstr>ST25 Matching ST Strategy </vt:lpstr>
      <vt:lpstr>ST NFC Porfolio</vt:lpstr>
      <vt:lpstr>ST25 Products Families</vt:lpstr>
      <vt:lpstr>ST25 Series Enriching Our Lives! </vt:lpstr>
      <vt:lpstr>Certification &amp; Interoperability Status</vt:lpstr>
      <vt:lpstr>ST25DV Dynamic NFC Tag</vt:lpstr>
      <vt:lpstr>ST25DV-W Dynamic NFC Tag</vt:lpstr>
      <vt:lpstr>Key Use Cases </vt:lpstr>
      <vt:lpstr>URL Link “Tap &amp; Get Web Page”</vt:lpstr>
      <vt:lpstr>URL Link “Tap &amp; Get Web Page”</vt:lpstr>
      <vt:lpstr>E-warranty Card &amp; Customer Registration</vt:lpstr>
      <vt:lpstr>Business Card (Vcard)</vt:lpstr>
      <vt:lpstr>Tap &amp; Identify</vt:lpstr>
      <vt:lpstr>Transport</vt:lpstr>
      <vt:lpstr>Asset Tracking</vt:lpstr>
      <vt:lpstr>Wireless Pairing “Tap &amp; Connect”</vt:lpstr>
      <vt:lpstr>Commissioning</vt:lpstr>
      <vt:lpstr>Parameter Setting </vt:lpstr>
      <vt:lpstr>Maintenance &amp; Service</vt:lpstr>
      <vt:lpstr>Tap &amp; Display </vt:lpstr>
      <vt:lpstr>Tap &amp; Power </vt:lpstr>
      <vt:lpstr>Convenient Data-logging</vt:lpstr>
      <vt:lpstr>Dynamic Tag enabling multiple Benefits  During the Entire Product Lifecycle</vt:lpstr>
      <vt:lpstr>Payment</vt:lpstr>
      <vt:lpstr>Automotive</vt:lpstr>
      <vt:lpstr>Connected Homes</vt:lpstr>
      <vt:lpstr>Entertainment &amp; Gaming</vt:lpstr>
      <vt:lpstr>NFC Infrastructure</vt:lpstr>
      <vt:lpstr>Accessory recognition (1/2)</vt:lpstr>
      <vt:lpstr>UHF reader for Logistics</vt:lpstr>
      <vt:lpstr>Thank You!</vt:lpstr>
    </vt:vector>
  </TitlesOfParts>
  <Company>STMicroelectronics</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LCD presentations - Guidelines</dc:title>
  <dc:creator>Angela SMITH</dc:creator>
  <cp:keywords/>
  <cp:lastModifiedBy>Jun KIM</cp:lastModifiedBy>
  <cp:revision>209</cp:revision>
  <dcterms:created xsi:type="dcterms:W3CDTF">2017-03-29T05:13:32Z</dcterms:created>
  <dcterms:modified xsi:type="dcterms:W3CDTF">2018-06-19T00:44:29Z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0x0101009E287D22CEE4DE42A2A7393E764CFC69</vt:lpwstr>
  </property>
  <property fmtid="{D5CDD505-2E9C-101B-9397-08002B2CF9AE}" pid="3" name="ST Location">
    <vt:lpwstr/>
  </property>
  <property fmtid="{D5CDD505-2E9C-101B-9397-08002B2CF9AE}" pid="4" name="TaxKeyword">
    <vt:lpwstr/>
  </property>
  <property fmtid="{D5CDD505-2E9C-101B-9397-08002B2CF9AE}" pid="5" name="Sub Topic">
    <vt:lpwstr/>
  </property>
  <property fmtid="{D5CDD505-2E9C-101B-9397-08002B2CF9AE}" pid="6" name="Topics">
    <vt:lpwstr/>
  </property>
  <property fmtid="{D5CDD505-2E9C-101B-9397-08002B2CF9AE}" pid="7" name="DSDocumentType">
    <vt:lpwstr>3704;#Template|7440dd85-48b0-4e78-88b2-15e4cd19a90a</vt:lpwstr>
  </property>
  <property fmtid="{D5CDD505-2E9C-101B-9397-08002B2CF9AE}" pid="8" name="ST Organization">
    <vt:lpwstr/>
  </property>
</Properties>
</file>