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>
  <p:sldMasterIdLst>
    <p:sldMasterId id="2147483670" r:id="rId1"/>
  </p:sldMasterIdLst>
  <p:notesMasterIdLst>
    <p:notesMasterId r:id="rId14"/>
  </p:notesMasterIdLst>
  <p:sldIdLst>
    <p:sldId id="256" r:id="rId2"/>
    <p:sldId id="257" r:id="rId3"/>
    <p:sldId id="288" r:id="rId4"/>
    <p:sldId id="290" r:id="rId5"/>
    <p:sldId id="289" r:id="rId6"/>
    <p:sldId id="291" r:id="rId7"/>
    <p:sldId id="292" r:id="rId8"/>
    <p:sldId id="293" r:id="rId9"/>
    <p:sldId id="295" r:id="rId10"/>
    <p:sldId id="296" r:id="rId11"/>
    <p:sldId id="297" r:id="rId12"/>
    <p:sldId id="287" r:id="rId13"/>
  </p:sldIdLst>
  <p:sldSz cx="12192000" cy="6858000"/>
  <p:notesSz cx="6858000" cy="9144000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6B9A"/>
    <a:srgbClr val="002060"/>
    <a:srgbClr val="3A3A3A"/>
    <a:srgbClr val="9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B4907C1-8670-4AB2-9141-0C427A52AA29}">
  <a:tblStyle styleId="{9B4907C1-8670-4AB2-9141-0C427A52AA2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Shape 1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8512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536252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49287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645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731914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2292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4975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0532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2956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Shape 5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Shape 50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 dirty="0"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06B7633C-FF54-4B47-B934-A7973A1A3F36}"/>
              </a:ext>
            </a:extLst>
          </p:cNvPr>
          <p:cNvCxnSpPr>
            <a:cxnSpLocks/>
          </p:cNvCxnSpPr>
          <p:nvPr userDrawn="1"/>
        </p:nvCxnSpPr>
        <p:spPr>
          <a:xfrm>
            <a:off x="0" y="632360"/>
            <a:ext cx="12192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Shape 159">
            <a:extLst>
              <a:ext uri="{FF2B5EF4-FFF2-40B4-BE49-F238E27FC236}">
                <a16:creationId xmlns:a16="http://schemas.microsoft.com/office/drawing/2014/main" id="{71950824-0A5E-4A87-846A-A2A81F117AA5}"/>
              </a:ext>
            </a:extLst>
          </p:cNvPr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253000" y="6308625"/>
            <a:ext cx="592500" cy="342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Shape 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Shape 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3" name="Shape 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2" name="Shape 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Shape 5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Shape 5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Shape 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Shape 7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2" name="Shape 7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7" name="Shape 7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8" name="Shape 7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9" name="Shape 7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tid1.com/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jason@atid1.com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Shape 142"/>
          <p:cNvGrpSpPr/>
          <p:nvPr/>
        </p:nvGrpSpPr>
        <p:grpSpPr>
          <a:xfrm>
            <a:off x="149" y="2768600"/>
            <a:ext cx="12191698" cy="2311514"/>
            <a:chOff x="0" y="0"/>
            <a:chExt cx="9144001" cy="1733680"/>
          </a:xfrm>
        </p:grpSpPr>
        <p:pic>
          <p:nvPicPr>
            <p:cNvPr id="143" name="Shape 14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4098118" y="0"/>
              <a:ext cx="2803381" cy="1733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4" name="Shape 14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0"/>
              <a:ext cx="1444047" cy="9101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5" name="Shape 14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901499" y="0"/>
              <a:ext cx="2242502" cy="1733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Shape 146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444050" y="0"/>
              <a:ext cx="2743875" cy="17336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7" name="Shape 147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0" y="910100"/>
              <a:ext cx="1438751" cy="8235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8" name="Shape 148"/>
          <p:cNvSpPr txBox="1">
            <a:spLocks noGrp="1"/>
          </p:cNvSpPr>
          <p:nvPr>
            <p:ph type="subTitle" idx="1"/>
          </p:nvPr>
        </p:nvSpPr>
        <p:spPr>
          <a:xfrm>
            <a:off x="4732999" y="1506083"/>
            <a:ext cx="6522300" cy="10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34F5C"/>
              </a:buClr>
              <a:buSzPts val="3200"/>
              <a:buFont typeface="Arial"/>
              <a:buNone/>
            </a:pPr>
            <a:r>
              <a:rPr lang="ko-KR" altLang="en-US" b="1" dirty="0">
                <a:solidFill>
                  <a:schemeClr val="dk2"/>
                </a:solidFill>
              </a:rPr>
              <a:t>이력추적에 따른</a:t>
            </a:r>
            <a:endParaRPr lang="en-US" altLang="ko-KR" b="1" dirty="0">
              <a:solidFill>
                <a:schemeClr val="dk2"/>
              </a:solidFill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34F5C"/>
              </a:buClr>
              <a:buSzPts val="3200"/>
              <a:buFont typeface="Arial"/>
              <a:buNone/>
            </a:pPr>
            <a:r>
              <a:rPr lang="en-US" sz="2600" b="1" dirty="0">
                <a:solidFill>
                  <a:srgbClr val="002060"/>
                </a:solidFill>
              </a:rPr>
              <a:t>RFID / Barcode </a:t>
            </a:r>
            <a:r>
              <a:rPr lang="ko-KR" altLang="en-US" sz="2600" b="1" dirty="0">
                <a:solidFill>
                  <a:srgbClr val="002060"/>
                </a:solidFill>
              </a:rPr>
              <a:t>이용 사례</a:t>
            </a:r>
            <a:endParaRPr sz="2600" b="1" i="0" u="none" strike="noStrike" cap="none" dirty="0">
              <a:solidFill>
                <a:srgbClr val="002060"/>
              </a:solidFill>
              <a:sym typeface="Arial"/>
            </a:endParaRPr>
          </a:p>
        </p:txBody>
      </p:sp>
      <p:sp>
        <p:nvSpPr>
          <p:cNvPr id="149" name="Shape 149"/>
          <p:cNvSpPr txBox="1"/>
          <p:nvPr/>
        </p:nvSpPr>
        <p:spPr>
          <a:xfrm>
            <a:off x="2041200" y="5820380"/>
            <a:ext cx="8109600" cy="5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r>
              <a:rPr lang="ko-KR" altLang="en-US" sz="1000" b="1" dirty="0">
                <a:solidFill>
                  <a:schemeClr val="dk1"/>
                </a:solidFill>
              </a:rPr>
              <a:t>㈜</a:t>
            </a:r>
            <a:r>
              <a:rPr lang="ko-KR" altLang="en-US" sz="1000" b="1" dirty="0" err="1">
                <a:solidFill>
                  <a:schemeClr val="dk1"/>
                </a:solidFill>
              </a:rPr>
              <a:t>에이티아이디</a:t>
            </a:r>
            <a:r>
              <a:rPr lang="en-US" sz="900" b="1" i="0" u="none" strike="noStrike" cap="none" dirty="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900" b="0" i="0" u="none" strike="noStrike" cap="none" dirty="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| </a:t>
            </a:r>
            <a:r>
              <a:rPr lang="en-US" sz="900" dirty="0">
                <a:solidFill>
                  <a:srgbClr val="434343"/>
                </a:solidFill>
              </a:rPr>
              <a:t>08501 </a:t>
            </a:r>
            <a:r>
              <a:rPr lang="ko-KR" altLang="en-US" sz="900" dirty="0">
                <a:solidFill>
                  <a:srgbClr val="434343"/>
                </a:solidFill>
              </a:rPr>
              <a:t>서울시 금천구 가산디지털 </a:t>
            </a:r>
            <a:r>
              <a:rPr lang="en-US" altLang="ko-KR" sz="900" dirty="0">
                <a:solidFill>
                  <a:srgbClr val="434343"/>
                </a:solidFill>
              </a:rPr>
              <a:t>2</a:t>
            </a:r>
            <a:r>
              <a:rPr lang="ko-KR" altLang="en-US" sz="900" dirty="0">
                <a:solidFill>
                  <a:srgbClr val="434343"/>
                </a:solidFill>
              </a:rPr>
              <a:t>로 </a:t>
            </a:r>
            <a:r>
              <a:rPr lang="en-US" altLang="ko-KR" sz="900" dirty="0">
                <a:solidFill>
                  <a:srgbClr val="434343"/>
                </a:solidFill>
              </a:rPr>
              <a:t>184, 1211</a:t>
            </a:r>
            <a:r>
              <a:rPr lang="ko-KR" altLang="en-US" sz="900" dirty="0">
                <a:solidFill>
                  <a:srgbClr val="434343"/>
                </a:solidFill>
              </a:rPr>
              <a:t>호 </a:t>
            </a:r>
            <a:r>
              <a:rPr lang="en-US" altLang="ko-KR" sz="900" dirty="0">
                <a:solidFill>
                  <a:srgbClr val="434343"/>
                </a:solidFill>
              </a:rPr>
              <a:t>(</a:t>
            </a:r>
            <a:r>
              <a:rPr lang="ko-KR" altLang="en-US" sz="900" dirty="0">
                <a:solidFill>
                  <a:srgbClr val="434343"/>
                </a:solidFill>
              </a:rPr>
              <a:t>벽산 </a:t>
            </a:r>
            <a:r>
              <a:rPr lang="ko-KR" altLang="en-US" sz="900" dirty="0" err="1">
                <a:solidFill>
                  <a:srgbClr val="434343"/>
                </a:solidFill>
              </a:rPr>
              <a:t>디지털밸리</a:t>
            </a:r>
            <a:r>
              <a:rPr lang="ko-KR" altLang="en-US" sz="900" dirty="0">
                <a:solidFill>
                  <a:srgbClr val="434343"/>
                </a:solidFill>
              </a:rPr>
              <a:t> </a:t>
            </a:r>
            <a:r>
              <a:rPr lang="en-US" altLang="ko-KR" sz="900" dirty="0">
                <a:solidFill>
                  <a:srgbClr val="434343"/>
                </a:solidFill>
              </a:rPr>
              <a:t>2</a:t>
            </a:r>
            <a:r>
              <a:rPr lang="ko-KR" altLang="en-US" sz="900" dirty="0">
                <a:solidFill>
                  <a:srgbClr val="434343"/>
                </a:solidFill>
              </a:rPr>
              <a:t>차</a:t>
            </a:r>
            <a:r>
              <a:rPr lang="en-US" altLang="ko-KR" sz="900" dirty="0">
                <a:solidFill>
                  <a:srgbClr val="434343"/>
                </a:solidFill>
              </a:rPr>
              <a:t>)</a:t>
            </a:r>
            <a:endParaRPr sz="900" b="0" i="0" u="none" strike="noStrike" cap="none" dirty="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000"/>
              <a:buFont typeface="Arial"/>
              <a:buNone/>
            </a:pPr>
            <a:r>
              <a:rPr lang="en-US" sz="900" b="0" i="0" u="none" strike="noStrike" cap="none" dirty="0">
                <a:solidFill>
                  <a:srgbClr val="434343"/>
                </a:solidFill>
                <a:latin typeface="Arial"/>
                <a:ea typeface="Arial"/>
                <a:cs typeface="Arial"/>
                <a:sym typeface="Arial"/>
              </a:rPr>
              <a:t>Website :</a:t>
            </a:r>
            <a:r>
              <a:rPr lang="en-US" sz="900" b="0" i="0" u="none" strike="noStrike" cap="none" dirty="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8"/>
              </a:rPr>
              <a:t> </a:t>
            </a:r>
            <a:r>
              <a:rPr lang="en-US" sz="900" b="0" i="0" u="sng" strike="noStrike" cap="none" dirty="0">
                <a:solidFill>
                  <a:schemeClr val="hlink"/>
                </a:solidFill>
                <a:sym typeface="Arial"/>
                <a:hlinkClick r:id="rId8"/>
              </a:rPr>
              <a:t>www</a:t>
            </a:r>
            <a:r>
              <a:rPr lang="en-US" sz="900" u="sng" dirty="0">
                <a:solidFill>
                  <a:schemeClr val="hlink"/>
                </a:solidFill>
                <a:hlinkClick r:id="rId8"/>
              </a:rPr>
              <a:t>.atid1.com</a:t>
            </a:r>
            <a:r>
              <a:rPr lang="en-US" sz="900" dirty="0">
                <a:solidFill>
                  <a:srgbClr val="434343"/>
                </a:solidFill>
              </a:rPr>
              <a:t> | E-mail : atid@atid.com</a:t>
            </a:r>
            <a:endParaRPr sz="900" b="0" i="0" u="none" strike="noStrike" cap="none" dirty="0">
              <a:solidFill>
                <a:srgbClr val="43434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Shape 15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296563" y="1615736"/>
            <a:ext cx="1078568" cy="623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b="1" dirty="0">
                <a:solidFill>
                  <a:srgbClr val="A61C00"/>
                </a:solidFill>
              </a:rPr>
              <a:t>이력추적 </a:t>
            </a:r>
            <a:r>
              <a:rPr lang="en-US" altLang="ko-KR" sz="2400" b="1" dirty="0">
                <a:solidFill>
                  <a:srgbClr val="A61C00"/>
                </a:solidFill>
              </a:rPr>
              <a:t>(Traceability) </a:t>
            </a:r>
            <a:r>
              <a:rPr lang="ko-KR" altLang="en-US" sz="2400" b="1" dirty="0">
                <a:solidFill>
                  <a:srgbClr val="A61C00"/>
                </a:solidFill>
              </a:rPr>
              <a:t>이란</a:t>
            </a:r>
            <a:r>
              <a:rPr lang="en-US" altLang="ko-KR" sz="2400" b="1" dirty="0">
                <a:solidFill>
                  <a:srgbClr val="A61C00"/>
                </a:solidFill>
              </a:rPr>
              <a:t>?</a:t>
            </a:r>
            <a:endParaRPr sz="2400" dirty="0">
              <a:solidFill>
                <a:srgbClr val="434343"/>
              </a:solidFill>
            </a:endParaRPr>
          </a:p>
        </p:txBody>
      </p:sp>
      <p:sp>
        <p:nvSpPr>
          <p:cNvPr id="15" name="Shape 467">
            <a:extLst>
              <a:ext uri="{FF2B5EF4-FFF2-40B4-BE49-F238E27FC236}">
                <a16:creationId xmlns:a16="http://schemas.microsoft.com/office/drawing/2014/main" id="{4597DE06-6E25-4256-94CF-AFA587E0A5F8}"/>
              </a:ext>
            </a:extLst>
          </p:cNvPr>
          <p:cNvSpPr txBox="1"/>
          <p:nvPr/>
        </p:nvSpPr>
        <p:spPr>
          <a:xfrm>
            <a:off x="582875" y="1958125"/>
            <a:ext cx="10746900" cy="32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/>
              <a:t>Traceability</a:t>
            </a:r>
            <a:r>
              <a:rPr lang="ko-KR" altLang="en-US" sz="2400" dirty="0"/>
              <a:t>는 물건을 생산 단계에서부터 유통 경로를 거치고 소비자에 걸쳐 폐기될 때까지 추적하는 것을 말한다</a:t>
            </a:r>
            <a:r>
              <a:rPr lang="en-US" altLang="ko-KR" sz="2400" dirty="0"/>
              <a:t>.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ko-KR" altLang="en-US" sz="2400" dirty="0"/>
              <a:t>어느 단계까지 수행하거나 생산 현장 및 유통의 효율화</a:t>
            </a:r>
            <a:r>
              <a:rPr lang="en-US" altLang="ko-KR" sz="2400" dirty="0"/>
              <a:t>, </a:t>
            </a:r>
            <a:r>
              <a:rPr lang="ko-KR" altLang="en-US" sz="2400" dirty="0"/>
              <a:t>대상물의 가치</a:t>
            </a:r>
            <a:r>
              <a:rPr lang="en-US" altLang="ko-KR" sz="2400" dirty="0"/>
              <a:t>, </a:t>
            </a:r>
            <a:r>
              <a:rPr lang="ko-KR" altLang="en-US" sz="2400" dirty="0" err="1"/>
              <a:t>제조물</a:t>
            </a:r>
            <a:r>
              <a:rPr lang="ko-KR" altLang="en-US" sz="2400" dirty="0"/>
              <a:t> 책임 등 여러가지 요인으로 결정된다</a:t>
            </a:r>
            <a:r>
              <a:rPr lang="en-US" altLang="ko-KR" sz="2400" dirty="0"/>
              <a:t>. </a:t>
            </a:r>
            <a:r>
              <a:rPr lang="ko-KR" altLang="en-US" sz="2400" dirty="0"/>
              <a:t>추적을 실시하기 위한 수단으로 바코드</a:t>
            </a:r>
            <a:r>
              <a:rPr lang="en-US" altLang="ko-KR" sz="2400" dirty="0"/>
              <a:t>, OCR [Optional Character Reading], RFID </a:t>
            </a:r>
            <a:r>
              <a:rPr lang="ko-KR" altLang="en-US" sz="2400" dirty="0"/>
              <a:t>등이 있으나</a:t>
            </a:r>
            <a:r>
              <a:rPr lang="en-US" altLang="ko-KR" sz="2400" dirty="0"/>
              <a:t>, </a:t>
            </a:r>
            <a:r>
              <a:rPr lang="ko-KR" altLang="en-US" sz="2400" dirty="0"/>
              <a:t>미디어의 싼 가격과 운용의 간편성 및 모든 장면에서 바코드를 사용하는 경우가 많다</a:t>
            </a:r>
            <a:r>
              <a:rPr lang="en-US" altLang="ko-KR" sz="2400" dirty="0"/>
              <a:t>.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1. </a:t>
            </a:r>
            <a:r>
              <a:rPr lang="ko-KR" altLang="en-US" sz="2400" b="1" dirty="0">
                <a:solidFill>
                  <a:srgbClr val="A61C00"/>
                </a:solidFill>
              </a:rPr>
              <a:t>의료폐기물 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E8BFA59-9C57-4F4A-87E2-E344E57949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363" y="744000"/>
            <a:ext cx="7153275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308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1. </a:t>
            </a:r>
            <a:r>
              <a:rPr lang="ko-KR" altLang="en-US" sz="2400" b="1" dirty="0">
                <a:solidFill>
                  <a:srgbClr val="A61C00"/>
                </a:solidFill>
              </a:rPr>
              <a:t>의료폐기물 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3213E0B-6270-41C4-9D38-B96952B27B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363" y="1020392"/>
            <a:ext cx="7153274" cy="533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803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2. </a:t>
            </a:r>
            <a:r>
              <a:rPr lang="ko-KR" altLang="en-US" sz="2400" b="1" dirty="0">
                <a:solidFill>
                  <a:srgbClr val="A61C00"/>
                </a:solidFill>
              </a:rPr>
              <a:t>식료품 공장 생산관리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B0A4AEC-E21D-4539-AD19-92E5EC2F7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238" y="744000"/>
            <a:ext cx="839152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85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2. </a:t>
            </a:r>
            <a:r>
              <a:rPr lang="ko-KR" altLang="en-US" sz="2400" b="1" dirty="0">
                <a:solidFill>
                  <a:srgbClr val="A61C00"/>
                </a:solidFill>
              </a:rPr>
              <a:t>식료품 공장 생산관리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B0A4AEC-E21D-4539-AD19-92E5EC2F7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192" y="744000"/>
            <a:ext cx="6513616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97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2. </a:t>
            </a:r>
            <a:r>
              <a:rPr lang="ko-KR" altLang="en-US" sz="2400" b="1" dirty="0">
                <a:solidFill>
                  <a:srgbClr val="A61C00"/>
                </a:solidFill>
              </a:rPr>
              <a:t>식료품 공장 생산관리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B0A4AEC-E21D-4539-AD19-92E5EC2F7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662" y="1249021"/>
            <a:ext cx="6426677" cy="480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83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2. </a:t>
            </a:r>
            <a:r>
              <a:rPr lang="ko-KR" altLang="en-US" sz="2400" b="1" dirty="0">
                <a:solidFill>
                  <a:srgbClr val="A61C00"/>
                </a:solidFill>
              </a:rPr>
              <a:t>식료품 공장 생산관리</a:t>
            </a:r>
            <a:endParaRPr sz="2400" dirty="0">
              <a:solidFill>
                <a:srgbClr val="434343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B0A4AEC-E21D-4539-AD19-92E5EC2F75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445" y="744000"/>
            <a:ext cx="4069110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218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970A38E-629A-421D-BBD7-B12FF91EE3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269" y="726146"/>
            <a:ext cx="8655463" cy="5922159"/>
          </a:xfrm>
          <a:prstGeom prst="rect">
            <a:avLst/>
          </a:prstGeom>
        </p:spPr>
      </p:pic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2. </a:t>
            </a:r>
            <a:r>
              <a:rPr lang="ko-KR" altLang="en-US" sz="2400" b="1" dirty="0">
                <a:solidFill>
                  <a:srgbClr val="A61C00"/>
                </a:solidFill>
              </a:rPr>
              <a:t>식료품 공장 생산관리</a:t>
            </a:r>
            <a:endParaRPr sz="2400" dirty="0">
              <a:solidFill>
                <a:srgbClr val="43434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5012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3. </a:t>
            </a:r>
            <a:r>
              <a:rPr lang="ko-KR" altLang="en-US" sz="2400" b="1" dirty="0">
                <a:solidFill>
                  <a:srgbClr val="A61C00"/>
                </a:solidFill>
              </a:rPr>
              <a:t>물류 시스템 활용 사례</a:t>
            </a:r>
            <a:endParaRPr sz="2400" dirty="0">
              <a:solidFill>
                <a:srgbClr val="434343"/>
              </a:solidFill>
            </a:endParaRPr>
          </a:p>
        </p:txBody>
      </p:sp>
      <p:sp>
        <p:nvSpPr>
          <p:cNvPr id="4" name="Shape 467">
            <a:extLst>
              <a:ext uri="{FF2B5EF4-FFF2-40B4-BE49-F238E27FC236}">
                <a16:creationId xmlns:a16="http://schemas.microsoft.com/office/drawing/2014/main" id="{5D413080-F2D9-4927-8E52-E6A03AFE1431}"/>
              </a:ext>
            </a:extLst>
          </p:cNvPr>
          <p:cNvSpPr txBox="1"/>
          <p:nvPr/>
        </p:nvSpPr>
        <p:spPr>
          <a:xfrm>
            <a:off x="582875" y="744000"/>
            <a:ext cx="10746900" cy="32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ko-KR" altLang="en-US" sz="1800" b="1" u="sng" dirty="0">
                <a:solidFill>
                  <a:srgbClr val="980000"/>
                </a:solidFill>
              </a:rPr>
              <a:t>컨테이너를 관리하는 </a:t>
            </a:r>
            <a:r>
              <a:rPr lang="en-US" altLang="ko-KR" sz="1800" b="1" u="sng" dirty="0">
                <a:solidFill>
                  <a:srgbClr val="980000"/>
                </a:solidFill>
              </a:rPr>
              <a:t>3</a:t>
            </a:r>
            <a:r>
              <a:rPr lang="ko-KR" altLang="en-US" sz="1800" b="1" u="sng" dirty="0">
                <a:solidFill>
                  <a:srgbClr val="980000"/>
                </a:solidFill>
              </a:rPr>
              <a:t>종류의 </a:t>
            </a:r>
            <a:r>
              <a:rPr lang="en-US" altLang="ko-KR" sz="1800" b="1" u="sng" dirty="0">
                <a:solidFill>
                  <a:srgbClr val="980000"/>
                </a:solidFill>
              </a:rPr>
              <a:t>RFID</a:t>
            </a:r>
          </a:p>
          <a:p>
            <a:pPr lvl="0"/>
            <a:endParaRPr lang="en-US" b="1" u="sng" dirty="0">
              <a:solidFill>
                <a:srgbClr val="98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tx1"/>
                </a:solidFill>
              </a:rPr>
              <a:t>1.  </a:t>
            </a:r>
            <a:r>
              <a:rPr lang="ko-KR" altLang="en-US" b="1" dirty="0">
                <a:solidFill>
                  <a:schemeClr val="tx1"/>
                </a:solidFill>
              </a:rPr>
              <a:t>컨테이너 자체를 그 소유자가 자산으로서 관리하기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lvl="0">
              <a:buClr>
                <a:schemeClr val="dk1"/>
              </a:buClr>
              <a:buSzPts val="1100"/>
            </a:pPr>
            <a:r>
              <a:rPr lang="en-US" b="1" dirty="0">
                <a:solidFill>
                  <a:schemeClr val="tx1"/>
                </a:solidFill>
              </a:rPr>
              <a:t>2.</a:t>
            </a:r>
            <a:r>
              <a:rPr lang="en-US" altLang="ko-KR" b="1" dirty="0">
                <a:solidFill>
                  <a:schemeClr val="tx1"/>
                </a:solidFill>
              </a:rPr>
              <a:t>  </a:t>
            </a:r>
            <a:r>
              <a:rPr lang="ko-KR" altLang="en-US" b="1" dirty="0">
                <a:solidFill>
                  <a:schemeClr val="tx1"/>
                </a:solidFill>
              </a:rPr>
              <a:t>보안 목적으로 수송 중 </a:t>
            </a:r>
            <a:r>
              <a:rPr lang="en-US" altLang="ko-KR" b="1" dirty="0">
                <a:solidFill>
                  <a:schemeClr val="tx1"/>
                </a:solidFill>
              </a:rPr>
              <a:t>Door </a:t>
            </a:r>
            <a:r>
              <a:rPr lang="ko-KR" altLang="en-US" b="1" dirty="0">
                <a:solidFill>
                  <a:schemeClr val="tx1"/>
                </a:solidFill>
              </a:rPr>
              <a:t>개폐를 감시하기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tx1"/>
                </a:solidFill>
              </a:rPr>
              <a:t>3.  Supply Chain </a:t>
            </a:r>
            <a:r>
              <a:rPr lang="ko-KR" altLang="en-US" b="1" dirty="0">
                <a:solidFill>
                  <a:schemeClr val="tx1"/>
                </a:solidFill>
              </a:rPr>
              <a:t>효율화의 관점에서 컨테이너에 적재된 화물의 상태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장소들을 가시화하기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765451-2A62-422F-BCE4-53A7760600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099" y="2667001"/>
            <a:ext cx="6169802" cy="367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62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 txBox="1"/>
          <p:nvPr/>
        </p:nvSpPr>
        <p:spPr>
          <a:xfrm>
            <a:off x="54800" y="0"/>
            <a:ext cx="4310100" cy="7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ko-KR" sz="2400" b="1" dirty="0">
                <a:solidFill>
                  <a:srgbClr val="A61C00"/>
                </a:solidFill>
              </a:rPr>
              <a:t>3. </a:t>
            </a:r>
            <a:r>
              <a:rPr lang="ko-KR" altLang="en-US" sz="2400" b="1" dirty="0">
                <a:solidFill>
                  <a:srgbClr val="A61C00"/>
                </a:solidFill>
              </a:rPr>
              <a:t>물류 시스템 활용 사례</a:t>
            </a:r>
            <a:endParaRPr sz="2400" dirty="0">
              <a:solidFill>
                <a:srgbClr val="434343"/>
              </a:solidFill>
            </a:endParaRPr>
          </a:p>
        </p:txBody>
      </p:sp>
      <p:sp>
        <p:nvSpPr>
          <p:cNvPr id="4" name="Shape 467">
            <a:extLst>
              <a:ext uri="{FF2B5EF4-FFF2-40B4-BE49-F238E27FC236}">
                <a16:creationId xmlns:a16="http://schemas.microsoft.com/office/drawing/2014/main" id="{5D413080-F2D9-4927-8E52-E6A03AFE1431}"/>
              </a:ext>
            </a:extLst>
          </p:cNvPr>
          <p:cNvSpPr txBox="1"/>
          <p:nvPr/>
        </p:nvSpPr>
        <p:spPr>
          <a:xfrm>
            <a:off x="582875" y="744000"/>
            <a:ext cx="10746900" cy="32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ko-KR" altLang="en-US" sz="1800" b="1" u="sng" dirty="0">
                <a:solidFill>
                  <a:srgbClr val="980000"/>
                </a:solidFill>
              </a:rPr>
              <a:t>컨테이너를 관리하는 </a:t>
            </a:r>
            <a:r>
              <a:rPr lang="en-US" altLang="ko-KR" sz="1800" b="1" u="sng" dirty="0">
                <a:solidFill>
                  <a:srgbClr val="980000"/>
                </a:solidFill>
              </a:rPr>
              <a:t>3</a:t>
            </a:r>
            <a:r>
              <a:rPr lang="ko-KR" altLang="en-US" sz="1800" b="1" u="sng" dirty="0">
                <a:solidFill>
                  <a:srgbClr val="980000"/>
                </a:solidFill>
              </a:rPr>
              <a:t>종류의 </a:t>
            </a:r>
            <a:r>
              <a:rPr lang="en-US" altLang="ko-KR" sz="1800" b="1" u="sng" dirty="0">
                <a:solidFill>
                  <a:srgbClr val="980000"/>
                </a:solidFill>
              </a:rPr>
              <a:t>RFID</a:t>
            </a:r>
          </a:p>
          <a:p>
            <a:pPr lvl="0"/>
            <a:endParaRPr lang="en-US" b="1" u="sng" dirty="0">
              <a:solidFill>
                <a:srgbClr val="980000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tx1"/>
                </a:solidFill>
              </a:rPr>
              <a:t>1.  </a:t>
            </a:r>
            <a:r>
              <a:rPr lang="ko-KR" altLang="en-US" b="1" dirty="0">
                <a:solidFill>
                  <a:schemeClr val="tx1"/>
                </a:solidFill>
              </a:rPr>
              <a:t>컨테이너 자체를 그 소유자가 자산으로서 관리하기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lvl="0">
              <a:buClr>
                <a:schemeClr val="dk1"/>
              </a:buClr>
              <a:buSzPts val="1100"/>
            </a:pPr>
            <a:r>
              <a:rPr lang="en-US" b="1" dirty="0">
                <a:solidFill>
                  <a:schemeClr val="tx1"/>
                </a:solidFill>
              </a:rPr>
              <a:t>2.</a:t>
            </a:r>
            <a:r>
              <a:rPr lang="en-US" altLang="ko-KR" b="1" dirty="0">
                <a:solidFill>
                  <a:schemeClr val="tx1"/>
                </a:solidFill>
              </a:rPr>
              <a:t>  </a:t>
            </a:r>
            <a:r>
              <a:rPr lang="ko-KR" altLang="en-US" b="1" dirty="0">
                <a:solidFill>
                  <a:schemeClr val="tx1"/>
                </a:solidFill>
              </a:rPr>
              <a:t>보안 목적으로 수송 중 </a:t>
            </a:r>
            <a:r>
              <a:rPr lang="en-US" altLang="ko-KR" b="1" dirty="0">
                <a:solidFill>
                  <a:schemeClr val="tx1"/>
                </a:solidFill>
              </a:rPr>
              <a:t>Door </a:t>
            </a:r>
            <a:r>
              <a:rPr lang="ko-KR" altLang="en-US" b="1" dirty="0">
                <a:solidFill>
                  <a:schemeClr val="tx1"/>
                </a:solidFill>
              </a:rPr>
              <a:t>개폐를 감시하기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chemeClr val="tx1"/>
                </a:solidFill>
              </a:rPr>
              <a:t>3.  Supply Chain </a:t>
            </a:r>
            <a:r>
              <a:rPr lang="ko-KR" altLang="en-US" b="1" dirty="0">
                <a:solidFill>
                  <a:schemeClr val="tx1"/>
                </a:solidFill>
              </a:rPr>
              <a:t>효율화의 관점에서 컨테이너에 적재된 화물의 상태</a:t>
            </a:r>
            <a:r>
              <a:rPr lang="en-US" altLang="ko-KR" b="1" dirty="0">
                <a:solidFill>
                  <a:schemeClr val="tx1"/>
                </a:solidFill>
              </a:rPr>
              <a:t>, </a:t>
            </a:r>
            <a:r>
              <a:rPr lang="ko-KR" altLang="en-US" b="1" dirty="0">
                <a:solidFill>
                  <a:schemeClr val="tx1"/>
                </a:solidFill>
              </a:rPr>
              <a:t>장소들을 가시화하기 위해</a:t>
            </a:r>
            <a:endParaRPr b="1" dirty="0">
              <a:solidFill>
                <a:schemeClr val="tx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765451-2A62-422F-BCE4-53A7760600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195" y="2667001"/>
            <a:ext cx="5915610" cy="367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351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9" name="Shape 509"/>
          <p:cNvCxnSpPr/>
          <p:nvPr/>
        </p:nvCxnSpPr>
        <p:spPr>
          <a:xfrm>
            <a:off x="5237406" y="1773075"/>
            <a:ext cx="15300" cy="3029700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1" name="Shape 511"/>
          <p:cNvSpPr txBox="1"/>
          <p:nvPr/>
        </p:nvSpPr>
        <p:spPr>
          <a:xfrm>
            <a:off x="3706013" y="5919200"/>
            <a:ext cx="4779975" cy="338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ko-KR" altLang="en-US" sz="900" b="1" dirty="0">
                <a:solidFill>
                  <a:srgbClr val="434343"/>
                </a:solidFill>
              </a:rPr>
              <a:t>㈜</a:t>
            </a:r>
            <a:r>
              <a:rPr lang="ko-KR" altLang="en-US" sz="900" b="1" dirty="0" err="1">
                <a:solidFill>
                  <a:srgbClr val="434343"/>
                </a:solidFill>
              </a:rPr>
              <a:t>에이티아이디</a:t>
            </a:r>
            <a:r>
              <a:rPr lang="en-US" sz="900" dirty="0">
                <a:solidFill>
                  <a:srgbClr val="434343"/>
                </a:solidFill>
              </a:rPr>
              <a:t> | </a:t>
            </a:r>
            <a:r>
              <a:rPr lang="en-US" altLang="ko-KR" sz="900" dirty="0">
                <a:solidFill>
                  <a:srgbClr val="434343"/>
                </a:solidFill>
              </a:rPr>
              <a:t>08501 </a:t>
            </a:r>
            <a:r>
              <a:rPr lang="ko-KR" altLang="en-US" sz="900" dirty="0">
                <a:solidFill>
                  <a:srgbClr val="434343"/>
                </a:solidFill>
              </a:rPr>
              <a:t>서울시 금천구 가산디지털 </a:t>
            </a:r>
            <a:r>
              <a:rPr lang="en-US" altLang="ko-KR" sz="900" dirty="0">
                <a:solidFill>
                  <a:srgbClr val="434343"/>
                </a:solidFill>
              </a:rPr>
              <a:t>2</a:t>
            </a:r>
            <a:r>
              <a:rPr lang="ko-KR" altLang="en-US" sz="900" dirty="0">
                <a:solidFill>
                  <a:srgbClr val="434343"/>
                </a:solidFill>
              </a:rPr>
              <a:t>로 </a:t>
            </a:r>
            <a:r>
              <a:rPr lang="en-US" altLang="ko-KR" sz="900" dirty="0">
                <a:solidFill>
                  <a:srgbClr val="434343"/>
                </a:solidFill>
              </a:rPr>
              <a:t>184, 1211</a:t>
            </a:r>
            <a:r>
              <a:rPr lang="ko-KR" altLang="en-US" sz="900" dirty="0">
                <a:solidFill>
                  <a:srgbClr val="434343"/>
                </a:solidFill>
              </a:rPr>
              <a:t>호 </a:t>
            </a:r>
            <a:r>
              <a:rPr lang="en-US" altLang="ko-KR" sz="900" dirty="0">
                <a:solidFill>
                  <a:srgbClr val="434343"/>
                </a:solidFill>
              </a:rPr>
              <a:t>(</a:t>
            </a:r>
            <a:r>
              <a:rPr lang="ko-KR" altLang="en-US" sz="900" dirty="0">
                <a:solidFill>
                  <a:srgbClr val="434343"/>
                </a:solidFill>
              </a:rPr>
              <a:t>벽산 </a:t>
            </a:r>
            <a:r>
              <a:rPr lang="ko-KR" altLang="en-US" sz="900" dirty="0" err="1">
                <a:solidFill>
                  <a:srgbClr val="434343"/>
                </a:solidFill>
              </a:rPr>
              <a:t>디지털밸리</a:t>
            </a:r>
            <a:r>
              <a:rPr lang="ko-KR" altLang="en-US" sz="900" dirty="0">
                <a:solidFill>
                  <a:srgbClr val="434343"/>
                </a:solidFill>
              </a:rPr>
              <a:t> </a:t>
            </a:r>
            <a:r>
              <a:rPr lang="en-US" altLang="ko-KR" sz="900" dirty="0">
                <a:solidFill>
                  <a:srgbClr val="434343"/>
                </a:solidFill>
              </a:rPr>
              <a:t>2</a:t>
            </a:r>
            <a:r>
              <a:rPr lang="ko-KR" altLang="en-US" sz="900" dirty="0">
                <a:solidFill>
                  <a:srgbClr val="434343"/>
                </a:solidFill>
              </a:rPr>
              <a:t>차</a:t>
            </a:r>
            <a:r>
              <a:rPr lang="en-US" altLang="ko-KR" sz="900" dirty="0">
                <a:solidFill>
                  <a:srgbClr val="434343"/>
                </a:solidFill>
              </a:rPr>
              <a:t>)</a:t>
            </a:r>
            <a:endParaRPr lang="ko-KR" altLang="en-US" sz="900" dirty="0">
              <a:solidFill>
                <a:srgbClr val="434343"/>
              </a:solidFill>
            </a:endParaRPr>
          </a:p>
        </p:txBody>
      </p:sp>
      <p:sp>
        <p:nvSpPr>
          <p:cNvPr id="512" name="Shape 512"/>
          <p:cNvSpPr txBox="1"/>
          <p:nvPr/>
        </p:nvSpPr>
        <p:spPr>
          <a:xfrm>
            <a:off x="6114981" y="2275200"/>
            <a:ext cx="4325400" cy="230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JASON</a:t>
            </a:r>
            <a:endParaRPr b="1" dirty="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br>
              <a:rPr lang="en-US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MOBILE : 010-4623-2591</a:t>
            </a:r>
            <a:br>
              <a:rPr lang="en-US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US" dirty="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EMAIL : </a:t>
            </a:r>
            <a:r>
              <a:rPr lang="en-US" u="sng" dirty="0">
                <a:solidFill>
                  <a:srgbClr val="3C6B9A"/>
                </a:solidFill>
                <a:latin typeface="Roboto"/>
                <a:ea typeface="Roboto"/>
                <a:cs typeface="Roboto"/>
                <a:sym typeface="Roboto"/>
                <a:hlinkClick r:id="rId3"/>
              </a:rPr>
              <a:t>jason@atid1.com</a:t>
            </a:r>
            <a:endParaRPr u="sng" dirty="0">
              <a:solidFill>
                <a:srgbClr val="3C6B9A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dirty="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" name="Shape 151">
            <a:extLst>
              <a:ext uri="{FF2B5EF4-FFF2-40B4-BE49-F238E27FC236}">
                <a16:creationId xmlns:a16="http://schemas.microsoft.com/office/drawing/2014/main" id="{5AFE94D6-8308-464D-9A9B-06F5E078DBCC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296563" y="2805011"/>
            <a:ext cx="1078568" cy="623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252</Words>
  <Application>Microsoft Office PowerPoint</Application>
  <PresentationFormat>와이드스크린</PresentationFormat>
  <Paragraphs>35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Roboto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gkdejrwh</dc:creator>
  <cp:lastModifiedBy>조항덕</cp:lastModifiedBy>
  <cp:revision>64</cp:revision>
  <dcterms:modified xsi:type="dcterms:W3CDTF">2018-06-21T00:57:25Z</dcterms:modified>
</cp:coreProperties>
</file>