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56" r:id="rId2"/>
    <p:sldId id="484" r:id="rId3"/>
    <p:sldId id="479" r:id="rId4"/>
    <p:sldId id="465" r:id="rId5"/>
    <p:sldId id="520" r:id="rId6"/>
    <p:sldId id="521" r:id="rId7"/>
    <p:sldId id="522" r:id="rId8"/>
    <p:sldId id="523" r:id="rId9"/>
    <p:sldId id="498" r:id="rId10"/>
    <p:sldId id="540" r:id="rId11"/>
    <p:sldId id="518" r:id="rId12"/>
    <p:sldId id="519" r:id="rId13"/>
    <p:sldId id="512" r:id="rId14"/>
    <p:sldId id="524" r:id="rId15"/>
    <p:sldId id="525" r:id="rId16"/>
    <p:sldId id="499" r:id="rId17"/>
    <p:sldId id="534" r:id="rId18"/>
    <p:sldId id="527" r:id="rId19"/>
    <p:sldId id="541" r:id="rId20"/>
    <p:sldId id="528" r:id="rId21"/>
    <p:sldId id="529" r:id="rId22"/>
    <p:sldId id="530" r:id="rId23"/>
    <p:sldId id="531" r:id="rId24"/>
    <p:sldId id="532" r:id="rId25"/>
    <p:sldId id="533" r:id="rId26"/>
    <p:sldId id="542" r:id="rId27"/>
    <p:sldId id="543" r:id="rId28"/>
    <p:sldId id="544" r:id="rId29"/>
    <p:sldId id="506" r:id="rId30"/>
    <p:sldId id="537" r:id="rId31"/>
    <p:sldId id="535" r:id="rId32"/>
    <p:sldId id="536" r:id="rId33"/>
    <p:sldId id="538" r:id="rId34"/>
    <p:sldId id="539" r:id="rId35"/>
    <p:sldId id="428" r:id="rId36"/>
  </p:sldIdLst>
  <p:sldSz cx="9144000" cy="6858000" type="screen4x3"/>
  <p:notesSz cx="7104063" cy="102346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Century Gothic" pitchFamily="34" charset="0"/>
        <a:ea typeface="바탕" pitchFamily="18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Century Gothic" pitchFamily="34" charset="0"/>
        <a:ea typeface="바탕" pitchFamily="18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Century Gothic" pitchFamily="34" charset="0"/>
        <a:ea typeface="바탕" pitchFamily="18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Century Gothic" pitchFamily="34" charset="0"/>
        <a:ea typeface="바탕" pitchFamily="18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Century Gothic" pitchFamily="34" charset="0"/>
        <a:ea typeface="바탕" pitchFamily="18" charset="-127"/>
        <a:cs typeface="+mn-cs"/>
      </a:defRPr>
    </a:lvl5pPr>
    <a:lvl6pPr marL="2286000" algn="l" defTabSz="914400" rtl="0" eaLnBrk="1" latinLnBrk="1" hangingPunct="1">
      <a:defRPr kumimoji="1" sz="1300" kern="1200">
        <a:solidFill>
          <a:schemeClr val="tx1"/>
        </a:solidFill>
        <a:latin typeface="Century Gothic" pitchFamily="34" charset="0"/>
        <a:ea typeface="바탕" pitchFamily="18" charset="-127"/>
        <a:cs typeface="+mn-cs"/>
      </a:defRPr>
    </a:lvl6pPr>
    <a:lvl7pPr marL="2743200" algn="l" defTabSz="914400" rtl="0" eaLnBrk="1" latinLnBrk="1" hangingPunct="1">
      <a:defRPr kumimoji="1" sz="1300" kern="1200">
        <a:solidFill>
          <a:schemeClr val="tx1"/>
        </a:solidFill>
        <a:latin typeface="Century Gothic" pitchFamily="34" charset="0"/>
        <a:ea typeface="바탕" pitchFamily="18" charset="-127"/>
        <a:cs typeface="+mn-cs"/>
      </a:defRPr>
    </a:lvl7pPr>
    <a:lvl8pPr marL="3200400" algn="l" defTabSz="914400" rtl="0" eaLnBrk="1" latinLnBrk="1" hangingPunct="1">
      <a:defRPr kumimoji="1" sz="1300" kern="1200">
        <a:solidFill>
          <a:schemeClr val="tx1"/>
        </a:solidFill>
        <a:latin typeface="Century Gothic" pitchFamily="34" charset="0"/>
        <a:ea typeface="바탕" pitchFamily="18" charset="-127"/>
        <a:cs typeface="+mn-cs"/>
      </a:defRPr>
    </a:lvl8pPr>
    <a:lvl9pPr marL="3657600" algn="l" defTabSz="914400" rtl="0" eaLnBrk="1" latinLnBrk="1" hangingPunct="1">
      <a:defRPr kumimoji="1" sz="1300" kern="1200">
        <a:solidFill>
          <a:schemeClr val="tx1"/>
        </a:solidFill>
        <a:latin typeface="Century Gothic" pitchFamily="34" charset="0"/>
        <a:ea typeface="바탕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754">
          <p15:clr>
            <a:srgbClr val="A4A3A4"/>
          </p15:clr>
        </p15:guide>
        <p15:guide id="2" orient="horz" pos="3974">
          <p15:clr>
            <a:srgbClr val="A4A3A4"/>
          </p15:clr>
        </p15:guide>
        <p15:guide id="3" orient="horz" pos="2341">
          <p15:clr>
            <a:srgbClr val="A4A3A4"/>
          </p15:clr>
        </p15:guide>
        <p15:guide id="4" pos="703">
          <p15:clr>
            <a:srgbClr val="A4A3A4"/>
          </p15:clr>
        </p15:guide>
        <p15:guide id="5" pos="5556">
          <p15:clr>
            <a:srgbClr val="A4A3A4"/>
          </p15:clr>
        </p15:guide>
        <p15:guide id="6" pos="521">
          <p15:clr>
            <a:srgbClr val="A4A3A4"/>
          </p15:clr>
        </p15:guide>
        <p15:guide id="7" pos="31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FF"/>
    <a:srgbClr val="339933"/>
    <a:srgbClr val="FFFFFF"/>
    <a:srgbClr val="3366CC"/>
    <a:srgbClr val="00FF99"/>
    <a:srgbClr val="00CC66"/>
    <a:srgbClr val="FFFF99"/>
    <a:srgbClr val="FFCC66"/>
    <a:srgbClr val="FFCC99"/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792" autoAdjust="0"/>
    <p:restoredTop sz="94465" autoAdjust="0"/>
  </p:normalViewPr>
  <p:slideViewPr>
    <p:cSldViewPr>
      <p:cViewPr varScale="1">
        <p:scale>
          <a:sx n="116" d="100"/>
          <a:sy n="116" d="100"/>
        </p:scale>
        <p:origin x="-1974" y="-96"/>
      </p:cViewPr>
      <p:guideLst>
        <p:guide orient="horz" pos="754"/>
        <p:guide orient="horz" pos="3974"/>
        <p:guide orient="horz" pos="2341"/>
        <p:guide pos="703"/>
        <p:guide pos="5556"/>
        <p:guide pos="521"/>
        <p:guide pos="31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9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3"/>
            <a:ext cx="3078428" cy="51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99" tIns="47901" rIns="95799" bIns="47901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3994" y="3"/>
            <a:ext cx="3078428" cy="51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99" tIns="47901" rIns="95799" bIns="47901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95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719699"/>
            <a:ext cx="3078428" cy="51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99" tIns="47901" rIns="95799" bIns="47901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95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3994" y="9719699"/>
            <a:ext cx="3078428" cy="51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99" tIns="47901" rIns="95799" bIns="47901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6D2AC1A-6BF0-4519-9768-A225E3B2C3B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9576167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3"/>
            <a:ext cx="3078428" cy="51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99" tIns="47901" rIns="95799" bIns="47901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3994" y="3"/>
            <a:ext cx="3078428" cy="51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99" tIns="47901" rIns="95799" bIns="47901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5363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10407" y="4862366"/>
            <a:ext cx="5683250" cy="4604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99" tIns="47901" rIns="95799" bIns="4790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719699"/>
            <a:ext cx="3078428" cy="51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99" tIns="47901" rIns="95799" bIns="47901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3994" y="9719699"/>
            <a:ext cx="3078428" cy="51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99" tIns="47901" rIns="95799" bIns="47901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3C01AE79-D65D-4970-B06F-A6A82BB7A99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22767567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7A1621-563A-48EC-B0F5-753B7FEE7802}" type="slidenum">
              <a:rPr lang="en-US" altLang="ko-KR" smtClean="0"/>
              <a:pPr/>
              <a:t>0</a:t>
            </a:fld>
            <a:endParaRPr lang="en-US" altLang="ko-KR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155174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0DA7E0-F73A-4894-A079-D327777A87FF}" type="slidenum">
              <a:rPr lang="en-US" altLang="ko-KR" smtClean="0"/>
              <a:pPr/>
              <a:t>1</a:t>
            </a:fld>
            <a:endParaRPr lang="en-US" altLang="ko-KR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ko-KR" altLang="en-US" smtClean="0"/>
              <a:t>수정할 내용이 있으시면</a:t>
            </a:r>
            <a:r>
              <a:rPr lang="en-US" altLang="ko-KR" smtClean="0"/>
              <a:t>,,, </a:t>
            </a:r>
            <a:r>
              <a:rPr lang="ko-KR" altLang="en-US" smtClean="0"/>
              <a:t>수정바랍니다</a:t>
            </a:r>
            <a:r>
              <a:rPr lang="en-US" altLang="ko-KR" smtClean="0"/>
              <a:t>..</a:t>
            </a:r>
          </a:p>
        </p:txBody>
      </p:sp>
    </p:spTree>
    <p:extLst>
      <p:ext uri="{BB962C8B-B14F-4D97-AF65-F5344CB8AC3E}">
        <p14:creationId xmlns:p14="http://schemas.microsoft.com/office/powerpoint/2010/main" xmlns="" val="2791604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0DA7E0-F73A-4894-A079-D327777A87FF}" type="slidenum">
              <a:rPr lang="en-US" altLang="ko-KR" smtClean="0"/>
              <a:pPr/>
              <a:t>2</a:t>
            </a:fld>
            <a:endParaRPr lang="en-US" altLang="ko-KR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ko-KR" altLang="en-US" smtClean="0"/>
              <a:t>수정할 내용이 있으시면</a:t>
            </a:r>
            <a:r>
              <a:rPr lang="en-US" altLang="ko-KR" smtClean="0"/>
              <a:t>,,, </a:t>
            </a:r>
            <a:r>
              <a:rPr lang="ko-KR" altLang="en-US" smtClean="0"/>
              <a:t>수정바랍니다</a:t>
            </a:r>
            <a:r>
              <a:rPr lang="en-US" altLang="ko-KR" smtClean="0"/>
              <a:t>..</a:t>
            </a:r>
          </a:p>
        </p:txBody>
      </p:sp>
    </p:spTree>
    <p:extLst>
      <p:ext uri="{BB962C8B-B14F-4D97-AF65-F5344CB8AC3E}">
        <p14:creationId xmlns:p14="http://schemas.microsoft.com/office/powerpoint/2010/main" xmlns="" val="1673833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8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422451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9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422451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10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778440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11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3370568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13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4052608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14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3367433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15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41304832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16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31982183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17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31982183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18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31982183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19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985279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20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13859711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21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5207487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22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12805605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23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1538713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24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1538713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25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1538713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26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1538713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27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1538713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28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43214672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29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4321467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30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4321467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31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4321467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32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4321467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en-US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C976D-383D-4AA6-923D-1BA605E34173}" type="slidenum">
              <a:rPr lang="en-US" altLang="ko-KR" smtClean="0"/>
              <a:pPr/>
              <a:t>33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xmlns="" val="2405260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0"/>
          <p:cNvSpPr>
            <a:spLocks noChangeArrowheads="1"/>
          </p:cNvSpPr>
          <p:nvPr userDrawn="1"/>
        </p:nvSpPr>
        <p:spPr bwMode="auto">
          <a:xfrm>
            <a:off x="1962150" y="2708275"/>
            <a:ext cx="7181850" cy="720726"/>
          </a:xfrm>
          <a:prstGeom prst="rect">
            <a:avLst/>
          </a:prstGeom>
          <a:solidFill>
            <a:srgbClr val="001C38"/>
          </a:solidFill>
          <a:ln w="254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Rectangle 69"/>
          <p:cNvSpPr>
            <a:spLocks noChangeArrowheads="1"/>
          </p:cNvSpPr>
          <p:nvPr userDrawn="1"/>
        </p:nvSpPr>
        <p:spPr bwMode="auto">
          <a:xfrm>
            <a:off x="-9525" y="0"/>
            <a:ext cx="2314575" cy="2667000"/>
          </a:xfrm>
          <a:prstGeom prst="rect">
            <a:avLst/>
          </a:prstGeom>
          <a:solidFill>
            <a:srgbClr val="F3F7FB"/>
          </a:solidFill>
          <a:ln w="254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" name="Rectangle 33"/>
          <p:cNvSpPr>
            <a:spLocks noChangeArrowheads="1"/>
          </p:cNvSpPr>
          <p:nvPr userDrawn="1"/>
        </p:nvSpPr>
        <p:spPr bwMode="auto">
          <a:xfrm>
            <a:off x="0" y="2660650"/>
            <a:ext cx="9144000" cy="76200"/>
          </a:xfrm>
          <a:prstGeom prst="rect">
            <a:avLst/>
          </a:prstGeom>
          <a:solidFill>
            <a:srgbClr val="001C38"/>
          </a:solidFill>
          <a:ln w="254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graphicFrame>
        <p:nvGraphicFramePr>
          <p:cNvPr id="5" name="Object 32"/>
          <p:cNvGraphicFramePr>
            <a:graphicFrameLocks noChangeAspect="1"/>
          </p:cNvGraphicFramePr>
          <p:nvPr/>
        </p:nvGraphicFramePr>
        <p:xfrm>
          <a:off x="1979613" y="836613"/>
          <a:ext cx="5199062" cy="1733550"/>
        </p:xfrm>
        <a:graphic>
          <a:graphicData uri="http://schemas.openxmlformats.org/presentationml/2006/ole">
            <p:oleObj spid="_x0000_s36896" name="Image" r:id="rId3" imgW="7504762" imgH="2501587" progId="">
              <p:embed/>
            </p:oleObj>
          </a:graphicData>
        </a:graphic>
      </p:graphicFrame>
      <p:pic>
        <p:nvPicPr>
          <p:cNvPr id="8" name="그림 7" descr="스마트폰 01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 flipH="1">
            <a:off x="7380312" y="836712"/>
            <a:ext cx="1451504" cy="180020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7E2CD5-763B-471D-B027-404195CA4E57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  <p:sp>
        <p:nvSpPr>
          <p:cNvPr id="5" name="슬라이드 번호 개체 틀 3"/>
          <p:cNvSpPr txBox="1">
            <a:spLocks/>
          </p:cNvSpPr>
          <p:nvPr userDrawn="1"/>
        </p:nvSpPr>
        <p:spPr bwMode="auto">
          <a:xfrm>
            <a:off x="7298671" y="6237312"/>
            <a:ext cx="1450975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Century Gothic" pitchFamily="34" charset="0"/>
                <a:ea typeface="+mj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300" kern="1200">
                <a:solidFill>
                  <a:schemeClr val="tx1"/>
                </a:solidFill>
                <a:latin typeface="Century Gothic" pitchFamily="34" charset="0"/>
                <a:ea typeface="바탕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300" kern="1200">
                <a:solidFill>
                  <a:schemeClr val="tx1"/>
                </a:solidFill>
                <a:latin typeface="Century Gothic" pitchFamily="34" charset="0"/>
                <a:ea typeface="바탕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300" kern="1200">
                <a:solidFill>
                  <a:schemeClr val="tx1"/>
                </a:solidFill>
                <a:latin typeface="Century Gothic" pitchFamily="34" charset="0"/>
                <a:ea typeface="바탕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300" kern="1200">
                <a:solidFill>
                  <a:schemeClr val="tx1"/>
                </a:solidFill>
                <a:latin typeface="Century Gothic" pitchFamily="34" charset="0"/>
                <a:ea typeface="바탕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300" kern="1200">
                <a:solidFill>
                  <a:schemeClr val="tx1"/>
                </a:solidFill>
                <a:latin typeface="Century Gothic" pitchFamily="34" charset="0"/>
                <a:ea typeface="바탕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300" kern="1200">
                <a:solidFill>
                  <a:schemeClr val="tx1"/>
                </a:solidFill>
                <a:latin typeface="Century Gothic" pitchFamily="34" charset="0"/>
                <a:ea typeface="바탕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300" kern="1200">
                <a:solidFill>
                  <a:schemeClr val="tx1"/>
                </a:solidFill>
                <a:latin typeface="Century Gothic" pitchFamily="34" charset="0"/>
                <a:ea typeface="바탕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300" kern="1200">
                <a:solidFill>
                  <a:schemeClr val="tx1"/>
                </a:solidFill>
                <a:latin typeface="Century Gothic" pitchFamily="34" charset="0"/>
                <a:ea typeface="바탕" pitchFamily="18" charset="-127"/>
                <a:cs typeface="+mn-cs"/>
              </a:defRPr>
            </a:lvl9pPr>
          </a:lstStyle>
          <a:p>
            <a:pPr>
              <a:defRPr/>
            </a:pPr>
            <a:fld id="{7896134D-3111-460D-A377-FC1E31DEDB68}" type="slidenum">
              <a:rPr lang="en-US" altLang="ko-KR" sz="2400" smtClean="0"/>
              <a:pPr>
                <a:defRPr/>
              </a:pPr>
              <a:t>‹#›</a:t>
            </a:fld>
            <a:endParaRPr lang="en-US" altLang="ko-KR" sz="2400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24557-87E8-4469-B92F-257F361F1232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116013" y="1196975"/>
            <a:ext cx="377507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43488" y="1196975"/>
            <a:ext cx="3776662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2834C1-2995-4BF0-A14A-C9703515406A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3C8908-7B51-455B-A1C9-F5BCC17C37AB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3C318E-9E3E-4F08-9B8E-A512ACAE8E2A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B3F701-4524-4A1B-8E7C-2202C4AAD9B4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E7B4C-DCC8-45E6-BB4E-8E4311C897D2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C7BE3-28F1-4624-9174-BEDD447EFE15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3A970-F65F-468E-9D73-9EE5DE467421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58000" y="333375"/>
            <a:ext cx="1962150" cy="597535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69963" y="333375"/>
            <a:ext cx="5735637" cy="59753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6DDDE-0EBF-424F-9856-5765C873421E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9963" y="333375"/>
            <a:ext cx="7489825" cy="431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1116013" y="1196975"/>
            <a:ext cx="7704137" cy="5111750"/>
          </a:xfrm>
        </p:spPr>
        <p:txBody>
          <a:bodyPr/>
          <a:lstStyle/>
          <a:p>
            <a:pPr lvl="0"/>
            <a:endParaRPr lang="ko-KR" alt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D47FD-7A1F-4B5D-A559-75C0FBE9083F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9963" y="333375"/>
            <a:ext cx="7489825" cy="431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1116013" y="1196975"/>
            <a:ext cx="3775075" cy="51117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43488" y="1196975"/>
            <a:ext cx="3776662" cy="51117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60AB2-5E86-4558-BDDA-2D2818ABAAC7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제목, 텍스트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9963" y="333375"/>
            <a:ext cx="7489825" cy="431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1116013" y="1196975"/>
            <a:ext cx="3775075" cy="51117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43488" y="1196975"/>
            <a:ext cx="3776662" cy="24796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43488" y="3829050"/>
            <a:ext cx="3776662" cy="24796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B26EE-9621-4A32-A566-3B2406F9B69B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제목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9963" y="333375"/>
            <a:ext cx="7489825" cy="431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차트 개체 틀 2"/>
          <p:cNvSpPr>
            <a:spLocks noGrp="1"/>
          </p:cNvSpPr>
          <p:nvPr>
            <p:ph type="chart" idx="1"/>
          </p:nvPr>
        </p:nvSpPr>
        <p:spPr>
          <a:xfrm>
            <a:off x="1116013" y="1196975"/>
            <a:ext cx="7704137" cy="5111750"/>
          </a:xfrm>
        </p:spPr>
        <p:txBody>
          <a:bodyPr/>
          <a:lstStyle/>
          <a:p>
            <a:pPr lvl="0"/>
            <a:endParaRPr lang="ko-KR" alt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DD3C5C-016B-4D97-BF2E-DB1E0105F4BF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21" Type="http://schemas.openxmlformats.org/officeDocument/2006/relationships/oleObject" Target="../embeddings/oleObject4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oleObject" Target="../embeddings/oleObject3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oleObject" Target="../embeddings/oleObject2.bin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81"/>
          <p:cNvGraphicFramePr>
            <a:graphicFrameLocks noChangeAspect="1"/>
          </p:cNvGraphicFramePr>
          <p:nvPr/>
        </p:nvGraphicFramePr>
        <p:xfrm>
          <a:off x="0" y="4651375"/>
          <a:ext cx="827088" cy="2206625"/>
        </p:xfrm>
        <a:graphic>
          <a:graphicData uri="http://schemas.openxmlformats.org/presentationml/2006/ole">
            <p:oleObj spid="_x0000_s1146" name="Image" r:id="rId18" imgW="3796825" imgH="4533333" progId="">
              <p:embed/>
            </p:oleObj>
          </a:graphicData>
        </a:graphic>
      </p:graphicFrame>
      <p:graphicFrame>
        <p:nvGraphicFramePr>
          <p:cNvPr id="1027" name="Object 82"/>
          <p:cNvGraphicFramePr>
            <a:graphicFrameLocks noChangeAspect="1"/>
          </p:cNvGraphicFramePr>
          <p:nvPr/>
        </p:nvGraphicFramePr>
        <p:xfrm>
          <a:off x="-4763" y="2320925"/>
          <a:ext cx="831851" cy="2206625"/>
        </p:xfrm>
        <a:graphic>
          <a:graphicData uri="http://schemas.openxmlformats.org/presentationml/2006/ole">
            <p:oleObj spid="_x0000_s1147" name="Image" r:id="rId19" imgW="3542857" imgH="4228571" progId="">
              <p:embed/>
            </p:oleObj>
          </a:graphicData>
        </a:graphic>
      </p:graphicFrame>
      <p:graphicFrame>
        <p:nvGraphicFramePr>
          <p:cNvPr id="1028" name="Object 83"/>
          <p:cNvGraphicFramePr>
            <a:graphicFrameLocks noChangeAspect="1"/>
          </p:cNvGraphicFramePr>
          <p:nvPr/>
        </p:nvGraphicFramePr>
        <p:xfrm>
          <a:off x="0" y="0"/>
          <a:ext cx="827088" cy="2206625"/>
        </p:xfrm>
        <a:graphic>
          <a:graphicData uri="http://schemas.openxmlformats.org/presentationml/2006/ole">
            <p:oleObj spid="_x0000_s1148" name="Image" r:id="rId20" imgW="3987302" imgH="4634921" progId="">
              <p:embed/>
            </p:oleObj>
          </a:graphicData>
        </a:graphic>
      </p:graphicFrame>
      <p:graphicFrame>
        <p:nvGraphicFramePr>
          <p:cNvPr id="1029" name="Object 80"/>
          <p:cNvGraphicFramePr>
            <a:graphicFrameLocks noChangeAspect="1"/>
          </p:cNvGraphicFramePr>
          <p:nvPr/>
        </p:nvGraphicFramePr>
        <p:xfrm>
          <a:off x="7524750" y="471488"/>
          <a:ext cx="1295400" cy="228600"/>
        </p:xfrm>
        <a:graphic>
          <a:graphicData uri="http://schemas.openxmlformats.org/presentationml/2006/ole">
            <p:oleObj spid="_x0000_s1149" name="Image" r:id="rId21" imgW="3453968" imgH="609524" progId="">
              <p:embed/>
            </p:oleObj>
          </a:graphicData>
        </a:graphic>
      </p:graphicFrame>
      <p:sp>
        <p:nvSpPr>
          <p:cNvPr id="1048" name="Rectangle 24"/>
          <p:cNvSpPr>
            <a:spLocks noChangeArrowheads="1"/>
          </p:cNvSpPr>
          <p:nvPr/>
        </p:nvSpPr>
        <p:spPr bwMode="auto">
          <a:xfrm>
            <a:off x="395288" y="-7938"/>
            <a:ext cx="431800" cy="6865938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08850" y="6524625"/>
            <a:ext cx="1450975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ea typeface="+mj-ea"/>
              </a:defRPr>
            </a:lvl1pPr>
          </a:lstStyle>
          <a:p>
            <a:pPr>
              <a:defRPr/>
            </a:pPr>
            <a:fld id="{50DEEBB1-C4C3-4D64-9B6A-F3A28F000399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  <p:sp>
        <p:nvSpPr>
          <p:cNvPr id="1062" name="Text Box 38"/>
          <p:cNvSpPr txBox="1">
            <a:spLocks noChangeArrowheads="1"/>
          </p:cNvSpPr>
          <p:nvPr userDrawn="1"/>
        </p:nvSpPr>
        <p:spPr bwMode="auto">
          <a:xfrm>
            <a:off x="1044575" y="6511925"/>
            <a:ext cx="496728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800" b="1" i="1" dirty="0">
                <a:solidFill>
                  <a:srgbClr val="2540B5"/>
                </a:solidFill>
                <a:ea typeface="굴림" pitchFamily="50" charset="-127"/>
              </a:rPr>
              <a:t>Copyright © </a:t>
            </a:r>
            <a:r>
              <a:rPr lang="en-US" altLang="ko-KR" sz="800" b="1" i="1" dirty="0" smtClean="0">
                <a:solidFill>
                  <a:srgbClr val="2540B5"/>
                </a:solidFill>
                <a:ea typeface="굴림" pitchFamily="50" charset="-127"/>
              </a:rPr>
              <a:t>2018   </a:t>
            </a:r>
            <a:r>
              <a:rPr lang="en-US" altLang="ko-KR" sz="800" b="1" i="1" dirty="0">
                <a:solidFill>
                  <a:srgbClr val="2540B5"/>
                </a:solidFill>
                <a:ea typeface="굴림" pitchFamily="50" charset="-127"/>
              </a:rPr>
              <a:t>SOS Information Technology  Co.</a:t>
            </a:r>
            <a:r>
              <a:rPr lang="en-US" altLang="ko-KR" sz="800" i="1" dirty="0">
                <a:solidFill>
                  <a:srgbClr val="2540B5"/>
                </a:solidFill>
                <a:ea typeface="굴림" pitchFamily="50" charset="-127"/>
              </a:rPr>
              <a:t>  All rights reserved</a:t>
            </a:r>
          </a:p>
        </p:txBody>
      </p:sp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69963" y="333375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6013" y="1196975"/>
            <a:ext cx="770413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070" name="Line 46"/>
          <p:cNvSpPr>
            <a:spLocks noChangeShapeType="1"/>
          </p:cNvSpPr>
          <p:nvPr userDrawn="1"/>
        </p:nvSpPr>
        <p:spPr bwMode="auto">
          <a:xfrm>
            <a:off x="827088" y="765175"/>
            <a:ext cx="8316912" cy="0"/>
          </a:xfrm>
          <a:prstGeom prst="line">
            <a:avLst/>
          </a:prstGeom>
          <a:noFill/>
          <a:ln w="15875">
            <a:solidFill>
              <a:srgbClr val="C0C0C0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5" r:id="rId1"/>
    <p:sldLayoutId id="2147484401" r:id="rId2"/>
    <p:sldLayoutId id="2147484402" r:id="rId3"/>
    <p:sldLayoutId id="2147484403" r:id="rId4"/>
    <p:sldLayoutId id="2147484404" r:id="rId5"/>
    <p:sldLayoutId id="2147484405" r:id="rId6"/>
    <p:sldLayoutId id="2147484406" r:id="rId7"/>
    <p:sldLayoutId id="2147484407" r:id="rId8"/>
    <p:sldLayoutId id="2147484408" r:id="rId9"/>
    <p:sldLayoutId id="2147484409" r:id="rId10"/>
    <p:sldLayoutId id="2147484410" r:id="rId11"/>
    <p:sldLayoutId id="2147484411" r:id="rId12"/>
    <p:sldLayoutId id="2147484412" r:id="rId13"/>
    <p:sldLayoutId id="2147484413" r:id="rId14"/>
    <p:sldLayoutId id="2147484414" r:id="rId15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Century Gothic" pitchFamily="34" charset="0"/>
          <a:ea typeface="바탕체" pitchFamily="17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Century Gothic" pitchFamily="34" charset="0"/>
          <a:ea typeface="바탕체" pitchFamily="17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Century Gothic" pitchFamily="34" charset="0"/>
          <a:ea typeface="바탕체" pitchFamily="17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Century Gothic" pitchFamily="34" charset="0"/>
          <a:ea typeface="바탕체" pitchFamily="17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Century Gothic" pitchFamily="34" charset="0"/>
          <a:ea typeface="바탕체" pitchFamily="17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Century Gothic" pitchFamily="34" charset="0"/>
          <a:ea typeface="바탕체" pitchFamily="17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Century Gothic" pitchFamily="34" charset="0"/>
          <a:ea typeface="바탕체" pitchFamily="17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000" b="1">
          <a:solidFill>
            <a:schemeClr val="tx2"/>
          </a:solidFill>
          <a:latin typeface="Century Gothic" pitchFamily="34" charset="0"/>
          <a:ea typeface="바탕체" pitchFamily="17" charset="-127"/>
        </a:defRPr>
      </a:lvl9pPr>
    </p:titleStyle>
    <p:bodyStyle>
      <a:lvl1pPr marL="265113" indent="-265113" algn="l" rtl="0" eaLnBrk="0" fontAlgn="base" latinLnBrk="1" hangingPunct="0">
        <a:spcBef>
          <a:spcPct val="20000"/>
        </a:spcBef>
        <a:spcAft>
          <a:spcPct val="0"/>
        </a:spcAft>
        <a:buBlip>
          <a:blip r:embed="rId22"/>
        </a:buBlip>
        <a:defRPr kumimoji="1" sz="1400" b="1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굴림" pitchFamily="50" charset="-127"/>
          <a:ea typeface="굴림" pitchFamily="50" charset="-127"/>
        </a:defRPr>
      </a:lvl2pPr>
      <a:lvl3pPr marL="1230313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굴림" pitchFamily="50" charset="-127"/>
          <a:ea typeface="굴림" pitchFamily="50" charset="-127"/>
        </a:defRPr>
      </a:lvl3pPr>
      <a:lvl4pPr marL="16383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osit.kr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www.poso.kr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image" Target="../media/image20.jpeg"/><Relationship Id="rId21" Type="http://schemas.openxmlformats.org/officeDocument/2006/relationships/image" Target="../media/image37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2.pn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7.png"/><Relationship Id="rId5" Type="http://schemas.openxmlformats.org/officeDocument/2006/relationships/image" Target="../media/image19.jpeg"/><Relationship Id="rId15" Type="http://schemas.openxmlformats.org/officeDocument/2006/relationships/image" Target="../media/image31.jpeg"/><Relationship Id="rId10" Type="http://schemas.openxmlformats.org/officeDocument/2006/relationships/image" Target="../media/image26.png"/><Relationship Id="rId19" Type="http://schemas.openxmlformats.org/officeDocument/2006/relationships/image" Target="../media/image35.png"/><Relationship Id="rId4" Type="http://schemas.openxmlformats.org/officeDocument/2006/relationships/image" Target="../media/image21.jpeg"/><Relationship Id="rId9" Type="http://schemas.openxmlformats.org/officeDocument/2006/relationships/image" Target="../media/image25.jpeg"/><Relationship Id="rId1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emf"/><Relationship Id="rId5" Type="http://schemas.openxmlformats.org/officeDocument/2006/relationships/image" Target="../media/image19.jpe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1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19.jpe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2.jpe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7.jpeg"/><Relationship Id="rId4" Type="http://schemas.openxmlformats.org/officeDocument/2006/relationships/image" Target="../media/image44.png"/><Relationship Id="rId9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6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19.jpeg"/><Relationship Id="rId4" Type="http://schemas.openxmlformats.org/officeDocument/2006/relationships/image" Target="../media/image6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jpeg"/><Relationship Id="rId4" Type="http://schemas.openxmlformats.org/officeDocument/2006/relationships/image" Target="../media/image61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png"/><Relationship Id="rId7" Type="http://schemas.openxmlformats.org/officeDocument/2006/relationships/image" Target="../media/image7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10" Type="http://schemas.openxmlformats.org/officeDocument/2006/relationships/image" Target="../media/image75.png"/><Relationship Id="rId4" Type="http://schemas.openxmlformats.org/officeDocument/2006/relationships/image" Target="../media/image70.png"/><Relationship Id="rId9" Type="http://schemas.openxmlformats.org/officeDocument/2006/relationships/image" Target="../media/image42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9.png"/><Relationship Id="rId7" Type="http://schemas.openxmlformats.org/officeDocument/2006/relationships/image" Target="../media/image19.jpeg"/><Relationship Id="rId12" Type="http://schemas.openxmlformats.org/officeDocument/2006/relationships/image" Target="../media/image6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image" Target="../media/image71.png"/><Relationship Id="rId10" Type="http://schemas.openxmlformats.org/officeDocument/2006/relationships/image" Target="../media/image61.png"/><Relationship Id="rId4" Type="http://schemas.openxmlformats.org/officeDocument/2006/relationships/image" Target="../media/image70.png"/><Relationship Id="rId9" Type="http://schemas.openxmlformats.org/officeDocument/2006/relationships/image" Target="../media/image6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emf"/><Relationship Id="rId5" Type="http://schemas.openxmlformats.org/officeDocument/2006/relationships/image" Target="../media/image19.jpeg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4"/>
          <p:cNvSpPr>
            <a:spLocks noGrp="1" noChangeArrowheads="1"/>
          </p:cNvSpPr>
          <p:nvPr>
            <p:ph type="ctrTitle" idx="4294967295"/>
          </p:nvPr>
        </p:nvSpPr>
        <p:spPr>
          <a:xfrm>
            <a:off x="2124075" y="2708921"/>
            <a:ext cx="7019925" cy="576064"/>
          </a:xfrm>
        </p:spPr>
        <p:txBody>
          <a:bodyPr tIns="118800"/>
          <a:lstStyle/>
          <a:p>
            <a:pPr eaLnBrk="1" hangingPunct="1"/>
            <a:r>
              <a:rPr lang="ko-KR" altLang="en-US" sz="2800" dirty="0" smtClean="0">
                <a:solidFill>
                  <a:schemeClr val="bg1"/>
                </a:solidFill>
                <a:ea typeface="휴먼엑스포" pitchFamily="18" charset="-127"/>
              </a:rPr>
              <a:t>    패션</a:t>
            </a:r>
            <a:r>
              <a:rPr lang="en-US" altLang="ko-KR" sz="2800" dirty="0" smtClean="0">
                <a:solidFill>
                  <a:schemeClr val="bg1"/>
                </a:solidFill>
                <a:ea typeface="휴먼엑스포" pitchFamily="18" charset="-127"/>
              </a:rPr>
              <a:t>, </a:t>
            </a:r>
            <a:r>
              <a:rPr lang="ko-KR" altLang="en-US" sz="2800" dirty="0" smtClean="0">
                <a:solidFill>
                  <a:schemeClr val="bg1"/>
                </a:solidFill>
                <a:ea typeface="휴먼엑스포" pitchFamily="18" charset="-127"/>
              </a:rPr>
              <a:t>의류 </a:t>
            </a:r>
            <a:r>
              <a:rPr lang="en-US" altLang="ko-KR" sz="2800" dirty="0" smtClean="0">
                <a:solidFill>
                  <a:schemeClr val="bg1"/>
                </a:solidFill>
                <a:ea typeface="휴먼엑스포" pitchFamily="18" charset="-127"/>
              </a:rPr>
              <a:t>RF-ID SYSTEM </a:t>
            </a:r>
            <a:r>
              <a:rPr lang="ko-KR" altLang="en-US" sz="2800" dirty="0" smtClean="0">
                <a:solidFill>
                  <a:schemeClr val="bg1"/>
                </a:solidFill>
                <a:ea typeface="휴먼엑스포" pitchFamily="18" charset="-127"/>
              </a:rPr>
              <a:t>의 </a:t>
            </a:r>
            <a:r>
              <a:rPr lang="en-US" altLang="ko-KR" sz="2800" dirty="0" smtClean="0">
                <a:solidFill>
                  <a:schemeClr val="bg1"/>
                </a:solidFill>
                <a:ea typeface="휴먼엑스포" pitchFamily="18" charset="-127"/>
              </a:rPr>
              <a:t>Tag</a:t>
            </a:r>
            <a:r>
              <a:rPr lang="ko-KR" altLang="en-US" sz="2800" dirty="0" smtClean="0">
                <a:solidFill>
                  <a:schemeClr val="bg1"/>
                </a:solidFill>
                <a:ea typeface="휴먼엑스포" pitchFamily="18" charset="-127"/>
              </a:rPr>
              <a:t> 소개</a:t>
            </a:r>
            <a:endParaRPr lang="en-US" altLang="ko-KR" sz="2800" dirty="0" smtClean="0">
              <a:solidFill>
                <a:srgbClr val="ECFAFA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1268" name="Text Box 22"/>
          <p:cNvSpPr txBox="1">
            <a:spLocks noChangeArrowheads="1"/>
          </p:cNvSpPr>
          <p:nvPr/>
        </p:nvSpPr>
        <p:spPr bwMode="auto">
          <a:xfrm>
            <a:off x="467544" y="6381328"/>
            <a:ext cx="8486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서울특별시 동대문구 </a:t>
            </a:r>
            <a:r>
              <a:rPr lang="ko-KR" altLang="en-US" sz="1400" b="1" dirty="0">
                <a:solidFill>
                  <a:srgbClr val="002060"/>
                </a:solidFill>
                <a:latin typeface="+mj-lt"/>
                <a:ea typeface="맑은 고딕" pitchFamily="50" charset="-127"/>
              </a:rPr>
              <a:t>신설동 </a:t>
            </a:r>
            <a:r>
              <a:rPr lang="en-US" altLang="ko-KR" sz="1400" b="1" dirty="0">
                <a:solidFill>
                  <a:srgbClr val="002060"/>
                </a:solidFill>
                <a:latin typeface="+mj-lt"/>
                <a:ea typeface="맑은 고딕" pitchFamily="50" charset="-127"/>
              </a:rPr>
              <a:t>114-11 SOSIT</a:t>
            </a:r>
            <a:r>
              <a:rPr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빌딩</a:t>
            </a:r>
            <a:r>
              <a:rPr lang="en-US" altLang="ko-KR" sz="1400" b="1" dirty="0">
                <a:solidFill>
                  <a:srgbClr val="002060"/>
                </a:solidFill>
              </a:rPr>
              <a:t>.     Tel : 02-2233-5552(</a:t>
            </a:r>
            <a:r>
              <a:rPr lang="ko-KR" altLang="en-US" sz="1400" b="1" dirty="0">
                <a:solidFill>
                  <a:srgbClr val="002060"/>
                </a:solidFill>
              </a:rPr>
              <a:t>代</a:t>
            </a:r>
            <a:r>
              <a:rPr lang="en-US" altLang="ko-KR" sz="1400" b="1" dirty="0">
                <a:solidFill>
                  <a:srgbClr val="002060"/>
                </a:solidFill>
              </a:rPr>
              <a:t>)    Fax : 02-2235-3970</a:t>
            </a:r>
          </a:p>
        </p:txBody>
      </p:sp>
      <p:pic>
        <p:nvPicPr>
          <p:cNvPr id="7173" name="_x68497264" descr="EMB0000081c3eb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852738"/>
            <a:ext cx="126047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4"/>
          <p:cNvSpPr txBox="1">
            <a:spLocks noChangeArrowheads="1"/>
          </p:cNvSpPr>
          <p:nvPr/>
        </p:nvSpPr>
        <p:spPr bwMode="auto">
          <a:xfrm>
            <a:off x="4067944" y="3645024"/>
            <a:ext cx="244827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11880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휴먼엑스포" pitchFamily="18" charset="-127"/>
                <a:cs typeface="+mj-cs"/>
              </a:rPr>
              <a:t>2018. 06. 21 </a:t>
            </a:r>
            <a:endParaRPr kumimoji="1" lang="en-US" altLang="ko-KR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휴먼엑스포" pitchFamily="18" charset="-127"/>
              <a:ea typeface="휴먼엑스포" pitchFamily="18" charset="-127"/>
              <a:cs typeface="+mj-cs"/>
            </a:endParaRPr>
          </a:p>
        </p:txBody>
      </p:sp>
      <p:sp>
        <p:nvSpPr>
          <p:cNvPr id="7" name="Rectangle 14"/>
          <p:cNvSpPr txBox="1">
            <a:spLocks noChangeArrowheads="1"/>
          </p:cNvSpPr>
          <p:nvPr/>
        </p:nvSpPr>
        <p:spPr bwMode="auto">
          <a:xfrm>
            <a:off x="2987824" y="4293096"/>
            <a:ext cx="381642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11880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휴먼엑스포" pitchFamily="18" charset="-127"/>
                <a:cs typeface="+mj-cs"/>
              </a:rPr>
              <a:t>       에스오에스정보기술</a:t>
            </a:r>
            <a:endParaRPr kumimoji="1" lang="en-US" altLang="ko-KR" sz="24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휴먼엑스포" pitchFamily="18" charset="-127"/>
              <a:ea typeface="휴먼엑스포" pitchFamily="18" charset="-127"/>
              <a:cs typeface="+mj-cs"/>
            </a:endParaRPr>
          </a:p>
        </p:txBody>
      </p:sp>
      <p:sp>
        <p:nvSpPr>
          <p:cNvPr id="8" name="Rectangle 14"/>
          <p:cNvSpPr txBox="1">
            <a:spLocks noChangeArrowheads="1"/>
          </p:cNvSpPr>
          <p:nvPr/>
        </p:nvSpPr>
        <p:spPr bwMode="auto">
          <a:xfrm>
            <a:off x="3995936" y="5085184"/>
            <a:ext cx="3312368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11880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kern="0" dirty="0" smtClean="0">
                <a:solidFill>
                  <a:srgbClr val="002060"/>
                </a:solidFill>
                <a:latin typeface="+mj-lt"/>
                <a:ea typeface="휴먼엑스포" pitchFamily="18" charset="-127"/>
                <a:cs typeface="+mj-cs"/>
              </a:rPr>
              <a:t>발표자 박봉석 대표</a:t>
            </a:r>
            <a:endParaRPr kumimoji="1" lang="en-US" altLang="ko-KR" sz="20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휴먼엑스포" pitchFamily="18" charset="-127"/>
              <a:ea typeface="휴먼엑스포" pitchFamily="18" charset="-127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/>
              <a:pPr>
                <a:defRPr/>
              </a:pPr>
              <a:t>1</a:t>
            </a:fld>
            <a:endParaRPr lang="en-US" altLang="ko-KR" sz="2400" dirty="0"/>
          </a:p>
        </p:txBody>
      </p:sp>
      <p:sp>
        <p:nvSpPr>
          <p:cNvPr id="9219" name="Rectangle 38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sz="2400" b="0" dirty="0" smtClean="0">
                <a:latin typeface="맑은 고딕" pitchFamily="50" charset="-127"/>
                <a:ea typeface="맑은 고딕" pitchFamily="50" charset="-127"/>
              </a:rPr>
              <a:t>-  </a:t>
            </a:r>
            <a:r>
              <a:rPr lang="ko-KR" altLang="en-US" sz="2400" b="0" dirty="0" smtClean="0">
                <a:latin typeface="맑은 고딕" pitchFamily="50" charset="-127"/>
                <a:ea typeface="맑은 고딕" pitchFamily="50" charset="-127"/>
              </a:rPr>
              <a:t>목 차  </a:t>
            </a:r>
            <a:r>
              <a:rPr lang="en-US" altLang="ko-KR" sz="2400" b="0" dirty="0" smtClean="0">
                <a:latin typeface="맑은 고딕" pitchFamily="50" charset="-127"/>
                <a:ea typeface="맑은 고딕" pitchFamily="50" charset="-127"/>
              </a:rPr>
              <a:t>-</a:t>
            </a:r>
            <a:endParaRPr lang="ko-KR" altLang="en-US" sz="24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Rectangle 383"/>
          <p:cNvSpPr txBox="1">
            <a:spLocks noChangeArrowheads="1"/>
          </p:cNvSpPr>
          <p:nvPr/>
        </p:nvSpPr>
        <p:spPr bwMode="auto">
          <a:xfrm>
            <a:off x="2195736" y="1258500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.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회사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-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개요</a:t>
            </a:r>
            <a:endParaRPr kumimoji="1" lang="ko-KR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pic>
        <p:nvPicPr>
          <p:cNvPr id="14" name="그림 24" descr="rfid_label 001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5517232"/>
            <a:ext cx="12588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3923928" y="1700808"/>
            <a:ext cx="2376264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9pPr>
          </a:lstStyle>
          <a:p>
            <a:pPr eaLnBrk="1" hangingPunct="1"/>
            <a:r>
              <a:rPr lang="en-US" altLang="ko-KR" sz="2400" kern="0" dirty="0" smtClean="0">
                <a:ea typeface="맑은 고딕" pitchFamily="50" charset="-127"/>
              </a:rPr>
              <a:t>- </a:t>
            </a:r>
            <a:r>
              <a:rPr lang="ko-KR" altLang="en-US" sz="2400" kern="0" dirty="0" smtClean="0">
                <a:latin typeface="맑은 고딕" pitchFamily="50" charset="-127"/>
                <a:ea typeface="맑은 고딕" pitchFamily="50" charset="-127"/>
              </a:rPr>
              <a:t>주요 사업분야</a:t>
            </a:r>
            <a:endParaRPr lang="ko-KR" altLang="en-US" kern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2123728" y="2348880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II.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2051720" y="2996952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+mj-lt"/>
                <a:ea typeface="맑은 고딕" pitchFamily="50" charset="-127"/>
                <a:cs typeface="+mj-cs"/>
              </a:rPr>
              <a:t>II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패션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,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의류 분야의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2051720" y="3645024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패션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,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의류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2123729" y="4365104"/>
            <a:ext cx="6336704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패션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,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의류 유통용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부착 방법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2123728" y="5157192"/>
            <a:ext cx="6336704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VI.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성공적인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패션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,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의류 시스템 구축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/>
              <a:pPr>
                <a:defRPr/>
              </a:pPr>
              <a:t>2</a:t>
            </a:fld>
            <a:endParaRPr lang="en-US" altLang="ko-KR" sz="2400" dirty="0"/>
          </a:p>
        </p:txBody>
      </p:sp>
      <p:sp>
        <p:nvSpPr>
          <p:cNvPr id="9219" name="Rectangle 38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sz="2400" dirty="0" smtClean="0"/>
              <a:t> </a:t>
            </a:r>
            <a:r>
              <a:rPr lang="en-US" altLang="ko-KR" sz="2400" dirty="0"/>
              <a:t>I</a:t>
            </a:r>
            <a:r>
              <a:rPr lang="en-US" altLang="ko-KR" sz="2400" dirty="0" smtClean="0"/>
              <a:t>.</a:t>
            </a:r>
            <a:r>
              <a:rPr lang="en-US" altLang="ko-KR" dirty="0" smtClean="0"/>
              <a:t>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회사 소개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개요</a:t>
            </a:r>
          </a:p>
        </p:txBody>
      </p:sp>
      <p:graphicFrame>
        <p:nvGraphicFramePr>
          <p:cNvPr id="5644" name="Group 5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94224863"/>
              </p:ext>
            </p:extLst>
          </p:nvPr>
        </p:nvGraphicFramePr>
        <p:xfrm>
          <a:off x="1115616" y="1230485"/>
          <a:ext cx="7704137" cy="3928961"/>
        </p:xfrm>
        <a:graphic>
          <a:graphicData uri="http://schemas.openxmlformats.org/drawingml/2006/table">
            <a:tbl>
              <a:tblPr/>
              <a:tblGrid>
                <a:gridCol w="1871811"/>
                <a:gridCol w="5832326"/>
              </a:tblGrid>
              <a:tr h="373446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회사명</a:t>
                      </a:r>
                    </a:p>
                  </a:txBody>
                  <a:tcPr marL="324000" marR="324000" marT="0" marB="0" anchor="ctr" horzOverflow="overflow">
                    <a:lnL cap="flat">
                      <a:noFill/>
                    </a:lnL>
                    <a:lnR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1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엑스포" pitchFamily="18" charset="-127"/>
                          <a:ea typeface="휴먼엑스포" pitchFamily="18" charset="-127"/>
                        </a:rPr>
                        <a:t>에스오에스 정보기술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바탕" pitchFamily="18" charset="-127"/>
                        </a:rPr>
                        <a:t>( System Out Sourcing I T )</a:t>
                      </a:r>
                    </a:p>
                  </a:txBody>
                  <a:tcPr marL="360000" marR="180000" marT="0" marB="0" anchor="ctr" horzOverflow="overflow">
                    <a:lnL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9050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1F2"/>
                    </a:solidFill>
                  </a:tcPr>
                </a:tc>
              </a:tr>
              <a:tr h="382075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설립일</a:t>
                      </a:r>
                    </a:p>
                  </a:txBody>
                  <a:tcPr marL="324000" marR="324000" marT="0" marB="0" anchor="ctr" horzOverflow="overflow">
                    <a:lnL cap="flat">
                      <a:noFill/>
                    </a:lnL>
                    <a:lnR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바탕" pitchFamily="18" charset="-127"/>
                        </a:rPr>
                        <a:t>1996</a:t>
                      </a: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바탕" pitchFamily="18" charset="-127"/>
                        </a:rPr>
                        <a:t>년  </a:t>
                      </a: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바탕" pitchFamily="18" charset="-127"/>
                        </a:rPr>
                        <a:t>2</a:t>
                      </a: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바탕" pitchFamily="18" charset="-127"/>
                        </a:rPr>
                        <a:t>월 </a:t>
                      </a: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바탕" pitchFamily="18" charset="-127"/>
                        </a:rPr>
                        <a:t>10</a:t>
                      </a: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바탕" pitchFamily="18" charset="-127"/>
                        </a:rPr>
                        <a:t>일</a:t>
                      </a:r>
                      <a:endParaRPr kumimoji="1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휴먼엑스포" pitchFamily="18" charset="-127"/>
                        <a:ea typeface="휴먼엑스포" pitchFamily="18" charset="-127"/>
                      </a:endParaRPr>
                    </a:p>
                  </a:txBody>
                  <a:tcPr marL="360000" marR="180000" marT="0" marB="0" anchor="ctr" horzOverflow="overflow">
                    <a:lnL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7266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 태 및 종 목</a:t>
                      </a:r>
                    </a:p>
                  </a:txBody>
                  <a:tcPr marL="324000" marR="324000" marT="0" marB="0" anchor="ctr" horzOverflow="overflow">
                    <a:lnL cap="flat">
                      <a:noFill/>
                    </a:lnL>
                    <a:lnR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엑스포" pitchFamily="18" charset="-127"/>
                          <a:ea typeface="휴먼엑스포" pitchFamily="18" charset="-127"/>
                        </a:rPr>
                        <a:t>소프트웨어 및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엑스포" pitchFamily="18" charset="-127"/>
                          <a:ea typeface="휴먼엑스포" pitchFamily="18" charset="-127"/>
                        </a:rPr>
                        <a:t>POS &amp; RF-</a:t>
                      </a:r>
                      <a:r>
                        <a:rPr kumimoji="1" lang="en-US" altLang="ko-K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엑스포" pitchFamily="18" charset="-127"/>
                          <a:ea typeface="휴먼엑스포" pitchFamily="18" charset="-127"/>
                        </a:rPr>
                        <a:t>iD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엑스포" pitchFamily="18" charset="-127"/>
                          <a:ea typeface="휴먼엑스포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엑스포" pitchFamily="18" charset="-127"/>
                          <a:ea typeface="휴먼엑스포" pitchFamily="18" charset="-127"/>
                        </a:rPr>
                        <a:t>시스템 구축 전문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엑스포" pitchFamily="18" charset="-127"/>
                          <a:ea typeface="휴먼엑스포" pitchFamily="18" charset="-127"/>
                        </a:rPr>
                        <a:t>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ea typeface="바탕" pitchFamily="18" charset="-127"/>
                      </a:endParaRPr>
                    </a:p>
                  </a:txBody>
                  <a:tcPr marL="360000" marR="180000" marT="0" marB="0" anchor="ctr" horzOverflow="overflow">
                    <a:lnL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7694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사업내용</a:t>
                      </a:r>
                    </a:p>
                  </a:txBody>
                  <a:tcPr marL="324000" marR="324000" marT="0" marB="0" anchor="ctr" horzOverflow="overflow">
                    <a:lnL cap="flat">
                      <a:noFill/>
                    </a:lnL>
                    <a:lnR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Mobile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단말기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POS &amp; RF-ID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관련 자동인식 솔루션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응용 소프트웨어 개발 및 전산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IT Out Sourcing 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0" marR="180000" marT="0" marB="0" anchor="ctr" horzOverflow="overflow">
                    <a:lnL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7486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국내외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협력사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24000" marR="324000" marT="0" marB="0" anchor="ctr" horzOverflow="overflow">
                    <a:lnL cap="flat">
                      <a:noFill/>
                    </a:lnL>
                    <a:lnR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 ATID, POINT MOBILE, BLUEBIRD( POS &amp; PDA 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Alien Asia, Fuji Film, </a:t>
                      </a:r>
                      <a:r>
                        <a:rPr kumimoji="1" lang="en-US" altLang="ko-KR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Smartrac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해외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CMM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(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일본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Fashion IT Solution )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0" marR="180000" marT="0" marB="0" anchor="ctr" horzOverflow="overflow">
                    <a:lnL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36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회사 홈페이지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24000" marR="324000" marT="0" marB="0" anchor="ctr" horzOverflow="overflow">
                    <a:lnL cap="flat">
                      <a:noFill/>
                    </a:lnL>
                    <a:lnR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바탕" pitchFamily="18" charset="-127"/>
                          <a:hlinkClick r:id="rId3"/>
                        </a:rPr>
                        <a:t>www.sosit.kr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휴먼명조"/>
                        <a:ea typeface="HY울릉도M" pitchFamily="18" charset="-127"/>
                      </a:endParaRPr>
                    </a:p>
                  </a:txBody>
                  <a:tcPr marL="360000" marR="180000" marT="0" marB="0" horzOverflow="overflow">
                    <a:lnL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111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 및 사업장</a:t>
                      </a:r>
                    </a:p>
                  </a:txBody>
                  <a:tcPr marL="324000" marR="324000" marT="0" marB="0" anchor="ctr" horzOverflow="overflow">
                    <a:lnL cap="flat">
                      <a:noFill/>
                    </a:lnL>
                    <a:lnR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서울시 동대문구 신설동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114-11 SOSIT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빌딩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 Since 1996 )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360000" marR="180000" marT="0" marB="0" anchor="ctr" horzOverflow="overflow">
                    <a:lnL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12259589"/>
              </p:ext>
            </p:extLst>
          </p:nvPr>
        </p:nvGraphicFramePr>
        <p:xfrm>
          <a:off x="1115615" y="5221387"/>
          <a:ext cx="7704137" cy="377919"/>
        </p:xfrm>
        <a:graphic>
          <a:graphicData uri="http://schemas.openxmlformats.org/drawingml/2006/table">
            <a:tbl>
              <a:tblPr/>
              <a:tblGrid>
                <a:gridCol w="1871811"/>
                <a:gridCol w="5832326"/>
              </a:tblGrid>
              <a:tr h="377919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쇼핑몰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블러그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24000" marR="324000" marT="0" marB="0" anchor="ctr" horzOverflow="overflow">
                    <a:lnL cap="flat">
                      <a:noFill/>
                    </a:lnL>
                    <a:lnR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itchFamily="34" charset="0"/>
                          <a:ea typeface="바탕" pitchFamily="18" charset="-127"/>
                          <a:hlinkClick r:id="rId4"/>
                        </a:rPr>
                        <a:t>www.poso.kr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itchFamily="34" charset="0"/>
                          <a:ea typeface="바탕" pitchFamily="18" charset="-127"/>
                        </a:rPr>
                        <a:t>  </a:t>
                      </a: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HY울릉도M" pitchFamily="18" charset="-127"/>
                        </a:rPr>
                        <a:t>blog.naver.com/sosit96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바탕" pitchFamily="18" charset="-127"/>
                      </a:endParaRPr>
                    </a:p>
                  </a:txBody>
                  <a:tcPr marL="360000" marR="180000" marT="0" marB="0" anchor="ctr" horzOverflow="overflow">
                    <a:lnL w="9525" cap="flat" cmpd="sng" algn="ctr">
                      <a:solidFill>
                        <a:srgbClr val="3366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7" name="직선 연결선 6"/>
          <p:cNvCxnSpPr/>
          <p:nvPr/>
        </p:nvCxnSpPr>
        <p:spPr bwMode="auto">
          <a:xfrm>
            <a:off x="1115616" y="5661248"/>
            <a:ext cx="7704856" cy="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슬라이드 번호 개체 틀 4"/>
          <p:cNvSpPr>
            <a:spLocks noGrp="1"/>
          </p:cNvSpPr>
          <p:nvPr>
            <p:ph type="sldNum" sz="quarter" idx="10"/>
          </p:nvPr>
        </p:nvSpPr>
        <p:spPr>
          <a:xfrm>
            <a:off x="7369175" y="6308725"/>
            <a:ext cx="1450975" cy="217488"/>
          </a:xfrm>
        </p:spPr>
        <p:txBody>
          <a:bodyPr/>
          <a:lstStyle/>
          <a:p>
            <a:pPr>
              <a:defRPr/>
            </a:pPr>
            <a:fld id="{08F65C8B-31F6-4ACD-A799-7824019B762C}" type="slidenum">
              <a:rPr lang="en-US" altLang="ko-KR" sz="2400"/>
              <a:pPr>
                <a:defRPr/>
              </a:pPr>
              <a:t>3</a:t>
            </a:fld>
            <a:endParaRPr lang="en-US" altLang="ko-KR" sz="2400" dirty="0"/>
          </a:p>
        </p:txBody>
      </p:sp>
      <p:pic>
        <p:nvPicPr>
          <p:cNvPr id="38" name="그림 37" descr="SOSIT_비지니스 영역 14 0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836712"/>
            <a:ext cx="8964488" cy="5544616"/>
          </a:xfrm>
          <a:prstGeom prst="rect">
            <a:avLst/>
          </a:prstGeom>
        </p:spPr>
      </p:pic>
      <p:sp>
        <p:nvSpPr>
          <p:cNvPr id="6" name="Rectangle 383"/>
          <p:cNvSpPr txBox="1">
            <a:spLocks noChangeArrowheads="1"/>
          </p:cNvSpPr>
          <p:nvPr/>
        </p:nvSpPr>
        <p:spPr bwMode="auto">
          <a:xfrm>
            <a:off x="969963" y="333375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Century Gothic" pitchFamily="34" charset="0"/>
                <a:ea typeface="바탕체" pitchFamily="17" charset="-127"/>
              </a:defRPr>
            </a:lvl9pPr>
          </a:lstStyle>
          <a:p>
            <a:pPr eaLnBrk="1" hangingPunct="1"/>
            <a:r>
              <a:rPr lang="en-US" altLang="ko-KR" sz="2400" b="0" kern="0" dirty="0" smtClean="0"/>
              <a:t> </a:t>
            </a:r>
            <a:r>
              <a:rPr lang="en-US" altLang="ko-KR" sz="2400" kern="0" dirty="0" smtClean="0"/>
              <a:t>I.</a:t>
            </a:r>
            <a:r>
              <a:rPr lang="en-US" altLang="ko-KR" kern="0" dirty="0" smtClean="0"/>
              <a:t> </a:t>
            </a:r>
            <a:r>
              <a:rPr lang="ko-KR" altLang="en-US" sz="2400" kern="0" dirty="0" smtClean="0">
                <a:latin typeface="맑은 고딕" pitchFamily="50" charset="-127"/>
                <a:ea typeface="맑은 고딕" pitchFamily="50" charset="-127"/>
              </a:rPr>
              <a:t>회사 소개 </a:t>
            </a:r>
            <a:r>
              <a:rPr lang="en-US" altLang="ko-KR" sz="2400" kern="0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2400" kern="0" dirty="0" smtClean="0">
                <a:latin typeface="맑은 고딕" pitchFamily="50" charset="-127"/>
                <a:ea typeface="맑은 고딕" pitchFamily="50" charset="-127"/>
              </a:rPr>
              <a:t>주요 사업분야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81561" y="1023113"/>
            <a:ext cx="7377718" cy="380584"/>
          </a:xfrm>
          <a:prstGeom prst="rect">
            <a:avLst/>
          </a:prstGeom>
        </p:spPr>
        <p:txBody>
          <a:bodyPr vert="horz" wrap="square" lIns="0" tIns="11143" rIns="0" bIns="0" rtlCol="0">
            <a:spAutoFit/>
          </a:bodyPr>
          <a:lstStyle/>
          <a:p>
            <a:pPr marL="11143">
              <a:spcBef>
                <a:spcPts val="88"/>
              </a:spcBef>
            </a:pP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</a:t>
            </a: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특성</a:t>
            </a:r>
            <a:endParaRPr sz="24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7584" y="1556792"/>
            <a:ext cx="9007463" cy="4607382"/>
          </a:xfrm>
          <a:prstGeom prst="rect">
            <a:avLst/>
          </a:prstGeom>
        </p:spPr>
        <p:txBody>
          <a:bodyPr vert="horz" wrap="square" lIns="0" tIns="11143" rIns="0" bIns="0" rtlCol="0">
            <a:spAutoFit/>
          </a:bodyPr>
          <a:lstStyle/>
          <a:p>
            <a:pPr marL="261860" marR="361590" indent="-250717">
              <a:lnSpc>
                <a:spcPct val="150000"/>
              </a:lnSpc>
              <a:spcBef>
                <a:spcPts val="88"/>
              </a:spcBef>
              <a:buSzPct val="107142"/>
              <a:buFont typeface="Wingdings"/>
              <a:buChar char=""/>
              <a:tabLst>
                <a:tab pos="261860" algn="l"/>
                <a:tab pos="262417" algn="l"/>
              </a:tabLst>
            </a:pPr>
            <a:r>
              <a:rPr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RF</a:t>
            </a:r>
            <a:r>
              <a:rPr lang="en-US"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-</a:t>
            </a:r>
            <a:r>
              <a:rPr sz="1800" spc="-4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ID</a:t>
            </a:r>
            <a:r>
              <a:rPr sz="1800" spc="-4" dirty="0" err="1">
                <a:latin typeface="맑은 고딕" pitchFamily="50" charset="-127"/>
                <a:ea typeface="맑은 고딕" pitchFamily="50" charset="-127"/>
                <a:cs typeface="맑은 고딕"/>
              </a:rPr>
              <a:t>는</a:t>
            </a:r>
            <a:r>
              <a:rPr sz="1800" spc="-4" dirty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dirty="0">
                <a:latin typeface="맑은 고딕" pitchFamily="50" charset="-127"/>
                <a:ea typeface="맑은 고딕" pitchFamily="50" charset="-127"/>
                <a:cs typeface="맑은 고딕"/>
              </a:rPr>
              <a:t>라디오 주파수를 이용하여 </a:t>
            </a:r>
            <a:r>
              <a:rPr sz="1800" b="1" dirty="0" err="1">
                <a:latin typeface="맑은 고딕" pitchFamily="50" charset="-127"/>
                <a:ea typeface="맑은 고딕" pitchFamily="50" charset="-127"/>
                <a:cs typeface="맑은 고딕"/>
              </a:rPr>
              <a:t>움직이는</a:t>
            </a:r>
            <a:r>
              <a:rPr sz="1800" b="1" dirty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물체</a:t>
            </a:r>
            <a:r>
              <a:rPr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sz="1800" dirty="0">
                <a:latin typeface="맑은 고딕" pitchFamily="50" charset="-127"/>
                <a:ea typeface="맑은 고딕" pitchFamily="50" charset="-127"/>
                <a:cs typeface="맑은 고딕"/>
              </a:rPr>
              <a:t>인식, 추적, 분류 </a:t>
            </a:r>
            <a:r>
              <a:rPr sz="1800" dirty="0" err="1">
                <a:latin typeface="맑은 고딕" pitchFamily="50" charset="-127"/>
                <a:ea typeface="맑은 고딕" pitchFamily="50" charset="-127"/>
                <a:cs typeface="맑은 고딕"/>
              </a:rPr>
              <a:t>목적의</a:t>
            </a:r>
            <a:r>
              <a:rPr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..)</a:t>
            </a:r>
            <a:endParaRPr lang="en-US" sz="1800" dirty="0" smtClean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marL="261860" marR="361590" indent="-250717">
              <a:lnSpc>
                <a:spcPct val="150000"/>
              </a:lnSpc>
              <a:spcBef>
                <a:spcPts val="88"/>
              </a:spcBef>
              <a:buSzPct val="107142"/>
              <a:tabLst>
                <a:tab pos="261860" algn="l"/>
                <a:tab pos="262417" algn="l"/>
              </a:tabLst>
            </a:pPr>
            <a:r>
              <a:rPr lang="en-US"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  </a:t>
            </a:r>
            <a:r>
              <a:rPr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와</a:t>
            </a:r>
            <a:r>
              <a:rPr lang="en-US"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인식기</a:t>
            </a:r>
            <a:r>
              <a:rPr lang="en-US" sz="1800" b="1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간의</a:t>
            </a:r>
            <a:r>
              <a:rPr sz="1800" b="1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데이터</a:t>
            </a:r>
            <a:r>
              <a:rPr sz="1800" b="1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dirty="0">
                <a:latin typeface="맑은 고딕" pitchFamily="50" charset="-127"/>
                <a:ea typeface="맑은 고딕" pitchFamily="50" charset="-127"/>
                <a:cs typeface="맑은 고딕"/>
              </a:rPr>
              <a:t>통신</a:t>
            </a:r>
            <a:r>
              <a:rPr sz="1800" dirty="0">
                <a:latin typeface="맑은 고딕" pitchFamily="50" charset="-127"/>
                <a:ea typeface="맑은 고딕" pitchFamily="50" charset="-127"/>
                <a:cs typeface="맑은 고딕"/>
              </a:rPr>
              <a:t>을 하는 ADC(Automatic data </a:t>
            </a:r>
            <a:r>
              <a:rPr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Collection)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기술</a:t>
            </a:r>
            <a:endParaRPr lang="en-US" altLang="ko-KR" sz="1800" dirty="0" smtClean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marL="261860" marR="361590" indent="-250717">
              <a:lnSpc>
                <a:spcPct val="150000"/>
              </a:lnSpc>
              <a:spcBef>
                <a:spcPts val="88"/>
              </a:spcBef>
              <a:buSzPct val="107142"/>
              <a:tabLst>
                <a:tab pos="261860" algn="l"/>
                <a:tab pos="262417" algn="l"/>
              </a:tabLst>
            </a:pPr>
            <a:r>
              <a:rPr lang="en-US"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  </a:t>
            </a:r>
            <a:r>
              <a:rPr lang="ko-KR" altLang="en-US"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입니다</a:t>
            </a:r>
            <a:r>
              <a:rPr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.</a:t>
            </a:r>
            <a:endParaRPr sz="1800" dirty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>
              <a:lnSpc>
                <a:spcPct val="150000"/>
              </a:lnSpc>
              <a:spcBef>
                <a:spcPts val="39"/>
              </a:spcBef>
              <a:buFont typeface="Wingdings"/>
              <a:buChar char=""/>
            </a:pPr>
            <a:endParaRPr dirty="0">
              <a:latin typeface="맑은 고딕" pitchFamily="50" charset="-127"/>
              <a:ea typeface="맑은 고딕" pitchFamily="50" charset="-127"/>
              <a:cs typeface="Times New Roman"/>
            </a:endParaRPr>
          </a:p>
          <a:p>
            <a:pPr marL="261860" marR="499206" indent="-250717">
              <a:lnSpc>
                <a:spcPct val="150000"/>
              </a:lnSpc>
              <a:buSzPct val="107142"/>
              <a:buFont typeface="Wingdings"/>
              <a:buChar char=""/>
              <a:tabLst>
                <a:tab pos="261860" algn="l"/>
                <a:tab pos="262417" algn="l"/>
              </a:tabLst>
            </a:pPr>
            <a:r>
              <a:rPr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RF</a:t>
            </a:r>
            <a:r>
              <a:rPr lang="en-US"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-</a:t>
            </a:r>
            <a:r>
              <a:rPr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ID</a:t>
            </a:r>
            <a:r>
              <a:rPr lang="en-US"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는 </a:t>
            </a:r>
            <a:r>
              <a:rPr sz="1800" b="1" dirty="0">
                <a:latin typeface="맑은 고딕" pitchFamily="50" charset="-127"/>
                <a:ea typeface="맑은 고딕" pitchFamily="50" charset="-127"/>
                <a:cs typeface="맑은 고딕"/>
              </a:rPr>
              <a:t>빠르고</a:t>
            </a:r>
            <a:r>
              <a:rPr sz="1800" dirty="0"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sz="18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노출되어</a:t>
            </a:r>
            <a:r>
              <a:rPr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dirty="0">
                <a:latin typeface="맑은 고딕" pitchFamily="50" charset="-127"/>
                <a:ea typeface="맑은 고딕" pitchFamily="50" charset="-127"/>
                <a:cs typeface="맑은 고딕"/>
              </a:rPr>
              <a:t>있지 않고 </a:t>
            </a:r>
            <a:r>
              <a:rPr sz="1800" b="1" dirty="0" err="1">
                <a:latin typeface="맑은 고딕" pitchFamily="50" charset="-127"/>
                <a:ea typeface="맑은 고딕" pitchFamily="50" charset="-127"/>
                <a:cs typeface="맑은 고딕"/>
              </a:rPr>
              <a:t>가려져</a:t>
            </a:r>
            <a:r>
              <a:rPr sz="1800" b="1" dirty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있으나</a:t>
            </a:r>
            <a:r>
              <a:rPr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이동</a:t>
            </a:r>
            <a:r>
              <a:rPr lang="en-US" sz="1800" b="1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중</a:t>
            </a:r>
            <a:r>
              <a:rPr sz="18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에도</a:t>
            </a:r>
            <a:r>
              <a:rPr lang="en-US"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데이터</a:t>
            </a:r>
            <a:endParaRPr lang="en-US" altLang="ko-KR" sz="1800" dirty="0" smtClean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marL="261860" marR="499206" indent="-250717">
              <a:lnSpc>
                <a:spcPct val="150000"/>
              </a:lnSpc>
              <a:buSzPct val="107142"/>
              <a:tabLst>
                <a:tab pos="261860" algn="l"/>
                <a:tab pos="262417" algn="l"/>
              </a:tabLst>
            </a:pP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  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통신이 가능합니다</a:t>
            </a:r>
            <a:r>
              <a:rPr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.</a:t>
            </a:r>
            <a:endParaRPr sz="1800" dirty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>
              <a:lnSpc>
                <a:spcPct val="150000"/>
              </a:lnSpc>
              <a:spcBef>
                <a:spcPts val="26"/>
              </a:spcBef>
              <a:buFont typeface="Wingdings"/>
              <a:buChar char=""/>
            </a:pPr>
            <a:endParaRPr sz="1000" dirty="0">
              <a:latin typeface="맑은 고딕" pitchFamily="50" charset="-127"/>
              <a:ea typeface="맑은 고딕" pitchFamily="50" charset="-127"/>
              <a:cs typeface="Times New Roman"/>
            </a:endParaRPr>
          </a:p>
          <a:p>
            <a:pPr marL="261860" marR="4457" indent="-250717">
              <a:lnSpc>
                <a:spcPct val="150000"/>
              </a:lnSpc>
              <a:buSzPct val="107142"/>
              <a:buFont typeface="Wingdings"/>
              <a:buChar char=""/>
              <a:tabLst>
                <a:tab pos="261860" algn="l"/>
                <a:tab pos="262417" algn="l"/>
              </a:tabLst>
            </a:pPr>
            <a:r>
              <a:rPr lang="en-US" sz="1800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Bar-Code </a:t>
            </a:r>
            <a:r>
              <a:rPr sz="1800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와 </a:t>
            </a:r>
            <a:r>
              <a:rPr sz="1800" spc="-4" dirty="0">
                <a:latin typeface="맑은 고딕" pitchFamily="50" charset="-127"/>
                <a:ea typeface="맑은 고딕" pitchFamily="50" charset="-127"/>
                <a:cs typeface="맑은 고딕"/>
              </a:rPr>
              <a:t>달리 인식을 위해 직접 조준할 필요가 </a:t>
            </a:r>
            <a:r>
              <a:rPr sz="1800" spc="-9" dirty="0">
                <a:latin typeface="맑은 고딕" pitchFamily="50" charset="-127"/>
                <a:ea typeface="맑은 고딕" pitchFamily="50" charset="-127"/>
                <a:cs typeface="맑은 고딕"/>
              </a:rPr>
              <a:t>없으며, </a:t>
            </a:r>
            <a:r>
              <a:rPr sz="1800" b="1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Tag</a:t>
            </a:r>
            <a:r>
              <a:rPr lang="en-US" sz="1800" b="1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의 </a:t>
            </a:r>
            <a:r>
              <a:rPr sz="1800" b="1" spc="-4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데이터</a:t>
            </a:r>
            <a:endParaRPr lang="en-US" sz="1800" b="1" spc="-4" dirty="0" smtClean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marL="261860" marR="4457" indent="-250717">
              <a:lnSpc>
                <a:spcPct val="150000"/>
              </a:lnSpc>
              <a:buSzPct val="107142"/>
              <a:tabLst>
                <a:tab pos="261860" algn="l"/>
                <a:tab pos="262417" algn="l"/>
              </a:tabLst>
            </a:pPr>
            <a:r>
              <a:rPr lang="en-US" sz="1800" b="1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en-US" sz="1800" b="1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ko-KR" altLang="en-US" sz="1800" b="1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즉</a:t>
            </a:r>
            <a:r>
              <a:rPr lang="en-US" altLang="ko-KR" sz="1800" b="1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lang="ko-KR" altLang="en-US" sz="1800" b="1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정보 </a:t>
            </a:r>
            <a:r>
              <a:rPr sz="1800" b="1" spc="-4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변경</a:t>
            </a:r>
            <a:r>
              <a:rPr lang="en-US" sz="1800" b="1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및</a:t>
            </a:r>
            <a:r>
              <a:rPr lang="en-US" sz="1800" b="1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spc="-4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추가가</a:t>
            </a:r>
            <a:r>
              <a:rPr lang="en-US" sz="1800" b="1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spc="-9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자유롭고</a:t>
            </a:r>
            <a:r>
              <a:rPr sz="1800" b="1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spc="-4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일시에</a:t>
            </a:r>
            <a:r>
              <a:rPr sz="1800" b="1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spc="-4" dirty="0">
                <a:latin typeface="맑은 고딕" pitchFamily="50" charset="-127"/>
                <a:ea typeface="맑은 고딕" pitchFamily="50" charset="-127"/>
                <a:cs typeface="맑은 고딕"/>
              </a:rPr>
              <a:t>다량의 </a:t>
            </a:r>
            <a:r>
              <a:rPr sz="1800" b="1" spc="-9" dirty="0">
                <a:latin typeface="맑은 고딕" pitchFamily="50" charset="-127"/>
                <a:ea typeface="맑은 고딕" pitchFamily="50" charset="-127"/>
                <a:cs typeface="맑은 고딕"/>
              </a:rPr>
              <a:t>Tag </a:t>
            </a:r>
            <a:r>
              <a:rPr sz="1800" b="1" spc="-4" dirty="0">
                <a:latin typeface="맑은 고딕" pitchFamily="50" charset="-127"/>
                <a:ea typeface="맑은 고딕" pitchFamily="50" charset="-127"/>
                <a:cs typeface="맑은 고딕"/>
              </a:rPr>
              <a:t>판독이 </a:t>
            </a:r>
            <a:r>
              <a:rPr sz="1800" b="1" spc="-9" dirty="0">
                <a:latin typeface="맑은 고딕" pitchFamily="50" charset="-127"/>
                <a:ea typeface="맑은 고딕" pitchFamily="50" charset="-127"/>
                <a:cs typeface="맑은 고딕"/>
              </a:rPr>
              <a:t>가능</a:t>
            </a:r>
            <a:r>
              <a:rPr sz="1800" spc="-9" dirty="0">
                <a:latin typeface="맑은 고딕" pitchFamily="50" charset="-127"/>
                <a:ea typeface="맑은 고딕" pitchFamily="50" charset="-127"/>
                <a:cs typeface="맑은 고딕"/>
              </a:rPr>
              <a:t>하며, </a:t>
            </a:r>
            <a:r>
              <a:rPr sz="1800" spc="-4" dirty="0" err="1">
                <a:latin typeface="맑은 고딕" pitchFamily="50" charset="-127"/>
                <a:ea typeface="맑은 고딕" pitchFamily="50" charset="-127"/>
                <a:cs typeface="맑은 고딕"/>
              </a:rPr>
              <a:t>냉온</a:t>
            </a:r>
            <a:r>
              <a:rPr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,</a:t>
            </a:r>
            <a:endParaRPr lang="en-US" sz="1800" spc="-4" dirty="0" smtClean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marL="261860" marR="4457" indent="-250717">
              <a:lnSpc>
                <a:spcPct val="150000"/>
              </a:lnSpc>
              <a:buSzPct val="107142"/>
              <a:tabLst>
                <a:tab pos="261860" algn="l"/>
                <a:tab pos="262417" algn="l"/>
              </a:tabLst>
            </a:pPr>
            <a:r>
              <a:rPr lang="en-US"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  </a:t>
            </a:r>
            <a:r>
              <a:rPr sz="1800" spc="-4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습기</a:t>
            </a:r>
            <a:r>
              <a:rPr sz="1800" spc="-4" dirty="0">
                <a:latin typeface="맑은 고딕" pitchFamily="50" charset="-127"/>
                <a:ea typeface="맑은 고딕" pitchFamily="50" charset="-127"/>
                <a:cs typeface="맑은 고딕"/>
              </a:rPr>
              <a:t>, 먼지, </a:t>
            </a:r>
            <a:r>
              <a:rPr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열</a:t>
            </a:r>
            <a:r>
              <a:rPr lang="en-US"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spc="-4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등의</a:t>
            </a:r>
            <a:r>
              <a:rPr lang="en-US"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spc="-4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열악한</a:t>
            </a:r>
            <a:r>
              <a:rPr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spc="-4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판독</a:t>
            </a:r>
            <a:r>
              <a:rPr sz="18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spc="-9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환경에서도</a:t>
            </a:r>
            <a:r>
              <a:rPr lang="en-US" sz="1800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ko-KR" altLang="en-US" sz="1800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판</a:t>
            </a:r>
            <a:r>
              <a:rPr sz="1800" spc="-9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독율이</a:t>
            </a:r>
            <a:r>
              <a:rPr sz="1800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ko-KR" altLang="en-US" sz="1800" spc="-9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높습니</a:t>
            </a:r>
            <a:r>
              <a:rPr sz="1800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다</a:t>
            </a:r>
            <a:r>
              <a:rPr sz="1800" spc="-9" dirty="0">
                <a:latin typeface="맑은 고딕" pitchFamily="50" charset="-127"/>
                <a:ea typeface="맑은 고딕" pitchFamily="50" charset="-127"/>
                <a:cs typeface="맑은 고딕"/>
              </a:rPr>
              <a:t>.</a:t>
            </a:r>
            <a:endParaRPr sz="1800" dirty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>
              <a:lnSpc>
                <a:spcPct val="150000"/>
              </a:lnSpc>
              <a:spcBef>
                <a:spcPts val="39"/>
              </a:spcBef>
              <a:buFont typeface="Wingdings"/>
              <a:buChar char=""/>
            </a:pPr>
            <a:endParaRPr dirty="0">
              <a:latin typeface="맑은 고딕" pitchFamily="50" charset="-127"/>
              <a:ea typeface="맑은 고딕" pitchFamily="50" charset="-127"/>
              <a:cs typeface="Times New Roman"/>
            </a:endParaRPr>
          </a:p>
          <a:p>
            <a:pPr marL="261860" indent="-250717">
              <a:lnSpc>
                <a:spcPct val="150000"/>
              </a:lnSpc>
              <a:buSzPct val="107142"/>
              <a:buFont typeface="Wingdings"/>
              <a:buChar char=""/>
              <a:tabLst>
                <a:tab pos="261860" algn="l"/>
                <a:tab pos="262417" algn="l"/>
              </a:tabLst>
            </a:pPr>
            <a:r>
              <a:rPr sz="1800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RF</a:t>
            </a:r>
            <a:r>
              <a:rPr lang="en-US" sz="1800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-</a:t>
            </a:r>
            <a:r>
              <a:rPr sz="1800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ID </a:t>
            </a:r>
            <a:r>
              <a:rPr sz="1800" spc="-4" dirty="0">
                <a:latin typeface="맑은 고딕" pitchFamily="50" charset="-127"/>
                <a:ea typeface="맑은 고딕" pitchFamily="50" charset="-127"/>
                <a:cs typeface="맑은 고딕"/>
              </a:rPr>
              <a:t>Tag는 </a:t>
            </a:r>
            <a:r>
              <a:rPr sz="1800" b="1" spc="-4" dirty="0">
                <a:latin typeface="맑은 고딕" pitchFamily="50" charset="-127"/>
                <a:ea typeface="맑은 고딕" pitchFamily="50" charset="-127"/>
                <a:cs typeface="맑은 고딕"/>
              </a:rPr>
              <a:t>위조가 </a:t>
            </a:r>
            <a:r>
              <a:rPr sz="1800" b="1" spc="-9" dirty="0">
                <a:latin typeface="맑은 고딕" pitchFamily="50" charset="-127"/>
                <a:ea typeface="맑은 고딕" pitchFamily="50" charset="-127"/>
                <a:cs typeface="맑은 고딕"/>
              </a:rPr>
              <a:t>불가능하며 반영구적이고, </a:t>
            </a:r>
            <a:r>
              <a:rPr sz="1800" b="1" spc="-9" dirty="0" err="1">
                <a:latin typeface="맑은 고딕" pitchFamily="50" charset="-127"/>
                <a:ea typeface="맑은 고딕" pitchFamily="50" charset="-127"/>
                <a:cs typeface="맑은 고딕"/>
              </a:rPr>
              <a:t>재사용이</a:t>
            </a:r>
            <a:r>
              <a:rPr sz="1800" b="1" spc="-18" dirty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800" b="1" spc="-9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가능</a:t>
            </a:r>
            <a:r>
              <a:rPr lang="ko-KR" altLang="en-US" sz="1800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합니다</a:t>
            </a:r>
            <a:r>
              <a:rPr sz="1800" spc="-9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.</a:t>
            </a:r>
            <a:endParaRPr sz="1400" dirty="0"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sp>
        <p:nvSpPr>
          <p:cNvPr id="7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4</a:t>
            </a:r>
            <a:endParaRPr lang="en-US" altLang="ko-KR" sz="2400" dirty="0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827584" y="284349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II.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374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3"/>
          <p:cNvSpPr txBox="1">
            <a:spLocks noGrp="1"/>
          </p:cNvSpPr>
          <p:nvPr>
            <p:ph type="title"/>
          </p:nvPr>
        </p:nvSpPr>
        <p:spPr>
          <a:xfrm>
            <a:off x="1381561" y="775221"/>
            <a:ext cx="7377718" cy="380584"/>
          </a:xfrm>
          <a:prstGeom prst="rect">
            <a:avLst/>
          </a:prstGeom>
        </p:spPr>
        <p:txBody>
          <a:bodyPr vert="horz" wrap="square" lIns="0" tIns="11143" rIns="0" bIns="0" rtlCol="0">
            <a:spAutoFit/>
          </a:bodyPr>
          <a:lstStyle/>
          <a:p>
            <a:pPr marL="11143">
              <a:spcBef>
                <a:spcPts val="88"/>
              </a:spcBef>
            </a:pP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</a:t>
            </a: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주파수</a:t>
            </a:r>
            <a:r>
              <a:rPr lang="en-US" altLang="ko-KR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종류별 특성</a:t>
            </a:r>
            <a:endParaRPr sz="24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7" name="Group 232"/>
          <p:cNvGraphicFramePr>
            <a:graphicFrameLocks noGrp="1"/>
          </p:cNvGraphicFramePr>
          <p:nvPr>
            <p:extLst/>
          </p:nvPr>
        </p:nvGraphicFramePr>
        <p:xfrm>
          <a:off x="1043607" y="1484783"/>
          <a:ext cx="7890472" cy="4765040"/>
        </p:xfrm>
        <a:graphic>
          <a:graphicData uri="http://schemas.openxmlformats.org/drawingml/2006/table">
            <a:tbl>
              <a:tblPr/>
              <a:tblGrid>
                <a:gridCol w="2244122"/>
                <a:gridCol w="3154622"/>
                <a:gridCol w="2491728"/>
              </a:tblGrid>
              <a:tr h="1440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주파수 구분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</a:t>
                      </a:r>
                      <a:r>
                        <a:rPr kumimoji="0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징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적용 가능분야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저주파수 대역 </a:t>
                      </a:r>
                      <a:b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(125㎑ &amp; 134㎑)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짧은 인식거리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(1m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이하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b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저가형 </a:t>
                      </a:r>
                      <a:b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느린 인식속도</a:t>
                      </a:r>
                      <a:endParaRPr kumimoji="0" lang="ko-KR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출입통제 </a:t>
                      </a:r>
                      <a:b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동물식별 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</a:tr>
              <a:tr h="803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중간주파수 대역 </a:t>
                      </a:r>
                      <a:b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(13.56㎒)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통상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HF 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중저가형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b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상호유도방식 적용 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출입 통제 </a:t>
                      </a:r>
                      <a:b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스마트카드</a:t>
                      </a: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5B5B5B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Payment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고주파수 대역 </a:t>
                      </a:r>
                      <a:b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(433MHz)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고가형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b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능동형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b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긴 인식거리 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컨테이너 식별 및 추적 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고주파수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대역 </a:t>
                      </a:r>
                      <a:b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( 900MHz )UHF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저가형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장거리 인식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(~10m) </a:t>
                      </a:r>
                      <a:b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금속 및 액체 인식률 저조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수동형 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유통물류 분야 </a:t>
                      </a: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5B5B5B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재고관리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마이크로파 대역 </a:t>
                      </a:r>
                      <a:b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(Microwave : 2.45㎓)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장거리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(~27m) </a:t>
                      </a:r>
                      <a:b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빠른 인식속도 </a:t>
                      </a:r>
                      <a:b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차폐물이 있는 경우 인식 불가 </a:t>
                      </a:r>
                      <a:b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고가형 </a:t>
                      </a:r>
                      <a:endParaRPr kumimoji="0" lang="ko-KR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위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변조방지 </a:t>
                      </a:r>
                      <a:b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5B5B5B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톨게이트 시스템 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827584" y="284349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II.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245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Group 208"/>
          <p:cNvGraphicFramePr>
            <a:graphicFrameLocks noGrp="1"/>
          </p:cNvGraphicFramePr>
          <p:nvPr>
            <p:extLst/>
          </p:nvPr>
        </p:nvGraphicFramePr>
        <p:xfrm>
          <a:off x="1259632" y="1229893"/>
          <a:ext cx="7528251" cy="5030087"/>
        </p:xfrm>
        <a:graphic>
          <a:graphicData uri="http://schemas.openxmlformats.org/drawingml/2006/table">
            <a:tbl>
              <a:tblPr/>
              <a:tblGrid>
                <a:gridCol w="1560706"/>
                <a:gridCol w="2551666"/>
                <a:gridCol w="3415879"/>
              </a:tblGrid>
              <a:tr h="3989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분류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Bar-Code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kumimoji="0" lang="ko-KR" alt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RF-ID </a:t>
                      </a: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인식방법 </a:t>
                      </a:r>
                      <a:endParaRPr kumimoji="0" lang="ko-KR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F7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광학식 </a:t>
                      </a:r>
                      <a:b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Read Only </a:t>
                      </a:r>
                      <a:endParaRPr kumimoji="0" lang="en-US" altLang="ko-KR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무선 </a:t>
                      </a:r>
                      <a:b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Read/Write </a:t>
                      </a:r>
                      <a:endParaRPr kumimoji="0" lang="en-US" altLang="ko-KR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1"/>
                      </a:srgbClr>
                    </a:solidFill>
                  </a:tcPr>
                </a:tc>
              </a:tr>
              <a:tr h="50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정보량 </a:t>
                      </a:r>
                      <a:endParaRPr kumimoji="0" lang="ko-KR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F7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수십 단어 </a:t>
                      </a:r>
                      <a:endParaRPr kumimoji="0" lang="ko-KR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수천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자릿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수  </a:t>
                      </a:r>
                      <a:endParaRPr kumimoji="0" lang="ko-KR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1"/>
                      </a:srgbClr>
                    </a:solidFill>
                  </a:tcPr>
                </a:tc>
              </a:tr>
              <a:tr h="4691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인식거리 </a:t>
                      </a:r>
                      <a:endParaRPr kumimoji="0" lang="ko-KR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F7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 수십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Cm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kumimoji="0" lang="en-US" altLang="ko-KR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 수십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 </a:t>
                      </a:r>
                      <a:endParaRPr kumimoji="0" lang="en-US" altLang="ko-KR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1"/>
                      </a:srgbClr>
                    </a:solidFill>
                  </a:tcPr>
                </a:tc>
              </a:tr>
              <a:tr h="4749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인식속도 </a:t>
                      </a:r>
                      <a:endParaRPr kumimoji="0" lang="ko-KR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F7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개별 스캐닝 </a:t>
                      </a:r>
                      <a:endParaRPr kumimoji="0" lang="ko-KR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한번에 수백 개 </a:t>
                      </a:r>
                      <a:endParaRPr kumimoji="0" lang="ko-KR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1"/>
                      </a:srgbClr>
                    </a:solidFill>
                  </a:tcPr>
                </a:tc>
              </a:tr>
              <a:tr h="4733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관리레벨 </a:t>
                      </a:r>
                      <a:endParaRPr kumimoji="0" lang="ko-KR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F7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상품그룹 </a:t>
                      </a:r>
                      <a:endParaRPr kumimoji="0" lang="ko-KR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개개 상품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일련번호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 가능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kumimoji="0" lang="en-US" altLang="ko-KR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1"/>
                      </a:srgbClr>
                    </a:solidFill>
                  </a:tcPr>
                </a:tc>
              </a:tr>
              <a:tr h="5757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가격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의류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Tag)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F7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라벨인쇄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대 수준</a:t>
                      </a:r>
                      <a:endParaRPr kumimoji="0" lang="ko-KR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Tag </a:t>
                      </a:r>
                      <a:r>
                        <a:rPr kumimoji="0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백원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대 </a:t>
                      </a:r>
                      <a:b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(‘2020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미만 목표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endParaRPr kumimoji="0" lang="en-US" altLang="ko-KR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1"/>
                      </a:srgbClr>
                    </a:solidFill>
                  </a:tcPr>
                </a:tc>
              </a:tr>
              <a:tr h="14469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 자료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F7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농협에서 납품 받은 시금치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>
                        <a:alpha val="1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산지에서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오후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시에 출하되어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  9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오전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시에 가공 센터로 부터 출고되었으며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오후 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시에 매장에 입고 되어</a:t>
                      </a:r>
                      <a:r>
                        <a:rPr kumimoji="0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 A33</a:t>
                      </a: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번 곤돌라에서 진열된 시금치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10001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15" name="Picture 196" descr="RFID 사진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59832" y="5301208"/>
            <a:ext cx="1873250" cy="923004"/>
          </a:xfrm>
          <a:noFill/>
        </p:spPr>
      </p:pic>
      <p:sp>
        <p:nvSpPr>
          <p:cNvPr id="16" name="object 3"/>
          <p:cNvSpPr txBox="1">
            <a:spLocks noGrp="1"/>
          </p:cNvSpPr>
          <p:nvPr>
            <p:ph type="title"/>
          </p:nvPr>
        </p:nvSpPr>
        <p:spPr>
          <a:xfrm>
            <a:off x="1381561" y="801032"/>
            <a:ext cx="7377718" cy="380584"/>
          </a:xfrm>
          <a:prstGeom prst="rect">
            <a:avLst/>
          </a:prstGeom>
        </p:spPr>
        <p:txBody>
          <a:bodyPr vert="horz" wrap="square" lIns="0" tIns="11143" rIns="0" bIns="0" rtlCol="0">
            <a:spAutoFit/>
          </a:bodyPr>
          <a:lstStyle/>
          <a:p>
            <a:pPr marL="11143">
              <a:spcBef>
                <a:spcPts val="88"/>
              </a:spcBef>
            </a:pP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3. Bar-Code </a:t>
            </a:r>
            <a:r>
              <a:rPr lang="ko-KR" alt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</a:t>
            </a: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비교</a:t>
            </a:r>
            <a:endParaRPr sz="24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827584" y="284349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II.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095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3"/>
          <p:cNvSpPr txBox="1">
            <a:spLocks noGrp="1"/>
          </p:cNvSpPr>
          <p:nvPr>
            <p:ph type="title"/>
          </p:nvPr>
        </p:nvSpPr>
        <p:spPr>
          <a:xfrm>
            <a:off x="1392181" y="812203"/>
            <a:ext cx="7377718" cy="380584"/>
          </a:xfrm>
          <a:prstGeom prst="rect">
            <a:avLst/>
          </a:prstGeom>
        </p:spPr>
        <p:txBody>
          <a:bodyPr vert="horz" wrap="square" lIns="0" tIns="11143" rIns="0" bIns="0" rtlCol="0">
            <a:spAutoFit/>
          </a:bodyPr>
          <a:lstStyle/>
          <a:p>
            <a:pPr marL="11143">
              <a:spcBef>
                <a:spcPts val="88"/>
              </a:spcBef>
            </a:pP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</a:t>
            </a: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장</a:t>
            </a:r>
            <a:r>
              <a:rPr lang="en-US" altLang="ko-KR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0" spc="-4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단점</a:t>
            </a:r>
            <a:endParaRPr sz="24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AutoShape 23"/>
          <p:cNvSpPr>
            <a:spLocks noChangeArrowheads="1"/>
          </p:cNvSpPr>
          <p:nvPr/>
        </p:nvSpPr>
        <p:spPr bwMode="auto">
          <a:xfrm>
            <a:off x="2314707" y="4305190"/>
            <a:ext cx="6715125" cy="2143125"/>
          </a:xfrm>
          <a:prstGeom prst="roundRect">
            <a:avLst>
              <a:gd name="adj" fmla="val 13745"/>
            </a:avLst>
          </a:prstGeom>
          <a:solidFill>
            <a:srgbClr val="FFFF00"/>
          </a:solidFill>
          <a:ln w="3810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l">
              <a:lnSpc>
                <a:spcPct val="75000"/>
              </a:lnSpc>
              <a:buFontTx/>
              <a:buChar char="•"/>
            </a:pPr>
            <a:r>
              <a:rPr lang="ko-KR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비싼 가격 </a:t>
            </a:r>
            <a:r>
              <a:rPr lang="en-US" altLang="ko-KR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 </a:t>
            </a:r>
            <a:r>
              <a:rPr lang="ko-KR" altLang="en-US" sz="22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백원</a:t>
            </a:r>
            <a:r>
              <a:rPr lang="en-US" altLang="ko-KR" sz="2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~</a:t>
            </a:r>
            <a:r>
              <a:rPr lang="ko-KR" altLang="en-US" sz="2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 천원 대</a:t>
            </a:r>
            <a:r>
              <a:rPr lang="en-US" altLang="ko-KR" sz="2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22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75000"/>
              </a:lnSpc>
              <a:buFontTx/>
              <a:buChar char="•"/>
            </a:pPr>
            <a:endParaRPr lang="en-US" altLang="ko-KR" sz="22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75000"/>
              </a:lnSpc>
              <a:buFontTx/>
              <a:buChar char="•"/>
            </a:pPr>
            <a:r>
              <a:rPr lang="en-US" altLang="ko-KR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선택적으로 투과 </a:t>
            </a:r>
            <a:r>
              <a:rPr lang="en-US" altLang="ko-KR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메탈은 </a:t>
            </a:r>
            <a:r>
              <a:rPr lang="ko-KR" altLang="en-US" sz="2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불가능</a:t>
            </a:r>
            <a:r>
              <a:rPr lang="en-US" altLang="ko-KR" sz="2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포장에 한계</a:t>
            </a:r>
            <a:r>
              <a:rPr lang="en-US" altLang="ko-KR" sz="2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22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75000"/>
              </a:lnSpc>
              <a:buFontTx/>
              <a:buChar char="•"/>
            </a:pPr>
            <a:endParaRPr lang="en-US" altLang="ko-KR" sz="22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75000"/>
              </a:lnSpc>
              <a:buFontTx/>
              <a:buChar char="•"/>
            </a:pPr>
            <a:r>
              <a:rPr lang="en-US" altLang="ko-KR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장비가 고가임 </a:t>
            </a:r>
            <a:r>
              <a:rPr lang="en-US" altLang="ko-KR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고주파장비 대비</a:t>
            </a:r>
            <a:r>
              <a:rPr lang="en-US" altLang="ko-KR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2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75000"/>
              </a:lnSpc>
              <a:buFontTx/>
              <a:buChar char="•"/>
            </a:pPr>
            <a:endParaRPr lang="ko-KR" altLang="en-US" sz="22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75000"/>
              </a:lnSpc>
              <a:buFontTx/>
              <a:buChar char="•"/>
            </a:pPr>
            <a:r>
              <a:rPr lang="ko-KR" altLang="en-US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환경에 영향이 </a:t>
            </a:r>
            <a:r>
              <a:rPr lang="ko-KR" altLang="en-US" sz="2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많음</a:t>
            </a:r>
            <a:r>
              <a:rPr lang="en-US" altLang="ko-KR" sz="2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습기</a:t>
            </a:r>
            <a:r>
              <a:rPr lang="en-US" altLang="ko-KR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전파장해</a:t>
            </a:r>
            <a:r>
              <a:rPr lang="en-US" altLang="ko-KR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2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2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2339752" y="1412776"/>
            <a:ext cx="6690080" cy="2805082"/>
          </a:xfrm>
          <a:prstGeom prst="roundRect">
            <a:avLst/>
          </a:prstGeom>
          <a:solidFill>
            <a:schemeClr val="accent1">
              <a:alpha val="10001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l"/>
            <a:endParaRPr lang="ko-KR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굴림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667486" y="1628800"/>
            <a:ext cx="633670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반영구적 사용함</a:t>
            </a:r>
            <a:r>
              <a:rPr lang="en-US" altLang="ko-K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 대용량의 메모리 내장</a:t>
            </a:r>
            <a:r>
              <a:rPr lang="en-US" altLang="ko-K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이동 중 인식 가능함</a:t>
            </a:r>
            <a:r>
              <a:rPr lang="en-US" altLang="ko-K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 원거리 인식 가능함</a:t>
            </a:r>
            <a:r>
              <a:rPr lang="en-US" altLang="ko-K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반복 재사용이 가능함</a:t>
            </a:r>
            <a:r>
              <a:rPr lang="en-US" altLang="ko-K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다수의 </a:t>
            </a:r>
            <a:r>
              <a:rPr lang="en-US" altLang="ko-K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Tag/Label </a:t>
            </a:r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정보를 동시 인식 가능함</a:t>
            </a:r>
            <a:r>
              <a:rPr lang="en-US" altLang="ko-K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신뢰도 높음</a:t>
            </a:r>
            <a:r>
              <a:rPr lang="en-US" altLang="ko-K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공간 제약이 없이 동작 가능함</a:t>
            </a:r>
            <a:r>
              <a:rPr lang="en-US" altLang="ko-K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변환</a:t>
            </a:r>
            <a:r>
              <a:rPr lang="en-US" altLang="ko-K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(write)</a:t>
            </a:r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및 저장이 용이함</a:t>
            </a: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1071843" y="1484784"/>
            <a:ext cx="1195901" cy="567680"/>
          </a:xfrm>
          <a:prstGeom prst="roundRect">
            <a:avLst/>
          </a:prstGeom>
          <a:solidFill>
            <a:schemeClr val="accent1">
              <a:alpha val="10001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l"/>
            <a:r>
              <a:rPr lang="en-US" altLang="ko-K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굴림" pitchFamily="50" charset="-127"/>
              </a:rPr>
              <a:t> </a:t>
            </a:r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굴림" pitchFamily="50" charset="-127"/>
              </a:rPr>
              <a:t>장 점 </a:t>
            </a:r>
            <a:endParaRPr lang="ko-KR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굴림" pitchFamily="50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1036324" y="4305190"/>
            <a:ext cx="1195901" cy="567680"/>
          </a:xfrm>
          <a:prstGeom prst="roundRect">
            <a:avLst/>
          </a:prstGeom>
          <a:solidFill>
            <a:srgbClr val="FFFF99">
              <a:alpha val="10001"/>
            </a:srgbClr>
          </a:solidFill>
          <a:ln w="25400" cap="flat" cmpd="sng" algn="ctr">
            <a:solidFill>
              <a:srgbClr val="FFCC66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l"/>
            <a:r>
              <a:rPr lang="en-US" altLang="ko-K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굴림" pitchFamily="50" charset="-127"/>
              </a:rPr>
              <a:t> </a:t>
            </a:r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굴림" pitchFamily="50" charset="-127"/>
              </a:rPr>
              <a:t>단 점 </a:t>
            </a:r>
            <a:endParaRPr lang="ko-KR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굴림" pitchFamily="50" charset="-127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827584" y="284349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II.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256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167417" y="869529"/>
            <a:ext cx="52149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1. RF-ID Tag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소개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Rectangle 2"/>
          <p:cNvSpPr txBox="1">
            <a:spLocks noChangeArrowheads="1"/>
          </p:cNvSpPr>
          <p:nvPr/>
        </p:nvSpPr>
        <p:spPr bwMode="auto">
          <a:xfrm>
            <a:off x="827584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+mj-lt"/>
                <a:ea typeface="맑은 고딕" pitchFamily="50" charset="-127"/>
                <a:cs typeface="+mj-cs"/>
              </a:rPr>
              <a:t>II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패션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,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의류 분야의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grpSp>
        <p:nvGrpSpPr>
          <p:cNvPr id="35" name="그룹 40"/>
          <p:cNvGrpSpPr>
            <a:grpSpLocks/>
          </p:cNvGrpSpPr>
          <p:nvPr/>
        </p:nvGrpSpPr>
        <p:grpSpPr bwMode="auto">
          <a:xfrm>
            <a:off x="971600" y="1844824"/>
            <a:ext cx="6786804" cy="4588385"/>
            <a:chOff x="78246" y="1014724"/>
            <a:chExt cx="7602588" cy="5683069"/>
          </a:xfrm>
        </p:grpSpPr>
        <p:grpSp>
          <p:nvGrpSpPr>
            <p:cNvPr id="37" name="Group 10"/>
            <p:cNvGrpSpPr>
              <a:grpSpLocks/>
            </p:cNvGrpSpPr>
            <p:nvPr/>
          </p:nvGrpSpPr>
          <p:grpSpPr bwMode="auto">
            <a:xfrm>
              <a:off x="78246" y="1014724"/>
              <a:ext cx="4562842" cy="5385534"/>
              <a:chOff x="-7279" y="1078820"/>
              <a:chExt cx="5942166" cy="4927355"/>
            </a:xfrm>
          </p:grpSpPr>
          <p:sp>
            <p:nvSpPr>
              <p:cNvPr id="63" name="Rectangle 8"/>
              <p:cNvSpPr>
                <a:spLocks noChangeArrowheads="1"/>
              </p:cNvSpPr>
              <p:nvPr/>
            </p:nvSpPr>
            <p:spPr bwMode="auto">
              <a:xfrm>
                <a:off x="-332" y="5273998"/>
                <a:ext cx="4191773" cy="456936"/>
              </a:xfrm>
              <a:prstGeom prst="rect">
                <a:avLst/>
              </a:prstGeom>
              <a:gradFill rotWithShape="0"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 w="1587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ko-KR" sz="1400"/>
              </a:p>
            </p:txBody>
          </p:sp>
          <p:pic>
            <p:nvPicPr>
              <p:cNvPr id="64" name="Picture 9" descr="Tag Mix.png"/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DFDFE4"/>
                  </a:clrFrom>
                  <a:clrTo>
                    <a:srgbClr val="DFDFE4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0" y="1150883"/>
                <a:ext cx="4028090" cy="45770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5" name="Rectangle 3"/>
              <p:cNvSpPr>
                <a:spLocks noChangeArrowheads="1"/>
              </p:cNvSpPr>
              <p:nvPr/>
            </p:nvSpPr>
            <p:spPr bwMode="auto">
              <a:xfrm>
                <a:off x="-7279" y="1078820"/>
                <a:ext cx="5942166" cy="4927355"/>
              </a:xfrm>
              <a:prstGeom prst="rect">
                <a:avLst/>
              </a:prstGeom>
              <a:gradFill rotWithShape="0">
                <a:gsLst>
                  <a:gs pos="0">
                    <a:schemeClr val="bg1">
                      <a:gamma/>
                      <a:tint val="0"/>
                      <a:invGamma/>
                      <a:alpha val="0"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1587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ko-KR" sz="1400"/>
              </a:p>
            </p:txBody>
          </p:sp>
        </p:grpSp>
        <p:sp>
          <p:nvSpPr>
            <p:cNvPr id="38" name="TextBox 12"/>
            <p:cNvSpPr txBox="1">
              <a:spLocks noChangeArrowheads="1"/>
            </p:cNvSpPr>
            <p:nvPr/>
          </p:nvSpPr>
          <p:spPr bwMode="auto">
            <a:xfrm>
              <a:off x="1256213" y="5209465"/>
              <a:ext cx="2079743" cy="381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Tx/>
                <a:buNone/>
              </a:pPr>
              <a:r>
                <a:rPr lang="en-US" altLang="ko-KR" sz="1400" b="0" dirty="0"/>
                <a:t>ALN-9740 “Squiggle”</a:t>
              </a:r>
            </a:p>
          </p:txBody>
        </p:sp>
        <p:sp>
          <p:nvSpPr>
            <p:cNvPr id="39" name="TextBox 14"/>
            <p:cNvSpPr txBox="1">
              <a:spLocks noChangeArrowheads="1"/>
            </p:cNvSpPr>
            <p:nvPr/>
          </p:nvSpPr>
          <p:spPr bwMode="auto">
            <a:xfrm>
              <a:off x="5380973" y="2961316"/>
              <a:ext cx="1778072" cy="381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Tx/>
                <a:buNone/>
              </a:pPr>
              <a:r>
                <a:rPr lang="en-US" altLang="ko-KR" sz="1400" b="0" dirty="0"/>
                <a:t>ALN-9762 “Short”</a:t>
              </a:r>
            </a:p>
          </p:txBody>
        </p:sp>
        <p:sp>
          <p:nvSpPr>
            <p:cNvPr id="41" name="TextBox 19"/>
            <p:cNvSpPr txBox="1">
              <a:spLocks noChangeArrowheads="1"/>
            </p:cNvSpPr>
            <p:nvPr/>
          </p:nvSpPr>
          <p:spPr bwMode="auto">
            <a:xfrm>
              <a:off x="2599040" y="6316552"/>
              <a:ext cx="2062162" cy="381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Tx/>
                <a:buNone/>
              </a:pPr>
              <a:r>
                <a:rPr lang="en-US" altLang="ko-KR" sz="1400" b="0"/>
                <a:t>ALN-9629 “Square”</a:t>
              </a:r>
            </a:p>
          </p:txBody>
        </p:sp>
        <p:sp>
          <p:nvSpPr>
            <p:cNvPr id="42" name="TextBox 20"/>
            <p:cNvSpPr txBox="1">
              <a:spLocks noChangeArrowheads="1"/>
            </p:cNvSpPr>
            <p:nvPr/>
          </p:nvSpPr>
          <p:spPr bwMode="auto">
            <a:xfrm>
              <a:off x="5863694" y="4162978"/>
              <a:ext cx="1454850" cy="381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Tx/>
                <a:buNone/>
              </a:pPr>
              <a:r>
                <a:rPr lang="en-US" altLang="ko-KR" sz="1400" b="0" dirty="0"/>
                <a:t>ALN-9654 “G”</a:t>
              </a:r>
            </a:p>
          </p:txBody>
        </p:sp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</a:blip>
            <a:srcRect/>
            <a:stretch>
              <a:fillRect/>
            </a:stretch>
          </p:blipFill>
          <p:spPr bwMode="auto">
            <a:xfrm>
              <a:off x="3240172" y="5652472"/>
              <a:ext cx="642132" cy="6411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" name="Picture 1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42921" y="4849785"/>
              <a:ext cx="2350717" cy="252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5341416" y="2422605"/>
              <a:ext cx="1834014" cy="412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" name="Picture 4"/>
            <p:cNvPicPr>
              <a:picLocks noChangeAspect="1" noChangeArrowheads="1"/>
            </p:cNvPicPr>
            <p:nvPr/>
          </p:nvPicPr>
          <p:blipFill>
            <a:blip r:embed="rId7" cstate="print">
              <a:grayscl/>
            </a:blip>
            <a:srcRect/>
            <a:stretch>
              <a:fillRect/>
            </a:stretch>
          </p:blipFill>
          <p:spPr bwMode="auto">
            <a:xfrm>
              <a:off x="5334453" y="3594172"/>
              <a:ext cx="2139875" cy="5160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Rounded Rectangle 35"/>
            <p:cNvSpPr/>
            <p:nvPr/>
          </p:nvSpPr>
          <p:spPr bwMode="auto">
            <a:xfrm>
              <a:off x="2917518" y="3496441"/>
              <a:ext cx="1681064" cy="891875"/>
            </a:xfrm>
            <a:prstGeom prst="roundRect">
              <a:avLst>
                <a:gd name="adj" fmla="val 9040"/>
              </a:avLst>
            </a:prstGeom>
            <a:solidFill>
              <a:schemeClr val="bg1"/>
            </a:solidFill>
            <a:ln w="158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ko-KR" altLang="ko-KR"/>
            </a:p>
          </p:txBody>
        </p:sp>
        <p:pic>
          <p:nvPicPr>
            <p:cNvPr id="48" name="Picture 11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482162" y="4760597"/>
              <a:ext cx="2395537" cy="5984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9" name="TextBox 20"/>
            <p:cNvSpPr txBox="1">
              <a:spLocks noChangeArrowheads="1"/>
            </p:cNvSpPr>
            <p:nvPr/>
          </p:nvSpPr>
          <p:spPr bwMode="auto">
            <a:xfrm>
              <a:off x="4005611" y="5386073"/>
              <a:ext cx="1812189" cy="381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Tx/>
                <a:buNone/>
              </a:pPr>
              <a:r>
                <a:rPr lang="en-US" altLang="ko-KR" sz="1400" b="0" dirty="0"/>
                <a:t>ALN-9710 “</a:t>
              </a:r>
              <a:r>
                <a:rPr lang="en-US" altLang="ko-KR" sz="1400" b="0" dirty="0" err="1"/>
                <a:t>Squig</a:t>
              </a:r>
              <a:r>
                <a:rPr lang="en-US" altLang="ko-KR" sz="1400" b="0" dirty="0"/>
                <a:t>”</a:t>
              </a:r>
            </a:p>
          </p:txBody>
        </p:sp>
        <p:pic>
          <p:nvPicPr>
            <p:cNvPr id="51" name="그림 37" descr="SIT.jpg"/>
            <p:cNvPicPr>
              <a:picLocks noChangeAspect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464300" y="4857583"/>
              <a:ext cx="800101" cy="590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2" name="TextBox 20"/>
            <p:cNvSpPr txBox="1">
              <a:spLocks noChangeArrowheads="1"/>
            </p:cNvSpPr>
            <p:nvPr/>
          </p:nvSpPr>
          <p:spPr bwMode="auto">
            <a:xfrm>
              <a:off x="6069760" y="5485325"/>
              <a:ext cx="1611074" cy="381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Tx/>
                <a:buNone/>
              </a:pPr>
              <a:r>
                <a:rPr lang="en-US" altLang="ko-KR" sz="1400" b="0"/>
                <a:t>ALN-9613 “SIT”</a:t>
              </a:r>
            </a:p>
          </p:txBody>
        </p:sp>
      </p:grpSp>
      <p:sp>
        <p:nvSpPr>
          <p:cNvPr id="69" name="직사각형 68"/>
          <p:cNvSpPr/>
          <p:nvPr/>
        </p:nvSpPr>
        <p:spPr>
          <a:xfrm>
            <a:off x="1475656" y="1340768"/>
            <a:ext cx="67658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EPC Global</a:t>
            </a:r>
            <a:r>
              <a:rPr lang="ko-KR" altLang="en-US" sz="2400" b="1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en-US" altLang="ko-KR" sz="2400" b="1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Class 1 Gen 2 </a:t>
            </a:r>
            <a:r>
              <a:rPr lang="ko-KR" altLang="en-US" sz="2400" b="1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표준</a:t>
            </a:r>
            <a:r>
              <a:rPr lang="en-US" altLang="ko-KR" sz="2400" b="1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수동형</a:t>
            </a:r>
            <a:r>
              <a:rPr lang="en-US" altLang="ko-KR" sz="2000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Tag</a:t>
            </a:r>
            <a:r>
              <a:rPr lang="ko-KR" altLang="en-US" sz="2000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endParaRPr lang="ko-KR" altLang="en-US" sz="24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" name="그림 26" descr="RFiD Tag 22 x 12_세로방향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89778" y="3284984"/>
            <a:ext cx="2725457" cy="1298367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2597386" y="1844824"/>
            <a:ext cx="636710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인터넷 기반 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RF-ID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입력되는</a:t>
            </a:r>
            <a:endParaRPr lang="en-US" altLang="ko-KR" sz="18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전자상품코드를 관리하는 국제민간표준기구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8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국제표준개발을 주도하는 기구  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8</a:t>
            </a:r>
            <a:endParaRPr lang="en-US" altLang="ko-K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10"/>
          <p:cNvSpPr/>
          <p:nvPr/>
        </p:nvSpPr>
        <p:spPr>
          <a:xfrm>
            <a:off x="7236296" y="2780928"/>
            <a:ext cx="1280286" cy="8743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7"/>
          <p:cNvSpPr/>
          <p:nvPr/>
        </p:nvSpPr>
        <p:spPr>
          <a:xfrm rot="1873632">
            <a:off x="5160596" y="2413415"/>
            <a:ext cx="1609722" cy="188715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167417" y="869529"/>
            <a:ext cx="52149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2. RF-ID Tag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소개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Rectangle 2"/>
          <p:cNvSpPr txBox="1">
            <a:spLocks noChangeArrowheads="1"/>
          </p:cNvSpPr>
          <p:nvPr/>
        </p:nvSpPr>
        <p:spPr bwMode="auto">
          <a:xfrm>
            <a:off x="827584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+mj-lt"/>
                <a:ea typeface="맑은 고딕" pitchFamily="50" charset="-127"/>
                <a:cs typeface="+mj-cs"/>
              </a:rPr>
              <a:t>II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패션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,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의류 분야의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3779912" y="908720"/>
            <a:ext cx="50405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800" b="1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EPC Global</a:t>
            </a:r>
            <a:r>
              <a:rPr lang="ko-KR" altLang="en-US" sz="1800" b="1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en-US" altLang="ko-KR" sz="1800" b="1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Class 1 Gen 2 </a:t>
            </a:r>
            <a:r>
              <a:rPr lang="ko-KR" altLang="en-US" sz="1800" b="1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표준</a:t>
            </a:r>
            <a:r>
              <a:rPr lang="en-US" altLang="ko-KR" sz="1800" b="1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수동형</a:t>
            </a:r>
            <a:r>
              <a:rPr lang="en-US" altLang="ko-KR" sz="1600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Tag</a:t>
            </a:r>
            <a:r>
              <a:rPr lang="ko-KR" altLang="en-US" sz="1600" u="sng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endParaRPr lang="ko-KR" altLang="en-US" sz="18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637357">
            <a:off x="8134343" y="3258900"/>
            <a:ext cx="764023" cy="363969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31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9</a:t>
            </a:r>
            <a:endParaRPr lang="en-US" altLang="ko-KR" sz="2400" dirty="0"/>
          </a:p>
        </p:txBody>
      </p:sp>
      <p:sp>
        <p:nvSpPr>
          <p:cNvPr id="29" name="object 3"/>
          <p:cNvSpPr/>
          <p:nvPr/>
        </p:nvSpPr>
        <p:spPr>
          <a:xfrm rot="5400000">
            <a:off x="1115615" y="2996952"/>
            <a:ext cx="2232248" cy="136815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/>
          <p:cNvSpPr/>
          <p:nvPr/>
        </p:nvSpPr>
        <p:spPr>
          <a:xfrm>
            <a:off x="1547664" y="2132856"/>
            <a:ext cx="1728192" cy="2946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5"/>
          <p:cNvSpPr/>
          <p:nvPr/>
        </p:nvSpPr>
        <p:spPr>
          <a:xfrm>
            <a:off x="3131840" y="2276872"/>
            <a:ext cx="144614" cy="14351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16"/>
          <p:cNvSpPr txBox="1"/>
          <p:nvPr/>
        </p:nvSpPr>
        <p:spPr>
          <a:xfrm>
            <a:off x="1547664" y="2132856"/>
            <a:ext cx="1396365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latin typeface="Malgun Gothic"/>
                <a:cs typeface="Malgun Gothic"/>
              </a:rPr>
              <a:t>1</a:t>
            </a:r>
            <a:r>
              <a:rPr sz="1400" b="1" dirty="0">
                <a:latin typeface="Malgun Gothic"/>
                <a:cs typeface="Malgun Gothic"/>
              </a:rPr>
              <a:t>. </a:t>
            </a:r>
            <a:r>
              <a:rPr sz="1400" b="1" spc="-10" dirty="0">
                <a:latin typeface="Malgun Gothic"/>
                <a:cs typeface="Malgun Gothic"/>
              </a:rPr>
              <a:t>PVC </a:t>
            </a:r>
            <a:r>
              <a:rPr sz="1400" b="1" dirty="0">
                <a:latin typeface="Malgun Gothic"/>
                <a:cs typeface="Malgun Gothic"/>
              </a:rPr>
              <a:t>제질</a:t>
            </a:r>
            <a:r>
              <a:rPr sz="1400" b="1" spc="-105" dirty="0">
                <a:latin typeface="Malgun Gothic"/>
                <a:cs typeface="Malgun Gothic"/>
              </a:rPr>
              <a:t> </a:t>
            </a:r>
            <a:r>
              <a:rPr sz="1400" b="1" spc="-45" dirty="0">
                <a:latin typeface="Malgun Gothic"/>
                <a:cs typeface="Malgun Gothic"/>
              </a:rPr>
              <a:t>TAG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44" name="object 8"/>
          <p:cNvSpPr/>
          <p:nvPr/>
        </p:nvSpPr>
        <p:spPr>
          <a:xfrm>
            <a:off x="3707904" y="2708920"/>
            <a:ext cx="1656184" cy="194421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17"/>
          <p:cNvSpPr/>
          <p:nvPr/>
        </p:nvSpPr>
        <p:spPr>
          <a:xfrm>
            <a:off x="3491880" y="2492896"/>
            <a:ext cx="1584176" cy="29463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19"/>
          <p:cNvSpPr txBox="1"/>
          <p:nvPr/>
        </p:nvSpPr>
        <p:spPr>
          <a:xfrm>
            <a:off x="3491880" y="2420888"/>
            <a:ext cx="1373505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latin typeface="Malgun Gothic"/>
                <a:cs typeface="Malgun Gothic"/>
              </a:rPr>
              <a:t>2</a:t>
            </a:r>
            <a:r>
              <a:rPr sz="1400" b="1" dirty="0">
                <a:latin typeface="Malgun Gothic"/>
                <a:cs typeface="Malgun Gothic"/>
              </a:rPr>
              <a:t>. </a:t>
            </a:r>
            <a:r>
              <a:rPr sz="1400" b="1" spc="-5" dirty="0">
                <a:latin typeface="Malgun Gothic"/>
                <a:cs typeface="Malgun Gothic"/>
              </a:rPr>
              <a:t>REMOVE</a:t>
            </a:r>
            <a:r>
              <a:rPr sz="1400" b="1" spc="-114" dirty="0">
                <a:latin typeface="Malgun Gothic"/>
                <a:cs typeface="Malgun Gothic"/>
              </a:rPr>
              <a:t> </a:t>
            </a:r>
            <a:r>
              <a:rPr sz="1400" b="1" spc="-45" dirty="0">
                <a:latin typeface="Malgun Gothic"/>
                <a:cs typeface="Malgun Gothic"/>
              </a:rPr>
              <a:t>TAG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47" name="object 9"/>
          <p:cNvSpPr/>
          <p:nvPr/>
        </p:nvSpPr>
        <p:spPr>
          <a:xfrm>
            <a:off x="3923928" y="3068960"/>
            <a:ext cx="648072" cy="64807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15"/>
          <p:cNvSpPr/>
          <p:nvPr/>
        </p:nvSpPr>
        <p:spPr>
          <a:xfrm>
            <a:off x="4932040" y="2636912"/>
            <a:ext cx="144614" cy="14351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20"/>
          <p:cNvSpPr/>
          <p:nvPr/>
        </p:nvSpPr>
        <p:spPr>
          <a:xfrm>
            <a:off x="5436707" y="2021857"/>
            <a:ext cx="1368152" cy="29463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21"/>
          <p:cNvSpPr/>
          <p:nvPr/>
        </p:nvSpPr>
        <p:spPr>
          <a:xfrm>
            <a:off x="6686310" y="2172407"/>
            <a:ext cx="144627" cy="14351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22"/>
          <p:cNvSpPr txBox="1"/>
          <p:nvPr/>
        </p:nvSpPr>
        <p:spPr>
          <a:xfrm>
            <a:off x="5569941" y="2018349"/>
            <a:ext cx="99441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latin typeface="Malgun Gothic"/>
                <a:cs typeface="Malgun Gothic"/>
              </a:rPr>
              <a:t>3</a:t>
            </a:r>
            <a:r>
              <a:rPr sz="1400" b="1" dirty="0">
                <a:latin typeface="Malgun Gothic"/>
                <a:cs typeface="Malgun Gothic"/>
              </a:rPr>
              <a:t>. 가격</a:t>
            </a:r>
            <a:r>
              <a:rPr sz="1400" b="1" spc="-120" dirty="0">
                <a:latin typeface="Malgun Gothic"/>
                <a:cs typeface="Malgun Gothic"/>
              </a:rPr>
              <a:t> </a:t>
            </a:r>
            <a:r>
              <a:rPr sz="1400" b="1" spc="-45" dirty="0">
                <a:latin typeface="Malgun Gothic"/>
                <a:cs typeface="Malgun Gothic"/>
              </a:rPr>
              <a:t>TAG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1547664" y="1484784"/>
            <a:ext cx="58326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spc="-15" dirty="0" smtClean="0">
                <a:latin typeface="맑은 고딕" pitchFamily="50" charset="-127"/>
                <a:ea typeface="맑은 고딕" pitchFamily="50" charset="-127"/>
              </a:rPr>
              <a:t>Fashion &amp; Apparel </a:t>
            </a:r>
            <a:r>
              <a:rPr lang="en-US" altLang="ko-KR" sz="2000" b="1" spc="-10" dirty="0" smtClean="0">
                <a:latin typeface="맑은 고딕" pitchFamily="50" charset="-127"/>
                <a:ea typeface="맑은 고딕" pitchFamily="50" charset="-127"/>
              </a:rPr>
              <a:t>RFID </a:t>
            </a:r>
            <a:r>
              <a:rPr lang="en-US" altLang="ko-KR" sz="2000" b="1" spc="-95" dirty="0" smtClean="0">
                <a:latin typeface="맑은 고딕" pitchFamily="50" charset="-127"/>
                <a:ea typeface="맑은 고딕" pitchFamily="50" charset="-127"/>
              </a:rPr>
              <a:t>Tag</a:t>
            </a:r>
            <a:r>
              <a:rPr lang="en-US" altLang="ko-KR" sz="2000" b="1" spc="-25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spc="-10" dirty="0" smtClean="0">
                <a:latin typeface="맑은 고딕" pitchFamily="50" charset="-127"/>
                <a:ea typeface="맑은 고딕" pitchFamily="50" charset="-127"/>
              </a:rPr>
              <a:t>변천사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1" name="object 12"/>
          <p:cNvSpPr/>
          <p:nvPr/>
        </p:nvSpPr>
        <p:spPr>
          <a:xfrm>
            <a:off x="2915816" y="5013176"/>
            <a:ext cx="2232248" cy="144016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13"/>
          <p:cNvSpPr/>
          <p:nvPr/>
        </p:nvSpPr>
        <p:spPr>
          <a:xfrm>
            <a:off x="5786000" y="5026571"/>
            <a:ext cx="1656184" cy="143550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23"/>
          <p:cNvSpPr/>
          <p:nvPr/>
        </p:nvSpPr>
        <p:spPr>
          <a:xfrm>
            <a:off x="2917994" y="4624643"/>
            <a:ext cx="2148014" cy="29337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24"/>
          <p:cNvSpPr/>
          <p:nvPr/>
        </p:nvSpPr>
        <p:spPr>
          <a:xfrm>
            <a:off x="4919870" y="4774503"/>
            <a:ext cx="144614" cy="14351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25"/>
          <p:cNvSpPr txBox="1"/>
          <p:nvPr/>
        </p:nvSpPr>
        <p:spPr>
          <a:xfrm>
            <a:off x="3005611" y="4608469"/>
            <a:ext cx="1824989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latin typeface="Malgun Gothic"/>
                <a:cs typeface="Malgun Gothic"/>
              </a:rPr>
              <a:t>4</a:t>
            </a:r>
            <a:r>
              <a:rPr sz="1400" b="1" dirty="0">
                <a:latin typeface="Malgun Gothic"/>
                <a:cs typeface="Malgun Gothic"/>
              </a:rPr>
              <a:t>. 케어라벨 </a:t>
            </a:r>
            <a:r>
              <a:rPr sz="1400" b="1" spc="-5" dirty="0">
                <a:latin typeface="Malgun Gothic"/>
                <a:cs typeface="Malgun Gothic"/>
              </a:rPr>
              <a:t>RFID</a:t>
            </a:r>
            <a:r>
              <a:rPr sz="1400" b="1" spc="-110" dirty="0">
                <a:latin typeface="Malgun Gothic"/>
                <a:cs typeface="Malgun Gothic"/>
              </a:rPr>
              <a:t> </a:t>
            </a:r>
            <a:r>
              <a:rPr sz="1400" b="1" dirty="0">
                <a:latin typeface="Malgun Gothic"/>
                <a:cs typeface="Malgun Gothic"/>
              </a:rPr>
              <a:t>인쇄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71" name="object 26"/>
          <p:cNvSpPr/>
          <p:nvPr/>
        </p:nvSpPr>
        <p:spPr>
          <a:xfrm>
            <a:off x="5876247" y="4661954"/>
            <a:ext cx="2146490" cy="29337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27"/>
          <p:cNvSpPr/>
          <p:nvPr/>
        </p:nvSpPr>
        <p:spPr>
          <a:xfrm>
            <a:off x="7848065" y="4806395"/>
            <a:ext cx="144614" cy="14351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28"/>
          <p:cNvSpPr txBox="1"/>
          <p:nvPr/>
        </p:nvSpPr>
        <p:spPr>
          <a:xfrm>
            <a:off x="5963470" y="4649961"/>
            <a:ext cx="1824989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latin typeface="Malgun Gothic"/>
                <a:cs typeface="Malgun Gothic"/>
              </a:rPr>
              <a:t>5</a:t>
            </a:r>
            <a:r>
              <a:rPr sz="1400" b="1" dirty="0">
                <a:latin typeface="Malgun Gothic"/>
                <a:cs typeface="Malgun Gothic"/>
              </a:rPr>
              <a:t>. 케어라벨 </a:t>
            </a:r>
            <a:r>
              <a:rPr sz="1400" b="1" spc="-5" dirty="0">
                <a:latin typeface="Malgun Gothic"/>
                <a:cs typeface="Malgun Gothic"/>
              </a:rPr>
              <a:t>RFID</a:t>
            </a:r>
            <a:r>
              <a:rPr sz="1400" b="1" spc="-110" dirty="0">
                <a:latin typeface="Malgun Gothic"/>
                <a:cs typeface="Malgun Gothic"/>
              </a:rPr>
              <a:t> </a:t>
            </a:r>
            <a:r>
              <a:rPr sz="1400" b="1" dirty="0">
                <a:latin typeface="Malgun Gothic"/>
                <a:cs typeface="Malgun Gothic"/>
              </a:rPr>
              <a:t>부착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75" name="object 29"/>
          <p:cNvSpPr/>
          <p:nvPr/>
        </p:nvSpPr>
        <p:spPr>
          <a:xfrm>
            <a:off x="7164288" y="2420888"/>
            <a:ext cx="1512168" cy="29463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30"/>
          <p:cNvSpPr/>
          <p:nvPr/>
        </p:nvSpPr>
        <p:spPr>
          <a:xfrm>
            <a:off x="8532440" y="2564904"/>
            <a:ext cx="144627" cy="14351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31"/>
          <p:cNvSpPr txBox="1"/>
          <p:nvPr/>
        </p:nvSpPr>
        <p:spPr>
          <a:xfrm>
            <a:off x="7236296" y="2420888"/>
            <a:ext cx="1471125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latin typeface="Malgun Gothic"/>
                <a:cs typeface="Malgun Gothic"/>
              </a:rPr>
              <a:t>6</a:t>
            </a:r>
            <a:r>
              <a:rPr sz="1400" b="1" dirty="0">
                <a:latin typeface="Malgun Gothic"/>
                <a:cs typeface="Malgun Gothic"/>
              </a:rPr>
              <a:t>. </a:t>
            </a:r>
            <a:r>
              <a:rPr sz="1400" b="1" spc="-5" dirty="0">
                <a:latin typeface="Malgun Gothic"/>
                <a:cs typeface="Malgun Gothic"/>
              </a:rPr>
              <a:t>AM </a:t>
            </a:r>
            <a:r>
              <a:rPr sz="1400" b="1" dirty="0">
                <a:latin typeface="Malgun Gothic"/>
                <a:cs typeface="Malgun Gothic"/>
              </a:rPr>
              <a:t>+</a:t>
            </a:r>
            <a:r>
              <a:rPr sz="1400" b="1" spc="-110" dirty="0">
                <a:latin typeface="Malgun Gothic"/>
                <a:cs typeface="Malgun Gothic"/>
              </a:rPr>
              <a:t> </a:t>
            </a:r>
            <a:r>
              <a:rPr sz="1400" b="1" spc="-5" dirty="0">
                <a:latin typeface="Malgun Gothic"/>
                <a:cs typeface="Malgun Gothic"/>
              </a:rPr>
              <a:t>RFID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78" name="아래쪽 화살표 77"/>
          <p:cNvSpPr/>
          <p:nvPr/>
        </p:nvSpPr>
        <p:spPr bwMode="auto">
          <a:xfrm rot="9411134">
            <a:off x="7718232" y="3610347"/>
            <a:ext cx="578679" cy="855478"/>
          </a:xfrm>
          <a:prstGeom prst="downArrow">
            <a:avLst/>
          </a:prstGeom>
          <a:solidFill>
            <a:schemeClr val="accent6">
              <a:lumMod val="60000"/>
              <a:lumOff val="40000"/>
              <a:alpha val="31000"/>
            </a:schemeClr>
          </a:solidFill>
          <a:ln w="1905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pic>
        <p:nvPicPr>
          <p:cNvPr id="79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445224"/>
            <a:ext cx="1322485" cy="630012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36" name="직사각형 35"/>
          <p:cNvSpPr/>
          <p:nvPr/>
        </p:nvSpPr>
        <p:spPr>
          <a:xfrm>
            <a:off x="3316739" y="3836699"/>
            <a:ext cx="14812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spc="-15" dirty="0" smtClean="0">
                <a:latin typeface="맑은 고딕" pitchFamily="50" charset="-127"/>
                <a:ea typeface="맑은 고딕" pitchFamily="50" charset="-127"/>
              </a:rPr>
              <a:t>54 x 86</a:t>
            </a:r>
            <a:r>
              <a:rPr lang="en-US" altLang="ko-KR" sz="1800" spc="-10" dirty="0" smtClean="0">
                <a:latin typeface="맑은 고딕" pitchFamily="50" charset="-127"/>
                <a:ea typeface="맑은 고딕" pitchFamily="50" charset="-127"/>
              </a:rPr>
              <a:t>mm</a:t>
            </a:r>
            <a:endParaRPr lang="ko-KR" altLang="en-US" sz="180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14414" y="1000108"/>
            <a:ext cx="52149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3. Chip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소개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Rectangle 2"/>
          <p:cNvSpPr txBox="1">
            <a:spLocks noChangeArrowheads="1"/>
          </p:cNvSpPr>
          <p:nvPr/>
        </p:nvSpPr>
        <p:spPr bwMode="auto">
          <a:xfrm>
            <a:off x="827584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+mj-lt"/>
                <a:ea typeface="맑은 고딕" pitchFamily="50" charset="-127"/>
                <a:cs typeface="+mj-cs"/>
              </a:rPr>
              <a:t>II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pic>
        <p:nvPicPr>
          <p:cNvPr id="30" name="그림 26" descr="RFiD Tag 22 x 12_세로방향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44171"/>
            <a:ext cx="2720788" cy="1296144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32" name="Text Box 28"/>
          <p:cNvSpPr txBox="1">
            <a:spLocks noChangeArrowheads="1"/>
          </p:cNvSpPr>
          <p:nvPr/>
        </p:nvSpPr>
        <p:spPr bwMode="auto">
          <a:xfrm>
            <a:off x="539552" y="1760844"/>
            <a:ext cx="864096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◎ Higgs4 Chip&lt;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Tag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 제조사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: Alien&gt; 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(RF-ID Tag 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소개를 위한 제품 소개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Text Box 28"/>
          <p:cNvSpPr txBox="1">
            <a:spLocks noChangeArrowheads="1"/>
          </p:cNvSpPr>
          <p:nvPr/>
        </p:nvSpPr>
        <p:spPr bwMode="auto">
          <a:xfrm>
            <a:off x="827583" y="2504950"/>
            <a:ext cx="81822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Reading Distance : 11M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 –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 최적화된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Antenna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를 통한 </a:t>
            </a:r>
            <a:r>
              <a:rPr lang="ko-KR" altLang="en-US" sz="2000" dirty="0" err="1" smtClean="0">
                <a:latin typeface="맑은 고딕" pitchFamily="50" charset="-127"/>
                <a:ea typeface="맑은 고딕" pitchFamily="50" charset="-127"/>
              </a:rPr>
              <a:t>리딩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 거리 구현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Text Box 28"/>
          <p:cNvSpPr txBox="1">
            <a:spLocks noChangeArrowheads="1"/>
          </p:cNvSpPr>
          <p:nvPr/>
        </p:nvSpPr>
        <p:spPr bwMode="auto">
          <a:xfrm>
            <a:off x="819356" y="3204131"/>
            <a:ext cx="914501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User Memory : 128bit’s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  –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가장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많이 사용되는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최대 메모리를 기준</a:t>
            </a: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2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                                   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가격 경쟁력을 가지는 제품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Text Box 28"/>
          <p:cNvSpPr txBox="1">
            <a:spLocks noChangeArrowheads="1"/>
          </p:cNvSpPr>
          <p:nvPr/>
        </p:nvSpPr>
        <p:spPr bwMode="auto">
          <a:xfrm>
            <a:off x="809239" y="4136228"/>
            <a:ext cx="81822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UTID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20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Unique </a:t>
            </a:r>
            <a:r>
              <a:rPr lang="en-US" altLang="ko-KR" sz="2000" spc="-39" dirty="0">
                <a:latin typeface="맑은 고딕" pitchFamily="50" charset="-127"/>
                <a:ea typeface="맑은 고딕" pitchFamily="50" charset="-127"/>
                <a:cs typeface="맑은 고딕"/>
              </a:rPr>
              <a:t>Tag </a:t>
            </a:r>
            <a:r>
              <a:rPr lang="en-US" altLang="ko-KR" sz="2000" spc="-4" dirty="0">
                <a:latin typeface="맑은 고딕" pitchFamily="50" charset="-127"/>
                <a:ea typeface="맑은 고딕" pitchFamily="50" charset="-127"/>
                <a:cs typeface="맑은 고딕"/>
              </a:rPr>
              <a:t>ID </a:t>
            </a:r>
            <a:r>
              <a:rPr lang="en-US" altLang="ko-KR" sz="20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: 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칩 제조사에서 </a:t>
            </a:r>
            <a:r>
              <a:rPr lang="ko-KR" altLang="en-US" sz="1800" dirty="0">
                <a:latin typeface="맑은 고딕" pitchFamily="50" charset="-127"/>
                <a:ea typeface="맑은 고딕" pitchFamily="50" charset="-127"/>
                <a:cs typeface="맑은 고딕"/>
              </a:rPr>
              <a:t>제공하는 시리얼 번호</a:t>
            </a:r>
            <a:r>
              <a:rPr lang="ko-KR" altLang="en-US" sz="1800" spc="-75" dirty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) : </a:t>
            </a:r>
            <a:r>
              <a:rPr lang="en-US" altLang="ko-KR" sz="1800" b="1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64bit’s</a:t>
            </a:r>
            <a:endParaRPr lang="en-US" altLang="ko-KR" sz="1800" b="1" dirty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r>
              <a:rPr lang="en-US" altLang="ko-KR" sz="1800" b="1" dirty="0" smtClean="0">
                <a:latin typeface="맑은 고딕" pitchFamily="50" charset="-127"/>
                <a:ea typeface="맑은 고딕" pitchFamily="50" charset="-127"/>
              </a:rPr>
              <a:t>         *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변경이 불가능한 유일한 고유 시리얼코드 사용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. 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Text Box 28"/>
          <p:cNvSpPr txBox="1">
            <a:spLocks noChangeArrowheads="1"/>
          </p:cNvSpPr>
          <p:nvPr/>
        </p:nvSpPr>
        <p:spPr bwMode="auto">
          <a:xfrm>
            <a:off x="827583" y="5173963"/>
            <a:ext cx="81822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EPC : 128bit’s -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새로운 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serialization mechanisms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위한 </a:t>
            </a: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더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많은 숫자의 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EPC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번호 부여</a:t>
            </a:r>
          </a:p>
        </p:txBody>
      </p:sp>
      <p:sp>
        <p:nvSpPr>
          <p:cNvPr id="11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10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xmlns="" val="186442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14414" y="1000108"/>
            <a:ext cx="52149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4. Chip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소개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Rectangle 2"/>
          <p:cNvSpPr txBox="1">
            <a:spLocks noChangeArrowheads="1"/>
          </p:cNvSpPr>
          <p:nvPr/>
        </p:nvSpPr>
        <p:spPr bwMode="auto">
          <a:xfrm>
            <a:off x="827584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+mj-lt"/>
                <a:ea typeface="맑은 고딕" pitchFamily="50" charset="-127"/>
                <a:cs typeface="+mj-cs"/>
              </a:rPr>
              <a:t>II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pic>
        <p:nvPicPr>
          <p:cNvPr id="30" name="그림 26" descr="RFiD Tag 22 x 12_세로방향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76672"/>
            <a:ext cx="1360394" cy="648072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45" name="Text Box 28"/>
          <p:cNvSpPr txBox="1">
            <a:spLocks noChangeArrowheads="1"/>
          </p:cNvSpPr>
          <p:nvPr/>
        </p:nvSpPr>
        <p:spPr bwMode="auto">
          <a:xfrm>
            <a:off x="835120" y="1772816"/>
            <a:ext cx="860172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◎ Higgs4 Chip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의 특징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: -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대량 시장 및 소모품 시장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에 최적화된 상품</a:t>
            </a: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2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                                 -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기업 전반적으로 사용될 수 있는 차세대</a:t>
            </a: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2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                                  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연속번호 부과 방식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   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28"/>
          <p:cNvSpPr txBox="1">
            <a:spLocks noChangeArrowheads="1"/>
          </p:cNvSpPr>
          <p:nvPr/>
        </p:nvSpPr>
        <p:spPr bwMode="auto">
          <a:xfrm>
            <a:off x="1214414" y="2955054"/>
            <a:ext cx="91450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EPC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global Gen 2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ISO/IEC 18000-6C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지원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 Box 28"/>
          <p:cNvSpPr txBox="1">
            <a:spLocks noChangeArrowheads="1"/>
          </p:cNvSpPr>
          <p:nvPr/>
        </p:nvSpPr>
        <p:spPr bwMode="auto">
          <a:xfrm>
            <a:off x="1239983" y="3573304"/>
            <a:ext cx="91450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메모리를 읽고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b="1" dirty="0" err="1" smtClean="0">
                <a:latin typeface="맑은 고딕" pitchFamily="50" charset="-127"/>
                <a:ea typeface="맑은 고딕" pitchFamily="50" charset="-127"/>
              </a:rPr>
              <a:t>변경시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 저전력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고효율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 Box 28"/>
          <p:cNvSpPr txBox="1">
            <a:spLocks noChangeArrowheads="1"/>
          </p:cNvSpPr>
          <p:nvPr/>
        </p:nvSpPr>
        <p:spPr bwMode="auto">
          <a:xfrm>
            <a:off x="1239983" y="4191554"/>
            <a:ext cx="91450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32Bit’s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en-US" altLang="ko-KR" sz="2000" b="1" dirty="0" err="1" smtClean="0">
                <a:latin typeface="맑은 고딕" pitchFamily="50" charset="-127"/>
                <a:ea typeface="맑은 고딕" pitchFamily="50" charset="-127"/>
              </a:rPr>
              <a:t>Acess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sz="2000" b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kill</a:t>
            </a:r>
            <a:r>
              <a:rPr lang="ko-KR" altLang="en-US" sz="2000" b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비밀번호</a:t>
            </a:r>
            <a:endParaRPr lang="ko-KR" altLang="en-US" sz="200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 Box 28"/>
          <p:cNvSpPr txBox="1">
            <a:spLocks noChangeArrowheads="1"/>
          </p:cNvSpPr>
          <p:nvPr/>
        </p:nvSpPr>
        <p:spPr bwMode="auto">
          <a:xfrm>
            <a:off x="1239983" y="4852322"/>
            <a:ext cx="91450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뛰어난 보안 및 복제방지 기술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자체 알고리즘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 Box 28"/>
          <p:cNvSpPr txBox="1">
            <a:spLocks noChangeArrowheads="1"/>
          </p:cNvSpPr>
          <p:nvPr/>
        </p:nvSpPr>
        <p:spPr bwMode="auto">
          <a:xfrm>
            <a:off x="1239983" y="5445224"/>
            <a:ext cx="91450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Blast Write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여러 개의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Tag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를 한번에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Encoding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가능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편리한 기능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 smtClean="0"/>
              <a:pPr>
                <a:defRPr/>
              </a:pPr>
              <a:t>11</a:t>
            </a:fld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xmlns="" val="157119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321828" y="847509"/>
            <a:ext cx="5770452" cy="380021"/>
          </a:xfrm>
          <a:prstGeom prst="rect">
            <a:avLst/>
          </a:prstGeom>
        </p:spPr>
        <p:txBody>
          <a:bodyPr vert="horz" wrap="square" lIns="0" tIns="10586" rIns="0" bIns="0" rtlCol="0">
            <a:spAutoFit/>
          </a:bodyPr>
          <a:lstStyle/>
          <a:p>
            <a:pPr marL="11143">
              <a:spcBef>
                <a:spcPts val="83"/>
              </a:spcBef>
            </a:pPr>
            <a:r>
              <a:rPr lang="en-US" sz="2400" b="0" spc="-9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sz="2400" b="0" spc="-9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</a:t>
            </a:r>
            <a:r>
              <a:rPr lang="en-US" sz="2400" b="0" spc="-9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-I</a:t>
            </a:r>
            <a:r>
              <a:rPr sz="2400" b="0" spc="-9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 </a:t>
            </a:r>
            <a:r>
              <a:rPr sz="2400" spc="-9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UHF(900MHz)</a:t>
            </a:r>
            <a:r>
              <a:rPr sz="2400" b="0" spc="-9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Chip 메모리</a:t>
            </a:r>
            <a:r>
              <a:rPr sz="2400" b="0" spc="22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sz="2400" b="0" spc="-9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구조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31640" y="5445224"/>
            <a:ext cx="1149795" cy="631504"/>
          </a:xfrm>
          <a:prstGeom prst="rect">
            <a:avLst/>
          </a:prstGeom>
          <a:solidFill>
            <a:srgbClr val="9B0E39"/>
          </a:solidFill>
        </p:spPr>
        <p:txBody>
          <a:bodyPr vert="horz" wrap="square" lIns="0" tIns="557" rIns="0" bIns="0" rtlCol="0">
            <a:spAutoFit/>
          </a:bodyPr>
          <a:lstStyle/>
          <a:p>
            <a:pPr>
              <a:spcBef>
                <a:spcPts val="4"/>
              </a:spcBef>
            </a:pPr>
            <a:endParaRPr sz="1500" dirty="0">
              <a:latin typeface="Times New Roman"/>
              <a:cs typeface="Times New Roman"/>
            </a:endParaRPr>
          </a:p>
          <a:p>
            <a:pPr marL="2229" algn="ctr"/>
            <a:r>
              <a:rPr sz="1800" b="1" dirty="0" smtClean="0">
                <a:solidFill>
                  <a:srgbClr val="FFFFFF"/>
                </a:solidFill>
                <a:latin typeface="맑은 고딕"/>
                <a:cs typeface="맑은 고딕"/>
              </a:rPr>
              <a:t>User</a:t>
            </a:r>
            <a:endParaRPr lang="en-US" sz="1800" b="1" dirty="0" smtClean="0">
              <a:solidFill>
                <a:srgbClr val="FFFFFF"/>
              </a:solidFill>
              <a:latin typeface="맑은 고딕"/>
              <a:cs typeface="맑은 고딕"/>
            </a:endParaRPr>
          </a:p>
          <a:p>
            <a:pPr marL="2229" algn="ctr"/>
            <a:endParaRPr sz="800" dirty="0">
              <a:latin typeface="맑은 고딕"/>
              <a:cs typeface="맑은 고딕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46799" y="4797152"/>
            <a:ext cx="1149795" cy="490937"/>
          </a:xfrm>
          <a:prstGeom prst="rect">
            <a:avLst/>
          </a:prstGeom>
          <a:solidFill>
            <a:srgbClr val="009900"/>
          </a:solidFill>
        </p:spPr>
        <p:txBody>
          <a:bodyPr vert="horz" wrap="square" lIns="0" tIns="6129" rIns="0" bIns="0" rtlCol="0" anchor="ctr">
            <a:spAutoFit/>
          </a:bodyPr>
          <a:lstStyle/>
          <a:p>
            <a:pPr marL="1671" algn="ctr">
              <a:lnSpc>
                <a:spcPct val="150000"/>
              </a:lnSpc>
            </a:pPr>
            <a:r>
              <a:rPr sz="2100" b="1" spc="-4" dirty="0" smtClean="0">
                <a:solidFill>
                  <a:srgbClr val="FFFF00"/>
                </a:solidFill>
                <a:latin typeface="Arial"/>
                <a:cs typeface="Arial"/>
              </a:rPr>
              <a:t>EPC</a:t>
            </a:r>
            <a:endParaRPr sz="2100" dirty="0">
              <a:solidFill>
                <a:srgbClr val="FFFF00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31640" y="2996952"/>
            <a:ext cx="1149795" cy="760241"/>
          </a:xfrm>
          <a:prstGeom prst="rect">
            <a:avLst/>
          </a:prstGeom>
          <a:solidFill>
            <a:srgbClr val="1D439F"/>
          </a:solidFill>
        </p:spPr>
        <p:txBody>
          <a:bodyPr vert="horz" wrap="square" lIns="0" tIns="6129" rIns="0" bIns="0" rtlCol="0">
            <a:spAutoFit/>
          </a:bodyPr>
          <a:lstStyle/>
          <a:p>
            <a:pPr>
              <a:spcBef>
                <a:spcPts val="48"/>
              </a:spcBef>
            </a:pPr>
            <a:endParaRPr sz="1400" dirty="0">
              <a:latin typeface="Times New Roman"/>
              <a:cs typeface="Times New Roman"/>
            </a:endParaRPr>
          </a:p>
          <a:p>
            <a:pPr marL="2229" algn="ctr"/>
            <a:r>
              <a:rPr sz="2100" b="1" spc="-4" dirty="0" smtClean="0">
                <a:solidFill>
                  <a:srgbClr val="FFFF00"/>
                </a:solidFill>
                <a:latin typeface="Arial"/>
                <a:cs typeface="Arial"/>
              </a:rPr>
              <a:t>TID</a:t>
            </a:r>
            <a:endParaRPr lang="en-US" sz="1400" b="1" spc="-4" dirty="0" smtClean="0">
              <a:solidFill>
                <a:srgbClr val="FFFF00"/>
              </a:solidFill>
              <a:latin typeface="Arial"/>
              <a:cs typeface="Arial"/>
            </a:endParaRPr>
          </a:p>
          <a:p>
            <a:pPr marL="2229" algn="ctr"/>
            <a:endParaRPr sz="1400" dirty="0">
              <a:solidFill>
                <a:srgbClr val="FFFF00"/>
              </a:solidFill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31640" y="3933056"/>
            <a:ext cx="1149795" cy="723275"/>
          </a:xfrm>
          <a:prstGeom prst="rect">
            <a:avLst/>
          </a:prstGeom>
          <a:solidFill>
            <a:srgbClr val="21777D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500" dirty="0">
              <a:latin typeface="Times New Roman"/>
              <a:cs typeface="Times New Roman"/>
            </a:endParaRPr>
          </a:p>
          <a:p>
            <a:pPr marL="191659"/>
            <a:r>
              <a:rPr sz="1600" b="1" spc="-13" dirty="0" smtClean="0">
                <a:solidFill>
                  <a:srgbClr val="FFFFFF"/>
                </a:solidFill>
                <a:latin typeface="Arial"/>
                <a:cs typeface="Arial"/>
              </a:rPr>
              <a:t>Reserved</a:t>
            </a:r>
            <a:endParaRPr lang="en-US" sz="1600" b="1" spc="-13" dirty="0" smtClean="0">
              <a:solidFill>
                <a:srgbClr val="FFFFFF"/>
              </a:solidFill>
              <a:latin typeface="Arial"/>
              <a:cs typeface="Arial"/>
            </a:endParaRPr>
          </a:p>
          <a:p>
            <a:pPr marL="191659"/>
            <a:endParaRPr sz="16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55776" y="2996952"/>
            <a:ext cx="5832648" cy="793997"/>
          </a:xfrm>
          <a:prstGeom prst="rect">
            <a:avLst/>
          </a:prstGeom>
          <a:solidFill>
            <a:srgbClr val="1D439F"/>
          </a:solidFill>
        </p:spPr>
        <p:txBody>
          <a:bodyPr vert="horz" wrap="square" lIns="0" tIns="39558" rIns="0" bIns="0" rtlCol="0">
            <a:spAutoFit/>
          </a:bodyPr>
          <a:lstStyle/>
          <a:p>
            <a:pPr marL="80787">
              <a:lnSpc>
                <a:spcPct val="150000"/>
              </a:lnSpc>
              <a:spcBef>
                <a:spcPts val="311"/>
              </a:spcBef>
            </a:pPr>
            <a:r>
              <a:rPr sz="1400" b="1" spc="-4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Device Configuration </a:t>
            </a:r>
            <a:r>
              <a:rPr sz="14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sz="14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칩</a:t>
            </a:r>
            <a:r>
              <a:rPr lang="en-US" sz="14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400" b="1" dirty="0" err="1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제조사</a:t>
            </a:r>
            <a:r>
              <a:rPr sz="1400" b="1" spc="-57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4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영역)</a:t>
            </a:r>
            <a:endParaRPr sz="1400" dirty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marL="80787" marR="199458">
              <a:lnSpc>
                <a:spcPct val="200000"/>
              </a:lnSpc>
            </a:pPr>
            <a:r>
              <a:rPr sz="1400" b="1" spc="-4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Unique </a:t>
            </a:r>
            <a:r>
              <a:rPr sz="1400" b="1" spc="-39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Tag </a:t>
            </a:r>
            <a:r>
              <a:rPr sz="1400" b="1" spc="-4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ID Unalterable </a:t>
            </a:r>
            <a:r>
              <a:rPr sz="14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 칩제조사에서 제공하는 시리얼 </a:t>
            </a:r>
            <a:r>
              <a:rPr sz="1400" b="1" dirty="0" err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번호</a:t>
            </a:r>
            <a:r>
              <a:rPr sz="1400" b="1" spc="-75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4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 </a:t>
            </a:r>
            <a:endParaRPr sz="1400" dirty="0"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55776" y="3920875"/>
            <a:ext cx="5832648" cy="732736"/>
          </a:xfrm>
          <a:prstGeom prst="rect">
            <a:avLst/>
          </a:prstGeom>
          <a:solidFill>
            <a:srgbClr val="21777D"/>
          </a:solidFill>
        </p:spPr>
        <p:txBody>
          <a:bodyPr vert="horz" wrap="square" lIns="0" tIns="146530" rIns="0" bIns="0" rtlCol="0" anchor="t">
            <a:spAutoFit/>
          </a:bodyPr>
          <a:lstStyle/>
          <a:p>
            <a:pPr marL="81344" marR="840181">
              <a:spcBef>
                <a:spcPts val="1154"/>
              </a:spcBef>
            </a:pPr>
            <a:r>
              <a:rPr sz="1400" b="1" spc="-4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RES-Access Pwd </a:t>
            </a:r>
            <a:r>
              <a:rPr sz="1400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( </a:t>
            </a:r>
            <a:r>
              <a:rPr sz="1400" b="1" spc="-9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LOCK </a:t>
            </a:r>
            <a:r>
              <a:rPr sz="1400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비밀번호, </a:t>
            </a:r>
            <a:r>
              <a:rPr sz="1400" b="1" dirty="0" err="1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보안</a:t>
            </a:r>
            <a:r>
              <a:rPr lang="en-US" sz="1400" b="1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400" b="1" dirty="0" err="1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목적</a:t>
            </a:r>
            <a:r>
              <a:rPr sz="1400" b="1" dirty="0" err="1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-</a:t>
            </a:r>
            <a:r>
              <a:rPr sz="1400" b="1" dirty="0" err="1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변경</a:t>
            </a:r>
            <a:r>
              <a:rPr lang="en-US" sz="1400" b="1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400" b="1" dirty="0" err="1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방지</a:t>
            </a:r>
            <a:r>
              <a:rPr lang="en-US" sz="1400" b="1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400" b="1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등</a:t>
            </a:r>
            <a:r>
              <a:rPr sz="1400" b="1" spc="-127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400" b="1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)</a:t>
            </a:r>
            <a:endParaRPr lang="en-US" sz="1400" b="1" dirty="0" smtClean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81344" marR="840181">
              <a:spcBef>
                <a:spcPts val="1154"/>
              </a:spcBef>
            </a:pPr>
            <a:r>
              <a:rPr sz="1400" b="1" spc="-4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RES-Kill </a:t>
            </a:r>
            <a:r>
              <a:rPr sz="1400" b="1" spc="-4" dirty="0" err="1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Pwd</a:t>
            </a:r>
            <a:r>
              <a:rPr sz="1400" b="1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(</a:t>
            </a:r>
            <a:r>
              <a:rPr sz="1400" b="1" spc="-4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KILL </a:t>
            </a:r>
            <a:r>
              <a:rPr sz="1400" b="1" dirty="0" err="1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비밀번호</a:t>
            </a:r>
            <a:r>
              <a:rPr sz="1400" b="1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)</a:t>
            </a:r>
            <a:endParaRPr sz="14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31119" y="4797152"/>
            <a:ext cx="5857305" cy="484102"/>
          </a:xfrm>
          <a:prstGeom prst="rect">
            <a:avLst/>
          </a:prstGeom>
          <a:solidFill>
            <a:srgbClr val="009900"/>
          </a:solidFill>
        </p:spPr>
        <p:txBody>
          <a:bodyPr vert="horz" wrap="square" lIns="0" tIns="27300" rIns="0" bIns="0" rtlCol="0">
            <a:spAutoFit/>
          </a:bodyPr>
          <a:lstStyle/>
          <a:p>
            <a:pPr marL="82458" marR="167145" indent="-557">
              <a:spcBef>
                <a:spcPts val="215"/>
              </a:spcBef>
            </a:pPr>
            <a:r>
              <a:rPr sz="1600" b="1" spc="-4" dirty="0" smtClean="0">
                <a:solidFill>
                  <a:srgbClr val="FFFF00"/>
                </a:solidFill>
                <a:latin typeface="맑은 고딕"/>
                <a:cs typeface="맑은 고딕"/>
              </a:rPr>
              <a:t>EPC-PC </a:t>
            </a:r>
            <a:r>
              <a:rPr sz="1600" b="1" dirty="0">
                <a:solidFill>
                  <a:srgbClr val="FFFF00"/>
                </a:solidFill>
                <a:latin typeface="맑은 고딕"/>
                <a:cs typeface="맑은 고딕"/>
              </a:rPr>
              <a:t>( EPC 메모리 사이즈 값 </a:t>
            </a:r>
            <a:r>
              <a:rPr sz="1600" b="1" spc="-4" dirty="0">
                <a:solidFill>
                  <a:srgbClr val="FFFF00"/>
                </a:solidFill>
                <a:latin typeface="맑은 고딕"/>
                <a:cs typeface="맑은 고딕"/>
              </a:rPr>
              <a:t>96bit </a:t>
            </a:r>
            <a:r>
              <a:rPr sz="1600" b="1" dirty="0" smtClean="0">
                <a:solidFill>
                  <a:srgbClr val="FFFF00"/>
                </a:solidFill>
                <a:latin typeface="맑은 고딕"/>
                <a:cs typeface="맑은 고딕"/>
              </a:rPr>
              <a:t>, </a:t>
            </a:r>
            <a:r>
              <a:rPr sz="1600" b="1" spc="-4" dirty="0" smtClean="0">
                <a:solidFill>
                  <a:srgbClr val="FFFF00"/>
                </a:solidFill>
                <a:latin typeface="맑은 고딕"/>
                <a:cs typeface="맑은 고딕"/>
              </a:rPr>
              <a:t>128bit</a:t>
            </a:r>
            <a:r>
              <a:rPr sz="1600" b="1" dirty="0" smtClean="0">
                <a:solidFill>
                  <a:srgbClr val="FFFF00"/>
                </a:solidFill>
                <a:latin typeface="맑은 고딕"/>
                <a:cs typeface="맑은 고딕"/>
              </a:rPr>
              <a:t> </a:t>
            </a:r>
            <a:r>
              <a:rPr sz="1600" b="1" dirty="0">
                <a:solidFill>
                  <a:srgbClr val="FFFF00"/>
                </a:solidFill>
                <a:latin typeface="맑은 고딕"/>
                <a:cs typeface="맑은 고딕"/>
              </a:rPr>
              <a:t>)  </a:t>
            </a:r>
            <a:endParaRPr lang="en-US" sz="1600" b="1" dirty="0" smtClean="0">
              <a:solidFill>
                <a:srgbClr val="FFFF00"/>
              </a:solidFill>
              <a:latin typeface="맑은 고딕"/>
              <a:cs typeface="맑은 고딕"/>
            </a:endParaRPr>
          </a:p>
          <a:p>
            <a:pPr marL="82458" marR="167145" indent="-557">
              <a:spcBef>
                <a:spcPts val="215"/>
              </a:spcBef>
            </a:pPr>
            <a:r>
              <a:rPr sz="1200" b="1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EPC </a:t>
            </a:r>
            <a:r>
              <a:rPr sz="1200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# ( EPC 메모리 값</a:t>
            </a:r>
            <a:r>
              <a:rPr sz="1200" b="1" spc="-136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200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)</a:t>
            </a:r>
            <a:endParaRPr sz="12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55776" y="5445224"/>
            <a:ext cx="5832648" cy="647456"/>
          </a:xfrm>
          <a:prstGeom prst="rect">
            <a:avLst/>
          </a:prstGeom>
          <a:solidFill>
            <a:srgbClr val="9B0E39"/>
          </a:solidFill>
        </p:spPr>
        <p:txBody>
          <a:bodyPr vert="horz" wrap="square" lIns="0" tIns="1114" rIns="0" bIns="0" rtlCol="0">
            <a:spAutoFit/>
          </a:bodyPr>
          <a:lstStyle/>
          <a:p>
            <a:pPr>
              <a:spcBef>
                <a:spcPts val="9"/>
              </a:spcBef>
            </a:pPr>
            <a:endParaRPr sz="1400" dirty="0">
              <a:latin typeface="Times New Roman"/>
              <a:cs typeface="Times New Roman"/>
            </a:endParaRPr>
          </a:p>
          <a:p>
            <a:pPr marL="82458"/>
            <a:r>
              <a:rPr sz="14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User 메모리 값  </a:t>
            </a:r>
            <a:r>
              <a:rPr sz="1400" b="1" spc="-4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128bit </a:t>
            </a:r>
            <a:r>
              <a:rPr sz="14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– 사용자 이용 </a:t>
            </a:r>
            <a:r>
              <a:rPr sz="1400" b="1" dirty="0" err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메모리</a:t>
            </a:r>
            <a:r>
              <a:rPr sz="1400" b="1" spc="-149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400" b="1" dirty="0" err="1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공간</a:t>
            </a:r>
            <a:endParaRPr lang="en-US" sz="1400" b="1" dirty="0" smtClean="0">
              <a:solidFill>
                <a:srgbClr val="FFFFFF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marL="82458"/>
            <a:endParaRPr sz="1400" dirty="0"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15616" y="1268760"/>
            <a:ext cx="8028384" cy="1573218"/>
          </a:xfrm>
          <a:prstGeom prst="rect">
            <a:avLst/>
          </a:prstGeom>
        </p:spPr>
        <p:txBody>
          <a:bodyPr vert="horz" wrap="square" lIns="0" tIns="11143" rIns="0" bIns="0" rtlCol="0">
            <a:spAutoFit/>
          </a:bodyPr>
          <a:lstStyle/>
          <a:p>
            <a:pPr marL="11143" marR="227874" indent="1114">
              <a:lnSpc>
                <a:spcPct val="150000"/>
              </a:lnSpc>
              <a:spcBef>
                <a:spcPts val="88"/>
              </a:spcBef>
            </a:pPr>
            <a:r>
              <a:rPr lang="en-US" sz="1800" spc="-4" dirty="0" smtClean="0">
                <a:latin typeface="맑은 고딕"/>
                <a:cs typeface="맑은 고딕"/>
              </a:rPr>
              <a:t>       </a:t>
            </a:r>
            <a:r>
              <a:rPr sz="16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RF</a:t>
            </a:r>
            <a:r>
              <a:rPr lang="en-US" sz="16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-</a:t>
            </a:r>
            <a:r>
              <a:rPr sz="16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ID </a:t>
            </a:r>
            <a:r>
              <a:rPr sz="1600" dirty="0">
                <a:latin typeface="맑은 고딕" pitchFamily="50" charset="-127"/>
                <a:ea typeface="맑은 고딕" pitchFamily="50" charset="-127"/>
                <a:cs typeface="맑은 고딕"/>
              </a:rPr>
              <a:t>Chip </a:t>
            </a:r>
            <a:r>
              <a:rPr sz="1600" dirty="0" err="1">
                <a:latin typeface="맑은 고딕" pitchFamily="50" charset="-127"/>
                <a:ea typeface="맑은 고딕" pitchFamily="50" charset="-127"/>
                <a:cs typeface="맑은 고딕"/>
              </a:rPr>
              <a:t>메모리</a:t>
            </a:r>
            <a:r>
              <a:rPr sz="1600" dirty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B</a:t>
            </a:r>
            <a:r>
              <a:rPr sz="16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ank </a:t>
            </a:r>
            <a:r>
              <a:rPr sz="1600" dirty="0">
                <a:latin typeface="맑은 고딕" pitchFamily="50" charset="-127"/>
                <a:ea typeface="맑은 고딕" pitchFamily="50" charset="-127"/>
                <a:cs typeface="맑은 고딕"/>
              </a:rPr>
              <a:t>구조는 </a:t>
            </a:r>
            <a:r>
              <a:rPr sz="1600" dirty="0" err="1">
                <a:latin typeface="맑은 고딕" pitchFamily="50" charset="-127"/>
                <a:ea typeface="맑은 고딕" pitchFamily="50" charset="-127"/>
                <a:cs typeface="맑은 고딕"/>
              </a:rPr>
              <a:t>크게</a:t>
            </a:r>
            <a:r>
              <a:rPr sz="1600" dirty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b="1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TID </a:t>
            </a:r>
            <a:r>
              <a:rPr sz="1600" b="1" dirty="0"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sz="1600" b="1" spc="-4" dirty="0">
                <a:latin typeface="맑은 고딕" pitchFamily="50" charset="-127"/>
                <a:ea typeface="맑은 고딕" pitchFamily="50" charset="-127"/>
                <a:cs typeface="맑은 고딕"/>
              </a:rPr>
              <a:t>Reserved </a:t>
            </a:r>
            <a:r>
              <a:rPr sz="1600" b="1" dirty="0">
                <a:latin typeface="맑은 고딕" pitchFamily="50" charset="-127"/>
                <a:ea typeface="맑은 고딕" pitchFamily="50" charset="-127"/>
                <a:cs typeface="맑은 고딕"/>
              </a:rPr>
              <a:t>, EPC , User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영역의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marL="11143" marR="227874" indent="1114">
              <a:lnSpc>
                <a:spcPct val="150000"/>
              </a:lnSpc>
              <a:spcBef>
                <a:spcPts val="88"/>
              </a:spcBef>
            </a:pPr>
            <a:r>
              <a:rPr lang="en-US" sz="1600" b="1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   </a:t>
            </a:r>
            <a:r>
              <a:rPr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4</a:t>
            </a:r>
            <a:r>
              <a:rPr 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가지</a:t>
            </a:r>
            <a:r>
              <a:rPr 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영역으로 구분됩니다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. 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각각의</a:t>
            </a:r>
            <a:r>
              <a:rPr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메모리마다</a:t>
            </a:r>
            <a:r>
              <a:rPr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 err="1">
                <a:latin typeface="맑은 고딕" pitchFamily="50" charset="-127"/>
                <a:ea typeface="맑은 고딕" pitchFamily="50" charset="-127"/>
                <a:cs typeface="맑은 고딕"/>
              </a:rPr>
              <a:t>영역이</a:t>
            </a:r>
            <a:r>
              <a:rPr sz="1600" dirty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구분되어</a:t>
            </a:r>
            <a:r>
              <a:rPr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있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고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기록</a:t>
            </a:r>
            <a:r>
              <a:rPr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하는</a:t>
            </a:r>
            <a:endParaRPr lang="en-US" sz="1600" dirty="0" smtClean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marL="11143" marR="227874" indent="1114">
              <a:lnSpc>
                <a:spcPct val="150000"/>
              </a:lnSpc>
              <a:spcBef>
                <a:spcPts val="88"/>
              </a:spcBef>
            </a:pPr>
            <a:r>
              <a:rPr 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   </a:t>
            </a:r>
            <a:r>
              <a:rPr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값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또한</a:t>
            </a:r>
            <a:r>
              <a:rPr 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다릅니다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. </a:t>
            </a:r>
            <a:r>
              <a:rPr 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판매</a:t>
            </a:r>
            <a:r>
              <a:rPr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>
                <a:latin typeface="맑은 고딕" pitchFamily="50" charset="-127"/>
                <a:ea typeface="맑은 고딕" pitchFamily="50" charset="-127"/>
                <a:cs typeface="맑은 고딕"/>
              </a:rPr>
              <a:t>제품의 보안의 용도로 진품및 가품을 </a:t>
            </a:r>
            <a:r>
              <a:rPr sz="1600" dirty="0" err="1">
                <a:latin typeface="맑은 고딕" pitchFamily="50" charset="-127"/>
                <a:ea typeface="맑은 고딕" pitchFamily="50" charset="-127"/>
                <a:cs typeface="맑은 고딕"/>
              </a:rPr>
              <a:t>확인</a:t>
            </a:r>
            <a:r>
              <a:rPr sz="1600" dirty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하기</a:t>
            </a:r>
            <a:r>
              <a:rPr 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위해서는</a:t>
            </a:r>
            <a:r>
              <a:rPr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endParaRPr lang="en-US" sz="1600" dirty="0" smtClean="0"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marL="11143" marR="227874" indent="1114">
              <a:lnSpc>
                <a:spcPct val="150000"/>
              </a:lnSpc>
              <a:spcBef>
                <a:spcPts val="88"/>
              </a:spcBef>
            </a:pPr>
            <a:r>
              <a:rPr lang="en-US" sz="16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   </a:t>
            </a:r>
            <a:r>
              <a:rPr sz="1600" spc="-4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UTID(Unique </a:t>
            </a:r>
            <a:r>
              <a:rPr sz="1600" spc="-39" dirty="0">
                <a:latin typeface="맑은 고딕" pitchFamily="50" charset="-127"/>
                <a:ea typeface="맑은 고딕" pitchFamily="50" charset="-127"/>
                <a:cs typeface="맑은 고딕"/>
              </a:rPr>
              <a:t>Tag </a:t>
            </a:r>
            <a:r>
              <a:rPr sz="1600" spc="-4" dirty="0">
                <a:latin typeface="맑은 고딕" pitchFamily="50" charset="-127"/>
                <a:ea typeface="맑은 고딕" pitchFamily="50" charset="-127"/>
                <a:cs typeface="맑은 고딕"/>
              </a:rPr>
              <a:t>ID) </a:t>
            </a:r>
            <a:r>
              <a:rPr sz="1600" dirty="0">
                <a:latin typeface="맑은 고딕" pitchFamily="50" charset="-127"/>
                <a:ea typeface="맑은 고딕" pitchFamily="50" charset="-127"/>
                <a:cs typeface="맑은 고딕"/>
              </a:rPr>
              <a:t>+</a:t>
            </a:r>
            <a:r>
              <a:rPr sz="1600" spc="-110" dirty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>
                <a:latin typeface="맑은 고딕" pitchFamily="50" charset="-127"/>
                <a:ea typeface="맑은 고딕" pitchFamily="50" charset="-127"/>
                <a:cs typeface="맑은 고딕"/>
              </a:rPr>
              <a:t>EPC  값을 </a:t>
            </a:r>
            <a:r>
              <a:rPr sz="1600" dirty="0" err="1">
                <a:latin typeface="맑은 고딕" pitchFamily="50" charset="-127"/>
                <a:ea typeface="맑은 고딕" pitchFamily="50" charset="-127"/>
                <a:cs typeface="맑은 고딕"/>
              </a:rPr>
              <a:t>조합하여</a:t>
            </a:r>
            <a:r>
              <a:rPr sz="1600" dirty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활용할</a:t>
            </a:r>
            <a:r>
              <a:rPr lang="en-US"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수도</a:t>
            </a:r>
            <a:r>
              <a:rPr sz="1600" spc="-14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있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  <a:cs typeface="맑은 고딕"/>
              </a:rPr>
              <a:t>습니</a:t>
            </a:r>
            <a:r>
              <a:rPr sz="1600" dirty="0" smtClean="0">
                <a:latin typeface="맑은 고딕" pitchFamily="50" charset="-127"/>
                <a:ea typeface="맑은 고딕" pitchFamily="50" charset="-127"/>
                <a:cs typeface="맑은 고딕"/>
              </a:rPr>
              <a:t>다</a:t>
            </a:r>
            <a:r>
              <a:rPr sz="1600" dirty="0">
                <a:latin typeface="맑은 고딕" pitchFamily="50" charset="-127"/>
                <a:ea typeface="맑은 고딕" pitchFamily="50" charset="-127"/>
                <a:cs typeface="맑은 고딕"/>
              </a:rPr>
              <a:t>.</a:t>
            </a: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827584" y="284349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+mj-lt"/>
                <a:ea typeface="맑은 고딕" pitchFamily="50" charset="-127"/>
                <a:cs typeface="+mj-cs"/>
              </a:rPr>
              <a:t>II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소개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259632" y="6163221"/>
            <a:ext cx="756084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50" dirty="0"/>
              <a:t>매우 높은 주파수를 사용하는 </a:t>
            </a:r>
            <a:r>
              <a:rPr lang="en-US" altLang="ko-KR" sz="1050" dirty="0"/>
              <a:t>RFID</a:t>
            </a:r>
            <a:r>
              <a:rPr lang="ko-KR" altLang="en-US" sz="1050" dirty="0"/>
              <a:t>는 </a:t>
            </a:r>
            <a:r>
              <a:rPr lang="en-US" altLang="ko-KR" sz="1050" b="1" dirty="0">
                <a:solidFill>
                  <a:srgbClr val="FF6C00"/>
                </a:solidFill>
              </a:rPr>
              <a:t>UHF (</a:t>
            </a:r>
            <a:r>
              <a:rPr lang="en-US" altLang="ko-KR" sz="1050" b="1" dirty="0" smtClean="0">
                <a:solidFill>
                  <a:srgbClr val="FF6C00"/>
                </a:solidFill>
              </a:rPr>
              <a:t>856MHz~960MHz)</a:t>
            </a:r>
            <a:endParaRPr lang="ko-KR" altLang="en-US" sz="1050" b="1" dirty="0">
              <a:solidFill>
                <a:srgbClr val="FF6C00"/>
              </a:solidFill>
              <a:effectLst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004048" y="6170915"/>
            <a:ext cx="307640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 err="1"/>
              <a:t>높은주파수</a:t>
            </a:r>
            <a:r>
              <a:rPr lang="ko-KR" altLang="en-US" sz="1000" dirty="0"/>
              <a:t> 대역에 사용하는 </a:t>
            </a:r>
            <a:r>
              <a:rPr lang="en-US" altLang="ko-KR" sz="1000" dirty="0"/>
              <a:t>RFID</a:t>
            </a:r>
            <a:r>
              <a:rPr lang="ko-KR" altLang="en-US" sz="1000" dirty="0"/>
              <a:t>는 </a:t>
            </a:r>
            <a:r>
              <a:rPr lang="en-US" altLang="ko-KR" sz="1000" b="1" dirty="0">
                <a:solidFill>
                  <a:srgbClr val="FF6C00"/>
                </a:solidFill>
              </a:rPr>
              <a:t>HF (</a:t>
            </a:r>
            <a:r>
              <a:rPr lang="en-US" altLang="ko-KR" sz="1000" b="1" dirty="0" smtClean="0">
                <a:solidFill>
                  <a:srgbClr val="FF6C00"/>
                </a:solidFill>
              </a:rPr>
              <a:t>13.56MHz)</a:t>
            </a:r>
            <a:endParaRPr lang="ko-KR" altLang="en-US" sz="1000" b="1" dirty="0">
              <a:solidFill>
                <a:srgbClr val="FF6C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모서리가 둥근 직사각형 55"/>
          <p:cNvSpPr/>
          <p:nvPr/>
        </p:nvSpPr>
        <p:spPr bwMode="auto">
          <a:xfrm>
            <a:off x="6248793" y="4979214"/>
            <a:ext cx="2139631" cy="1186090"/>
          </a:xfrm>
          <a:prstGeom prst="roundRect">
            <a:avLst/>
          </a:prstGeom>
          <a:solidFill>
            <a:schemeClr val="accent1">
              <a:lumMod val="90000"/>
            </a:schemeClr>
          </a:solidFill>
          <a:ln w="12700" cap="flat" cmpd="sng" algn="ctr">
            <a:solidFill>
              <a:srgbClr val="969696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55" name="모서리가 둥근 직사각형 54"/>
          <p:cNvSpPr/>
          <p:nvPr/>
        </p:nvSpPr>
        <p:spPr bwMode="auto">
          <a:xfrm>
            <a:off x="3952616" y="1772816"/>
            <a:ext cx="4713852" cy="28083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 cmpd="sng" algn="ctr">
            <a:solidFill>
              <a:srgbClr val="969696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54" name="모서리가 둥근 직사각형 53"/>
          <p:cNvSpPr/>
          <p:nvPr/>
        </p:nvSpPr>
        <p:spPr bwMode="auto">
          <a:xfrm>
            <a:off x="1331640" y="1484784"/>
            <a:ext cx="1944216" cy="77701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0" cap="flat" cmpd="sng" algn="ctr">
            <a:solidFill>
              <a:srgbClr val="969696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53" name="모서리가 둥근 직사각형 52"/>
          <p:cNvSpPr/>
          <p:nvPr/>
        </p:nvSpPr>
        <p:spPr bwMode="auto">
          <a:xfrm>
            <a:off x="1187624" y="4581128"/>
            <a:ext cx="2575726" cy="158417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 cap="flat" cmpd="sng" algn="ctr">
            <a:solidFill>
              <a:srgbClr val="969696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52" name="모서리가 둥근 직사각형 51"/>
          <p:cNvSpPr/>
          <p:nvPr/>
        </p:nvSpPr>
        <p:spPr bwMode="auto">
          <a:xfrm>
            <a:off x="1142976" y="2667854"/>
            <a:ext cx="2564928" cy="1260016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rgbClr val="969696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404487" name="Rectangle 7"/>
          <p:cNvSpPr>
            <a:spLocks noChangeArrowheads="1"/>
          </p:cNvSpPr>
          <p:nvPr/>
        </p:nvSpPr>
        <p:spPr bwMode="auto">
          <a:xfrm>
            <a:off x="1142976" y="1571612"/>
            <a:ext cx="1785950" cy="442984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2400" b="1" dirty="0" smtClean="0">
                <a:effectLst/>
                <a:latin typeface="맑은 고딕" pitchFamily="50" charset="-127"/>
                <a:ea typeface="맑은 고딕" pitchFamily="50" charset="-127"/>
              </a:rPr>
              <a:t>생산 발주</a:t>
            </a:r>
            <a:endParaRPr lang="ko-KR" altLang="en-US" sz="20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6" name="Text Box 28"/>
          <p:cNvSpPr txBox="1">
            <a:spLocks noChangeArrowheads="1"/>
          </p:cNvSpPr>
          <p:nvPr/>
        </p:nvSpPr>
        <p:spPr bwMode="auto">
          <a:xfrm>
            <a:off x="1420748" y="845361"/>
            <a:ext cx="4286280" cy="400110"/>
          </a:xfrm>
          <a:prstGeom prst="rect">
            <a:avLst/>
          </a:prstGeom>
          <a:solidFill>
            <a:srgbClr val="00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1. Tag,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생산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000" dirty="0" err="1" smtClean="0">
                <a:latin typeface="맑은 고딕" pitchFamily="50" charset="-127"/>
                <a:ea typeface="맑은 고딕" pitchFamily="50" charset="-127"/>
              </a:rPr>
              <a:t>엔코딩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출력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검수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부분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패션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,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의류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1403648" y="5661248"/>
            <a:ext cx="1525278" cy="216024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제품출고등록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979712" y="2708920"/>
            <a:ext cx="1165238" cy="360040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r" eaLnBrk="0" latinLnBrk="0" hangingPunct="0">
              <a:defRPr/>
            </a:pP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Tag</a:t>
            </a: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 발행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4427984" y="1556792"/>
            <a:ext cx="1579616" cy="500066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창고 입</a:t>
            </a:r>
            <a:r>
              <a:rPr lang="en-US" altLang="ko-KR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출고</a:t>
            </a:r>
            <a:endParaRPr lang="ko-KR" altLang="en-US" sz="18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6732240" y="1556792"/>
            <a:ext cx="1244656" cy="500066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창고 반품</a:t>
            </a:r>
            <a:endParaRPr lang="ko-KR" altLang="en-US" sz="16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7"/>
          <p:cNvSpPr>
            <a:spLocks noChangeArrowheads="1"/>
          </p:cNvSpPr>
          <p:nvPr/>
        </p:nvSpPr>
        <p:spPr bwMode="auto">
          <a:xfrm>
            <a:off x="4149642" y="5608050"/>
            <a:ext cx="1785950" cy="346360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분배</a:t>
            </a:r>
            <a:endParaRPr lang="ko-KR" altLang="en-US" sz="18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Rectangle 7"/>
          <p:cNvSpPr>
            <a:spLocks noChangeArrowheads="1"/>
          </p:cNvSpPr>
          <p:nvPr/>
        </p:nvSpPr>
        <p:spPr bwMode="auto">
          <a:xfrm>
            <a:off x="4154202" y="6040098"/>
            <a:ext cx="1785950" cy="341230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출고 작업</a:t>
            </a:r>
            <a:endParaRPr lang="ko-KR" altLang="en-US" sz="18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4499992" y="2184661"/>
            <a:ext cx="1425910" cy="353770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Box Read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ing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4149642" y="5031986"/>
            <a:ext cx="1785950" cy="500066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2000" dirty="0" smtClean="0">
                <a:effectLst/>
                <a:latin typeface="맑은 고딕" pitchFamily="50" charset="-127"/>
                <a:ea typeface="맑은 고딕" pitchFamily="50" charset="-127"/>
              </a:rPr>
              <a:t>창고 관리</a:t>
            </a:r>
            <a:endParaRPr lang="ko-KR" altLang="en-US" sz="18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6516216" y="4941168"/>
            <a:ext cx="1281894" cy="216024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매장관리</a:t>
            </a:r>
            <a:endParaRPr lang="ko-KR" altLang="en-US" sz="16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Rectangle 7"/>
          <p:cNvSpPr>
            <a:spLocks noChangeArrowheads="1"/>
          </p:cNvSpPr>
          <p:nvPr/>
        </p:nvSpPr>
        <p:spPr bwMode="auto">
          <a:xfrm>
            <a:off x="6300192" y="5373216"/>
            <a:ext cx="1872208" cy="301712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eaLnBrk="0" latinLnBrk="0" hangingPunct="0">
              <a:defRPr/>
            </a:pP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Box,</a:t>
            </a: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 Read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ing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2143108" y="2070645"/>
            <a:ext cx="1420780" cy="27720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dirty="0" smtClean="0">
                <a:effectLst/>
                <a:latin typeface="맑은 고딕" pitchFamily="50" charset="-127"/>
                <a:ea typeface="맑은 고딕" pitchFamily="50" charset="-127"/>
              </a:rPr>
              <a:t>Tag </a:t>
            </a:r>
            <a:r>
              <a:rPr lang="ko-KR" altLang="en-US" sz="2000" dirty="0" smtClean="0">
                <a:effectLst/>
                <a:latin typeface="맑은 고딕" pitchFamily="50" charset="-127"/>
                <a:ea typeface="맑은 고딕" pitchFamily="50" charset="-127"/>
              </a:rPr>
              <a:t>발주</a:t>
            </a:r>
            <a:endParaRPr lang="ko-KR" altLang="en-US" sz="20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2143108" y="3143818"/>
            <a:ext cx="1500198" cy="357190"/>
          </a:xfrm>
          <a:prstGeom prst="rect">
            <a:avLst/>
          </a:prstGeom>
          <a:solidFill>
            <a:srgbClr val="00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b="1" dirty="0" smtClean="0">
                <a:effectLst/>
                <a:latin typeface="맑은 고딕" pitchFamily="50" charset="-127"/>
                <a:ea typeface="맑은 고딕" pitchFamily="50" charset="-127"/>
              </a:rPr>
              <a:t>외주 생산관리</a:t>
            </a:r>
            <a:endParaRPr lang="ko-KR" altLang="en-US" sz="14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3" name="그림 32" descr="B-EX4T Seri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2780928"/>
            <a:ext cx="1263167" cy="1076700"/>
          </a:xfrm>
          <a:prstGeom prst="rect">
            <a:avLst/>
          </a:prstGeom>
        </p:spPr>
      </p:pic>
      <p:pic>
        <p:nvPicPr>
          <p:cNvPr id="34" name="그림 33" descr="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5429264"/>
            <a:ext cx="928694" cy="944337"/>
          </a:xfrm>
          <a:prstGeom prst="rect">
            <a:avLst/>
          </a:prstGeom>
        </p:spPr>
      </p:pic>
      <p:sp>
        <p:nvSpPr>
          <p:cNvPr id="39" name="Rectangle 7"/>
          <p:cNvSpPr>
            <a:spLocks noChangeArrowheads="1"/>
          </p:cNvSpPr>
          <p:nvPr/>
        </p:nvSpPr>
        <p:spPr bwMode="auto">
          <a:xfrm>
            <a:off x="2411760" y="4869160"/>
            <a:ext cx="1278070" cy="25879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eaLnBrk="0" latinLnBrk="0" hangingPunct="0">
              <a:defRPr/>
            </a:pPr>
            <a:r>
              <a:rPr lang="ko-KR" altLang="en-US" sz="1800" dirty="0" smtClean="0">
                <a:effectLst/>
                <a:latin typeface="맑은 고딕" pitchFamily="50" charset="-127"/>
                <a:ea typeface="맑은 고딕" pitchFamily="50" charset="-127"/>
              </a:rPr>
              <a:t>봉제생산</a:t>
            </a:r>
            <a:endParaRPr lang="ko-KR" altLang="en-US" sz="16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6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411422" y="5141306"/>
            <a:ext cx="1314530" cy="626222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1331640" y="4441102"/>
            <a:ext cx="1643074" cy="284042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2000" b="1" dirty="0" smtClean="0">
                <a:effectLst/>
                <a:latin typeface="맑은 고딕" pitchFamily="50" charset="-127"/>
                <a:ea typeface="맑은 고딕" pitchFamily="50" charset="-127"/>
              </a:rPr>
              <a:t>생산</a:t>
            </a:r>
            <a:r>
              <a:rPr lang="en-US" altLang="ko-KR" sz="2000" b="1" dirty="0" smtClean="0">
                <a:effectLst/>
                <a:latin typeface="맑은 고딕" pitchFamily="50" charset="-127"/>
                <a:ea typeface="맑은 고딕" pitchFamily="50" charset="-127"/>
              </a:rPr>
              <a:t>Tag</a:t>
            </a:r>
            <a:r>
              <a:rPr lang="ko-KR" altLang="en-US" sz="2000" b="1" dirty="0" smtClean="0">
                <a:effectLst/>
                <a:latin typeface="맑은 고딕" pitchFamily="50" charset="-127"/>
                <a:ea typeface="맑은 고딕" pitchFamily="50" charset="-127"/>
              </a:rPr>
              <a:t>부착</a:t>
            </a:r>
            <a:endParaRPr lang="ko-KR" altLang="en-US" sz="18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619672" y="5301208"/>
            <a:ext cx="1425910" cy="216024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BOX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포장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5512" y="2982132"/>
            <a:ext cx="244827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6727680" y="2190044"/>
            <a:ext cx="1785950" cy="353770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Box Read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ing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4" name="Rectangle 7"/>
          <p:cNvSpPr>
            <a:spLocks noChangeArrowheads="1"/>
          </p:cNvSpPr>
          <p:nvPr/>
        </p:nvSpPr>
        <p:spPr bwMode="auto">
          <a:xfrm>
            <a:off x="6723120" y="2615822"/>
            <a:ext cx="1500198" cy="35719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400" b="1" dirty="0" smtClean="0">
                <a:effectLst/>
                <a:latin typeface="맑은 고딕" pitchFamily="50" charset="-127"/>
                <a:ea typeface="맑은 고딕" pitchFamily="50" charset="-127"/>
              </a:rPr>
              <a:t>제품 반품입고</a:t>
            </a:r>
            <a:endParaRPr lang="ko-KR" altLang="en-US" sz="12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5" name="그림 34" descr="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3212976"/>
            <a:ext cx="928694" cy="944337"/>
          </a:xfrm>
          <a:prstGeom prst="rect">
            <a:avLst/>
          </a:prstGeom>
        </p:spPr>
      </p:pic>
      <p:pic>
        <p:nvPicPr>
          <p:cNvPr id="45" name="그림 44" descr="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740352" y="3284984"/>
            <a:ext cx="864096" cy="758842"/>
          </a:xfrm>
          <a:prstGeom prst="rect">
            <a:avLst/>
          </a:prstGeom>
        </p:spPr>
      </p:pic>
      <p:sp>
        <p:nvSpPr>
          <p:cNvPr id="46" name="Rectangle 7"/>
          <p:cNvSpPr>
            <a:spLocks noChangeArrowheads="1"/>
          </p:cNvSpPr>
          <p:nvPr/>
        </p:nvSpPr>
        <p:spPr bwMode="auto">
          <a:xfrm>
            <a:off x="6300192" y="5733256"/>
            <a:ext cx="2016224" cy="28803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제품 수불</a:t>
            </a: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재고실사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Rectangle 7"/>
          <p:cNvSpPr>
            <a:spLocks noChangeArrowheads="1"/>
          </p:cNvSpPr>
          <p:nvPr/>
        </p:nvSpPr>
        <p:spPr bwMode="auto">
          <a:xfrm>
            <a:off x="1259632" y="6021288"/>
            <a:ext cx="1453840" cy="28575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eaLnBrk="0" latinLnBrk="0" hangingPunct="0">
              <a:defRPr/>
            </a:pP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( RF-ID PDA )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Rectangle 7"/>
          <p:cNvSpPr>
            <a:spLocks noChangeArrowheads="1"/>
          </p:cNvSpPr>
          <p:nvPr/>
        </p:nvSpPr>
        <p:spPr bwMode="auto">
          <a:xfrm>
            <a:off x="2051720" y="3573016"/>
            <a:ext cx="1584176" cy="28575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eaLnBrk="0" latinLnBrk="0" hangingPunct="0">
              <a:defRPr/>
            </a:pP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( RF-ID Printer)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Rectangle 7"/>
          <p:cNvSpPr>
            <a:spLocks noChangeArrowheads="1"/>
          </p:cNvSpPr>
          <p:nvPr/>
        </p:nvSpPr>
        <p:spPr bwMode="auto">
          <a:xfrm>
            <a:off x="5215512" y="4422292"/>
            <a:ext cx="2870630" cy="28575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eaLnBrk="0" latinLnBrk="0" hangingPunct="0">
              <a:defRPr/>
            </a:pPr>
            <a:r>
              <a:rPr lang="en-US" altLang="ko-KR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Conveyor, Gate Antenna</a:t>
            </a:r>
            <a:endParaRPr lang="ko-KR" altLang="en-US" sz="16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Rectangle 7"/>
          <p:cNvSpPr>
            <a:spLocks noChangeArrowheads="1"/>
          </p:cNvSpPr>
          <p:nvPr/>
        </p:nvSpPr>
        <p:spPr bwMode="auto">
          <a:xfrm>
            <a:off x="7524328" y="4062252"/>
            <a:ext cx="1584176" cy="28575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eaLnBrk="0" latinLnBrk="0" hangingPunct="0">
              <a:defRPr/>
            </a:pPr>
            <a:r>
              <a:rPr lang="en-US" altLang="ko-KR" sz="1800" dirty="0" smtClean="0">
                <a:effectLst/>
                <a:latin typeface="맑은 고딕" pitchFamily="50" charset="-127"/>
                <a:ea typeface="맑은 고딕" pitchFamily="50" charset="-127"/>
              </a:rPr>
              <a:t>( RF-ID PDA )</a:t>
            </a:r>
            <a:endParaRPr lang="ko-KR" altLang="en-US" sz="16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1" name="그림 50" descr="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740352" y="4869160"/>
            <a:ext cx="926116" cy="813308"/>
          </a:xfrm>
          <a:prstGeom prst="rect">
            <a:avLst/>
          </a:prstGeom>
        </p:spPr>
      </p:pic>
      <p:sp>
        <p:nvSpPr>
          <p:cNvPr id="57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 smtClean="0"/>
              <a:pPr>
                <a:defRPr/>
              </a:pPr>
              <a:t>13</a:t>
            </a:fld>
            <a:endParaRPr lang="en-US" altLang="ko-KR" sz="2400" dirty="0"/>
          </a:p>
        </p:txBody>
      </p:sp>
      <p:sp>
        <p:nvSpPr>
          <p:cNvPr id="41" name="Rectangle 7"/>
          <p:cNvSpPr>
            <a:spLocks noChangeArrowheads="1"/>
          </p:cNvSpPr>
          <p:nvPr/>
        </p:nvSpPr>
        <p:spPr bwMode="auto">
          <a:xfrm>
            <a:off x="4499992" y="2610438"/>
            <a:ext cx="1435600" cy="458521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400" b="1" dirty="0" smtClean="0">
                <a:effectLst/>
                <a:latin typeface="맑은 고딕" pitchFamily="50" charset="-127"/>
                <a:ea typeface="맑은 고딕" pitchFamily="50" charset="-127"/>
              </a:rPr>
              <a:t>제품 입</a:t>
            </a:r>
            <a:r>
              <a:rPr lang="en-US" altLang="ko-KR" sz="1400" b="1" dirty="0" smtClean="0">
                <a:effectLst/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출</a:t>
            </a:r>
            <a:r>
              <a:rPr lang="ko-KR" altLang="en-US" sz="1400" b="1" dirty="0" smtClean="0">
                <a:effectLst/>
                <a:latin typeface="맑은 고딕" pitchFamily="50" charset="-127"/>
                <a:ea typeface="맑은 고딕" pitchFamily="50" charset="-127"/>
              </a:rPr>
              <a:t>고관리</a:t>
            </a:r>
            <a:endParaRPr lang="ko-KR" altLang="en-US" sz="12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091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403648" y="764704"/>
            <a:ext cx="38884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2. RF- Tag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수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발주 시스템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" name="그림 6" descr="서버 이미지 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679612"/>
            <a:ext cx="1728192" cy="1296144"/>
          </a:xfrm>
          <a:prstGeom prst="rect">
            <a:avLst/>
          </a:prstGeom>
        </p:spPr>
      </p:pic>
      <p:sp>
        <p:nvSpPr>
          <p:cNvPr id="8" name="Text Box 285"/>
          <p:cNvSpPr txBox="1">
            <a:spLocks noChangeArrowheads="1"/>
          </p:cNvSpPr>
          <p:nvPr/>
        </p:nvSpPr>
        <p:spPr bwMode="auto">
          <a:xfrm>
            <a:off x="2222332" y="1627637"/>
            <a:ext cx="936104" cy="1138773"/>
          </a:xfrm>
          <a:prstGeom prst="rect">
            <a:avLst/>
          </a:prstGeom>
          <a:noFill/>
          <a:ln w="19050" algn="ctr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고객사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통합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Server</a:t>
            </a:r>
          </a:p>
          <a:p>
            <a:pPr algn="ctr"/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E R P</a:t>
            </a:r>
            <a:endParaRPr lang="ko-KR" altLang="en-US" sz="105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9" name="그림 8" descr="서버 이미지 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3429000"/>
            <a:ext cx="1728192" cy="936104"/>
          </a:xfrm>
          <a:prstGeom prst="rect">
            <a:avLst/>
          </a:prstGeom>
        </p:spPr>
      </p:pic>
      <p:pic>
        <p:nvPicPr>
          <p:cNvPr id="12" name="그림 11" descr="서버 이미지 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3284984"/>
            <a:ext cx="1728192" cy="1080120"/>
          </a:xfrm>
          <a:prstGeom prst="rect">
            <a:avLst/>
          </a:prstGeom>
        </p:spPr>
      </p:pic>
      <p:sp>
        <p:nvSpPr>
          <p:cNvPr id="14" name="Text Box 285"/>
          <p:cNvSpPr txBox="1">
            <a:spLocks noChangeArrowheads="1"/>
          </p:cNvSpPr>
          <p:nvPr/>
        </p:nvSpPr>
        <p:spPr bwMode="auto">
          <a:xfrm>
            <a:off x="3059832" y="4437112"/>
            <a:ext cx="1008112" cy="523220"/>
          </a:xfrm>
          <a:prstGeom prst="rect">
            <a:avLst/>
          </a:prstGeom>
          <a:noFill/>
          <a:ln w="19050" algn="ctr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생산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물류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Server</a:t>
            </a:r>
            <a:endParaRPr lang="ko-KR" altLang="en-US" sz="8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7" name="그림 16" descr="서버 이미지 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2348880"/>
            <a:ext cx="1728192" cy="936104"/>
          </a:xfrm>
          <a:prstGeom prst="rect">
            <a:avLst/>
          </a:prstGeom>
        </p:spPr>
      </p:pic>
      <p:sp>
        <p:nvSpPr>
          <p:cNvPr id="19" name="Text Box 285"/>
          <p:cNvSpPr txBox="1">
            <a:spLocks noChangeArrowheads="1"/>
          </p:cNvSpPr>
          <p:nvPr/>
        </p:nvSpPr>
        <p:spPr bwMode="auto">
          <a:xfrm>
            <a:off x="4446881" y="1734822"/>
            <a:ext cx="2124744" cy="523220"/>
          </a:xfrm>
          <a:prstGeom prst="rect">
            <a:avLst/>
          </a:prstGeom>
          <a:noFill/>
          <a:ln w="19050" algn="ctr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고객사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와 인터페이스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하는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Web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Server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구축</a:t>
            </a:r>
            <a:endParaRPr lang="ko-KR" altLang="en-US" sz="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Text Box 285"/>
          <p:cNvSpPr txBox="1">
            <a:spLocks noChangeArrowheads="1"/>
          </p:cNvSpPr>
          <p:nvPr/>
        </p:nvSpPr>
        <p:spPr bwMode="auto">
          <a:xfrm>
            <a:off x="1691680" y="4437112"/>
            <a:ext cx="936104" cy="461665"/>
          </a:xfrm>
          <a:prstGeom prst="rect">
            <a:avLst/>
          </a:prstGeom>
          <a:noFill/>
          <a:ln w="19050" algn="ctr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영업관리 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등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Server</a:t>
            </a:r>
            <a:endParaRPr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1" name="그림 20" descr="B-EX4T Seri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03640" y="2564904"/>
            <a:ext cx="1089529" cy="1013812"/>
          </a:xfrm>
          <a:prstGeom prst="rect">
            <a:avLst/>
          </a:prstGeom>
        </p:spPr>
      </p:pic>
      <p:pic>
        <p:nvPicPr>
          <p:cNvPr id="22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786072" y="2906609"/>
            <a:ext cx="1030137" cy="490742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7631832" y="2780928"/>
            <a:ext cx="1308684" cy="284042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r" eaLnBrk="0" latinLnBrk="0" hangingPunct="0">
              <a:defRPr/>
            </a:pPr>
            <a:r>
              <a:rPr lang="en-US" altLang="ko-KR" sz="2000" dirty="0" smtClean="0">
                <a:effectLst/>
                <a:latin typeface="맑은 고딕" pitchFamily="50" charset="-127"/>
                <a:ea typeface="맑은 고딕" pitchFamily="50" charset="-127"/>
              </a:rPr>
              <a:t>Tag</a:t>
            </a:r>
            <a:r>
              <a:rPr lang="ko-KR" altLang="en-US" sz="2000" dirty="0" smtClean="0">
                <a:effectLst/>
                <a:latin typeface="맑은 고딕" pitchFamily="50" charset="-127"/>
                <a:ea typeface="맑은 고딕" pitchFamily="50" charset="-127"/>
              </a:rPr>
              <a:t> 발행</a:t>
            </a:r>
            <a:endParaRPr lang="ko-KR" altLang="en-US" sz="18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7631832" y="3212977"/>
            <a:ext cx="1512168" cy="21602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외주 생산관리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5796137" y="5075367"/>
            <a:ext cx="2304255" cy="51387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인쇄품질 육안 확인</a:t>
            </a:r>
            <a:endParaRPr lang="en-US" altLang="ko-KR" sz="1600" dirty="0" smtClean="0">
              <a:effectLst/>
              <a:latin typeface="맑은 고딕" pitchFamily="50" charset="-127"/>
              <a:ea typeface="맑은 고딕" pitchFamily="50" charset="-127"/>
            </a:endParaRPr>
          </a:p>
          <a:p>
            <a:pPr algn="ctr" eaLnBrk="0" latinLnBrk="0" hangingPunct="0"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중복 체크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수량 확인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8" name="그림 27" descr="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4048" y="5159460"/>
            <a:ext cx="899592" cy="944337"/>
          </a:xfrm>
          <a:prstGeom prst="rect">
            <a:avLst/>
          </a:prstGeom>
        </p:spPr>
      </p:pic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5796137" y="4437112"/>
            <a:ext cx="2304255" cy="480138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eaLnBrk="0" latinLnBrk="0" hangingPunct="0">
              <a:defRPr/>
            </a:pPr>
            <a:r>
              <a:rPr lang="ko-KR" altLang="en-US" sz="1400" b="1" dirty="0" smtClean="0">
                <a:effectLst/>
                <a:latin typeface="맑은 고딕" pitchFamily="50" charset="-127"/>
                <a:ea typeface="맑은 고딕" pitchFamily="50" charset="-127"/>
              </a:rPr>
              <a:t>출력된 </a:t>
            </a:r>
            <a:r>
              <a:rPr lang="en-US" altLang="ko-KR" sz="1400" b="1" dirty="0" smtClean="0">
                <a:effectLst/>
                <a:latin typeface="맑은 고딕" pitchFamily="50" charset="-127"/>
                <a:ea typeface="맑은 고딕" pitchFamily="50" charset="-127"/>
              </a:rPr>
              <a:t>RF-Tag Data</a:t>
            </a:r>
            <a:r>
              <a:rPr lang="ko-KR" altLang="en-US" sz="1400" b="1" dirty="0" smtClean="0">
                <a:effectLst/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b="1" dirty="0" smtClean="0">
              <a:effectLst/>
              <a:latin typeface="맑은 고딕" pitchFamily="50" charset="-127"/>
              <a:ea typeface="맑은 고딕" pitchFamily="50" charset="-127"/>
            </a:endParaRPr>
          </a:p>
          <a:p>
            <a:pPr eaLnBrk="0" latinLnBrk="0" hangingPunct="0"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Encoding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상태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effectLst/>
                <a:latin typeface="맑은 고딕" pitchFamily="50" charset="-127"/>
                <a:ea typeface="맑은 고딕" pitchFamily="50" charset="-127"/>
              </a:rPr>
              <a:t>검수</a:t>
            </a:r>
            <a:r>
              <a:rPr lang="en-US" altLang="ko-KR" sz="1400" b="1" dirty="0" smtClean="0">
                <a:effectLst/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err="1" smtClean="0">
                <a:effectLst/>
                <a:latin typeface="맑은 고딕" pitchFamily="50" charset="-127"/>
                <a:ea typeface="맑은 고딕" pitchFamily="50" charset="-127"/>
              </a:rPr>
              <a:t>검품</a:t>
            </a:r>
            <a:endParaRPr lang="ko-KR" altLang="en-US" sz="14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3" name="직선 화살표 연결선 32"/>
          <p:cNvCxnSpPr>
            <a:stCxn id="30" idx="1"/>
          </p:cNvCxnSpPr>
          <p:nvPr/>
        </p:nvCxnSpPr>
        <p:spPr bwMode="auto">
          <a:xfrm flipH="1" flipV="1">
            <a:off x="5076059" y="3284985"/>
            <a:ext cx="720078" cy="1392196"/>
          </a:xfrm>
          <a:prstGeom prst="straightConnector1">
            <a:avLst/>
          </a:prstGeom>
          <a:solidFill>
            <a:schemeClr val="accent1"/>
          </a:solidFill>
          <a:ln w="101600" cap="flat" cmpd="dbl" algn="ctr">
            <a:solidFill>
              <a:srgbClr val="92D05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5" name="직선 화살표 연결선 34"/>
          <p:cNvCxnSpPr>
            <a:endCxn id="21" idx="1"/>
          </p:cNvCxnSpPr>
          <p:nvPr/>
        </p:nvCxnSpPr>
        <p:spPr bwMode="auto">
          <a:xfrm>
            <a:off x="5220072" y="3068960"/>
            <a:ext cx="683568" cy="2850"/>
          </a:xfrm>
          <a:prstGeom prst="straightConnector1">
            <a:avLst/>
          </a:prstGeom>
          <a:solidFill>
            <a:schemeClr val="accent1"/>
          </a:solidFill>
          <a:ln w="101600" cap="flat" cmpd="dbl" algn="ctr">
            <a:solidFill>
              <a:srgbClr val="92D05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7" name="Text Box 285"/>
          <p:cNvSpPr txBox="1">
            <a:spLocks noChangeArrowheads="1"/>
          </p:cNvSpPr>
          <p:nvPr/>
        </p:nvSpPr>
        <p:spPr bwMode="auto">
          <a:xfrm>
            <a:off x="1691680" y="5085184"/>
            <a:ext cx="2088232" cy="52322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고객사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자체 개발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or</a:t>
            </a:r>
          </a:p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외부업체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Outsourcing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4211960" y="1196752"/>
            <a:ext cx="72008" cy="5184576"/>
          </a:xfrm>
          <a:prstGeom prst="rect">
            <a:avLst/>
          </a:prstGeom>
          <a:solidFill>
            <a:schemeClr val="accent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cxnSp>
        <p:nvCxnSpPr>
          <p:cNvPr id="48" name="직선 화살표 연결선 47"/>
          <p:cNvCxnSpPr/>
          <p:nvPr/>
        </p:nvCxnSpPr>
        <p:spPr bwMode="auto">
          <a:xfrm flipV="1">
            <a:off x="3779912" y="3284984"/>
            <a:ext cx="720080" cy="720080"/>
          </a:xfrm>
          <a:prstGeom prst="straightConnector1">
            <a:avLst/>
          </a:prstGeom>
          <a:solidFill>
            <a:schemeClr val="accent1"/>
          </a:solidFill>
          <a:ln w="101600" cap="flat" cmpd="dbl" algn="ctr">
            <a:solidFill>
              <a:srgbClr val="339933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Rectangle 7"/>
          <p:cNvSpPr>
            <a:spLocks noChangeArrowheads="1"/>
          </p:cNvSpPr>
          <p:nvPr/>
        </p:nvSpPr>
        <p:spPr bwMode="auto">
          <a:xfrm>
            <a:off x="6804248" y="1772816"/>
            <a:ext cx="2339752" cy="25854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en-US" altLang="ko-KR" sz="1800" dirty="0" smtClean="0">
                <a:solidFill>
                  <a:srgbClr val="C00000"/>
                </a:solidFill>
                <a:effectLst/>
                <a:latin typeface="맑은 고딕" pitchFamily="50" charset="-127"/>
                <a:ea typeface="맑은 고딕" pitchFamily="50" charset="-127"/>
              </a:rPr>
              <a:t>RF-Tag</a:t>
            </a:r>
            <a:r>
              <a:rPr lang="ko-KR" altLang="en-US" sz="1800" dirty="0" smtClean="0">
                <a:solidFill>
                  <a:srgbClr val="C00000"/>
                </a:solidFill>
                <a:effectLst/>
                <a:latin typeface="맑은 고딕" pitchFamily="50" charset="-127"/>
                <a:ea typeface="맑은 고딕" pitchFamily="50" charset="-127"/>
              </a:rPr>
              <a:t> 출력 </a:t>
            </a:r>
            <a:r>
              <a:rPr lang="en-US" altLang="ko-KR" sz="1800" dirty="0" smtClean="0">
                <a:solidFill>
                  <a:srgbClr val="C00000"/>
                </a:solidFill>
                <a:effectLst/>
                <a:latin typeface="맑은 고딕" pitchFamily="50" charset="-127"/>
                <a:ea typeface="맑은 고딕" pitchFamily="50" charset="-127"/>
              </a:rPr>
              <a:t>Printer</a:t>
            </a:r>
            <a:endParaRPr lang="ko-KR" altLang="en-US" sz="1600" dirty="0">
              <a:solidFill>
                <a:srgbClr val="C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0" name="직선 화살표 연결선 39"/>
          <p:cNvCxnSpPr/>
          <p:nvPr/>
        </p:nvCxnSpPr>
        <p:spPr bwMode="auto">
          <a:xfrm>
            <a:off x="4783386" y="3334007"/>
            <a:ext cx="328674" cy="1751177"/>
          </a:xfrm>
          <a:prstGeom prst="straightConnector1">
            <a:avLst/>
          </a:prstGeom>
          <a:solidFill>
            <a:schemeClr val="accent1"/>
          </a:solidFill>
          <a:ln w="101600" cap="flat" cmpd="dbl" algn="ctr">
            <a:solidFill>
              <a:srgbClr val="92D05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3033812" y="3049965"/>
            <a:ext cx="994801" cy="284042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r" eaLnBrk="0" latinLnBrk="0" hangingPunct="0">
              <a:defRPr/>
            </a:pP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Tag</a:t>
            </a: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 발주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5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8016477" y="5209144"/>
            <a:ext cx="1030137" cy="490742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31" name="Rectangle 7"/>
          <p:cNvSpPr>
            <a:spLocks noChangeArrowheads="1"/>
          </p:cNvSpPr>
          <p:nvPr/>
        </p:nvSpPr>
        <p:spPr bwMode="auto">
          <a:xfrm>
            <a:off x="6804248" y="2204864"/>
            <a:ext cx="2339752" cy="25854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en-US" altLang="ko-KR" sz="1800" dirty="0" smtClean="0">
                <a:solidFill>
                  <a:srgbClr val="C00000"/>
                </a:solidFill>
                <a:effectLst/>
                <a:latin typeface="맑은 고딕" pitchFamily="50" charset="-127"/>
                <a:ea typeface="맑은 고딕" pitchFamily="50" charset="-127"/>
              </a:rPr>
              <a:t>RF-Tag</a:t>
            </a:r>
            <a:r>
              <a:rPr lang="ko-KR" altLang="en-US" sz="1800" dirty="0" smtClean="0">
                <a:solidFill>
                  <a:srgbClr val="C00000"/>
                </a:solidFill>
                <a:effectLst/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800" dirty="0" smtClean="0">
                <a:solidFill>
                  <a:srgbClr val="C00000"/>
                </a:solidFill>
                <a:effectLst/>
                <a:latin typeface="맑은 고딕" pitchFamily="50" charset="-127"/>
                <a:ea typeface="맑은 고딕" pitchFamily="50" charset="-127"/>
              </a:rPr>
              <a:t>Encoding</a:t>
            </a:r>
            <a:endParaRPr lang="ko-KR" altLang="en-US" sz="1600" dirty="0">
              <a:solidFill>
                <a:srgbClr val="C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Rectangle 7"/>
          <p:cNvSpPr>
            <a:spLocks noChangeArrowheads="1"/>
          </p:cNvSpPr>
          <p:nvPr/>
        </p:nvSpPr>
        <p:spPr bwMode="auto">
          <a:xfrm>
            <a:off x="7631832" y="3573016"/>
            <a:ext cx="1512168" cy="21602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검수</a:t>
            </a: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시스템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9" name="직선 화살표 연결선 48"/>
          <p:cNvCxnSpPr/>
          <p:nvPr/>
        </p:nvCxnSpPr>
        <p:spPr bwMode="auto">
          <a:xfrm flipH="1">
            <a:off x="3779912" y="3068960"/>
            <a:ext cx="656456" cy="576064"/>
          </a:xfrm>
          <a:prstGeom prst="straightConnector1">
            <a:avLst/>
          </a:prstGeom>
          <a:solidFill>
            <a:schemeClr val="accent1"/>
          </a:solidFill>
          <a:ln w="101600" cap="flat" cmpd="dbl" algn="ctr">
            <a:solidFill>
              <a:srgbClr val="339933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6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 smtClean="0"/>
              <a:pPr>
                <a:defRPr/>
              </a:pPr>
              <a:t>14</a:t>
            </a:fld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xmlns="" val="108519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B-EX4T Series_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980728"/>
            <a:ext cx="2948338" cy="2948338"/>
          </a:xfrm>
          <a:prstGeom prst="rect">
            <a:avLst/>
          </a:prstGeom>
        </p:spPr>
      </p:pic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3. </a:t>
            </a:r>
            <a:r>
              <a:rPr lang="en-US" altLang="ko-KR" sz="2400" b="1" dirty="0" smtClean="0">
                <a:latin typeface="맑은 고딕" pitchFamily="50" charset="-127"/>
                <a:ea typeface="맑은 고딕" pitchFamily="50" charset="-127"/>
              </a:rPr>
              <a:t>RF-Tag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 Data Encoding + Bar-Code Print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소개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49"/>
          <p:cNvSpPr txBox="1">
            <a:spLocks noChangeArrowheads="1"/>
          </p:cNvSpPr>
          <p:nvPr/>
        </p:nvSpPr>
        <p:spPr bwMode="auto">
          <a:xfrm>
            <a:off x="3857620" y="1437142"/>
            <a:ext cx="4674820" cy="6267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pPr algn="ctr"/>
            <a:r>
              <a:rPr lang="ko-KR" altLang="en-US" sz="18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열전사</a:t>
            </a:r>
            <a:r>
              <a:rPr lang="en-US" altLang="ko-KR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형 바코드 라벨 프린터</a:t>
            </a:r>
            <a:endParaRPr lang="en-US" altLang="ko-KR" sz="1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+ RFID Module </a:t>
            </a:r>
            <a:r>
              <a:rPr lang="ko-KR" altLang="en-US" sz="18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탑재형</a:t>
            </a:r>
            <a:r>
              <a:rPr lang="ko-KR" altLang="en-US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전용</a:t>
            </a:r>
            <a:r>
              <a:rPr lang="en-US" altLang="ko-KR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프린터 </a:t>
            </a:r>
            <a:endParaRPr lang="ko-KR" altLang="en-US" sz="1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" name="그림 8" descr="B-EX4T Series_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3770" y="3825776"/>
            <a:ext cx="3150350" cy="2520280"/>
          </a:xfrm>
          <a:prstGeom prst="rect">
            <a:avLst/>
          </a:prstGeom>
        </p:spPr>
      </p:pic>
      <p:sp>
        <p:nvSpPr>
          <p:cNvPr id="6" name="Rectangle 82"/>
          <p:cNvSpPr>
            <a:spLocks noChangeArrowheads="1"/>
          </p:cNvSpPr>
          <p:nvPr/>
        </p:nvSpPr>
        <p:spPr bwMode="auto">
          <a:xfrm>
            <a:off x="3779912" y="2132856"/>
            <a:ext cx="5153194" cy="3323987"/>
          </a:xfrm>
          <a:prstGeom prst="rect">
            <a:avLst/>
          </a:prstGeom>
          <a:noFill/>
          <a:ln>
            <a:noFill/>
          </a:ln>
          <a:effectLst>
            <a:outerShdw dist="12700" dir="5400000" algn="ctr" rotWithShape="0">
              <a:srgbClr val="F8F8F8"/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ko-KR" altLang="en-US" b="1" dirty="0" smtClean="0">
                <a:solidFill>
                  <a:schemeClr val="tx2">
                    <a:lumMod val="50000"/>
                  </a:schemeClr>
                </a:solidFill>
                <a:latin typeface="HY강M" pitchFamily="18" charset="-127"/>
                <a:ea typeface="HY강M" pitchFamily="18" charset="-127"/>
                <a:cs typeface="Arial" panose="020B0604020202020204" pitchFamily="34" charset="0"/>
              </a:rPr>
              <a:t>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인쇄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방식 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리본에 의한 열 전사 방식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anose="05000000000000000000" pitchFamily="2" charset="2"/>
              </a:rPr>
              <a:t>내마모성 리본 사용</a:t>
            </a:r>
            <a:endParaRPr lang="en-US" altLang="ko-KR" sz="1400" b="1" dirty="0" smtClean="0">
              <a:solidFill>
                <a:schemeClr val="tx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endParaRPr lang="en-US" altLang="ko-KR" sz="1400" b="1" dirty="0" smtClean="0">
              <a:solidFill>
                <a:schemeClr val="tx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인쇄 밀도 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 300 DPI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고밀도 바코드 인쇄</a:t>
            </a:r>
            <a:endParaRPr lang="en-US" altLang="ko-KR" sz="1400" b="1" dirty="0" smtClean="0">
              <a:solidFill>
                <a:schemeClr val="tx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endParaRPr lang="en-US" altLang="ko-KR" sz="1400" b="1" dirty="0" smtClean="0">
              <a:solidFill>
                <a:schemeClr val="tx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인쇄 속도 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일반 스티커 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 </a:t>
            </a:r>
            <a:r>
              <a:rPr lang="en-US" altLang="ko-KR" sz="1400" b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200mm/Sec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다량 인쇄용 고속</a:t>
            </a:r>
            <a:endParaRPr lang="en-US" altLang="ko-KR" sz="1400" b="1" dirty="0" smtClean="0">
              <a:solidFill>
                <a:schemeClr val="tx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   RFID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스티커 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 </a:t>
            </a:r>
            <a:r>
              <a:rPr lang="en-US" altLang="ko-KR" sz="1400" b="1" dirty="0" smtClean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50mm/Sec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저속용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프린터</a:t>
            </a:r>
            <a:endParaRPr lang="en-US" altLang="ko-KR" sz="1400" b="1" dirty="0" smtClean="0">
              <a:solidFill>
                <a:schemeClr val="tx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   </a:t>
            </a:r>
            <a:r>
              <a:rPr lang="en-US" altLang="ko-KR" sz="1400" b="1" dirty="0" smtClean="0">
                <a:solidFill>
                  <a:srgbClr val="008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4,000 </a:t>
            </a:r>
            <a:r>
              <a:rPr lang="en-US" altLang="ko-KR" sz="1400" b="1" dirty="0" err="1" smtClean="0">
                <a:solidFill>
                  <a:srgbClr val="008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ea’s</a:t>
            </a:r>
            <a:r>
              <a:rPr lang="en-US" altLang="ko-KR" sz="1400" b="1" dirty="0" smtClean="0">
                <a:solidFill>
                  <a:srgbClr val="008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/1 Day </a:t>
            </a:r>
            <a:r>
              <a:rPr lang="ko-KR" altLang="en-US" sz="1400" b="1" dirty="0" smtClean="0">
                <a:solidFill>
                  <a:srgbClr val="008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출력 표준 </a:t>
            </a:r>
            <a:r>
              <a:rPr lang="ko-KR" altLang="en-US" sz="1400" b="1" dirty="0" err="1" smtClean="0">
                <a:solidFill>
                  <a:srgbClr val="008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스피트</a:t>
            </a:r>
            <a:r>
              <a:rPr lang="ko-KR" altLang="en-US" sz="1400" b="1" dirty="0" smtClean="0">
                <a:solidFill>
                  <a:srgbClr val="008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r>
              <a:rPr lang="en-US" altLang="ko-KR" sz="1400" b="1" dirty="0" smtClean="0">
                <a:solidFill>
                  <a:srgbClr val="008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주요 소모품 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스티커 라벨과 열 전사 리본</a:t>
            </a:r>
            <a:endParaRPr lang="en-US" altLang="ko-KR" sz="1400" b="1" dirty="0" smtClean="0">
              <a:solidFill>
                <a:schemeClr val="tx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EAN/UPC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와 </a:t>
            </a: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Code 128,  Code 39  </a:t>
            </a:r>
            <a:r>
              <a:rPr lang="ko-KR" altLang="en-US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등 다양한 바코드출력</a:t>
            </a:r>
            <a:endParaRPr lang="en-US" altLang="ko-KR" sz="1400" b="1" dirty="0" smtClean="0">
              <a:solidFill>
                <a:schemeClr val="tx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RF-ID Tag Encoding ( Tag Read/ Write )</a:t>
            </a:r>
          </a:p>
        </p:txBody>
      </p:sp>
      <p:sp>
        <p:nvSpPr>
          <p:cNvPr id="12" name="TextBox 49"/>
          <p:cNvSpPr txBox="1">
            <a:spLocks noChangeArrowheads="1"/>
          </p:cNvSpPr>
          <p:nvPr/>
        </p:nvSpPr>
        <p:spPr bwMode="auto">
          <a:xfrm>
            <a:off x="3851920" y="5517232"/>
            <a:ext cx="4176464" cy="811367"/>
          </a:xfrm>
          <a:prstGeom prst="rect">
            <a:avLst/>
          </a:prstGeom>
          <a:noFill/>
          <a:ln w="25400">
            <a:solidFill>
              <a:srgbClr val="3366CC"/>
            </a:solidFill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pPr algn="ctr"/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중복 오류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용납이 되지 않으므로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System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지속적으로 확인 작업 필수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algn="ctr"/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인쇄 품질도 육안 확인 필수</a:t>
            </a:r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3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 smtClean="0"/>
              <a:pPr>
                <a:defRPr/>
              </a:pPr>
              <a:t>15</a:t>
            </a:fld>
            <a:endParaRPr lang="en-US" altLang="ko-K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4-1. RF-Tag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재질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&lt;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제작 형태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772816"/>
            <a:ext cx="1488185" cy="6858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81486" y="3684591"/>
            <a:ext cx="869852" cy="1439912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 bwMode="auto">
          <a:xfrm>
            <a:off x="1115616" y="1628800"/>
            <a:ext cx="1656184" cy="5229200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3337470" y="3468567"/>
            <a:ext cx="1152128" cy="1872208"/>
          </a:xfrm>
          <a:prstGeom prst="rect">
            <a:avLst/>
          </a:prstGeom>
          <a:noFill/>
          <a:ln w="25400" cap="flat" cmpd="sng" algn="ctr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pic>
        <p:nvPicPr>
          <p:cNvPr id="19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5682" y="2311176"/>
            <a:ext cx="986078" cy="469752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grpSp>
        <p:nvGrpSpPr>
          <p:cNvPr id="20" name="그룹 19"/>
          <p:cNvGrpSpPr/>
          <p:nvPr/>
        </p:nvGrpSpPr>
        <p:grpSpPr>
          <a:xfrm>
            <a:off x="4355976" y="1844824"/>
            <a:ext cx="4392488" cy="4376571"/>
            <a:chOff x="1979712" y="518450"/>
            <a:chExt cx="5181106" cy="5102185"/>
          </a:xfrm>
        </p:grpSpPr>
        <p:grpSp>
          <p:nvGrpSpPr>
            <p:cNvPr id="21" name="그룹 14"/>
            <p:cNvGrpSpPr/>
            <p:nvPr/>
          </p:nvGrpSpPr>
          <p:grpSpPr>
            <a:xfrm>
              <a:off x="1979712" y="518450"/>
              <a:ext cx="2769460" cy="5102185"/>
              <a:chOff x="-76714" y="387174"/>
              <a:chExt cx="2769460" cy="5102185"/>
            </a:xfrm>
          </p:grpSpPr>
          <p:grpSp>
            <p:nvGrpSpPr>
              <p:cNvPr id="38" name="그룹 7"/>
              <p:cNvGrpSpPr/>
              <p:nvPr/>
            </p:nvGrpSpPr>
            <p:grpSpPr>
              <a:xfrm>
                <a:off x="-76714" y="387174"/>
                <a:ext cx="2769460" cy="5102185"/>
                <a:chOff x="-76714" y="387174"/>
                <a:chExt cx="2769460" cy="5102185"/>
              </a:xfrm>
            </p:grpSpPr>
            <p:sp>
              <p:nvSpPr>
                <p:cNvPr id="44" name="순서도: 대체 처리 43"/>
                <p:cNvSpPr/>
                <p:nvPr/>
              </p:nvSpPr>
              <p:spPr>
                <a:xfrm rot="702842">
                  <a:off x="-76714" y="3693775"/>
                  <a:ext cx="2769460" cy="1795584"/>
                </a:xfrm>
                <a:prstGeom prst="flowChartAlternateProcess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scene3d>
                  <a:camera prst="isometricOffAxis2Top">
                    <a:rot lat="19200000" lon="3600000" rev="186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45" name="순서도: 대체 처리 44"/>
                <p:cNvSpPr/>
                <p:nvPr/>
              </p:nvSpPr>
              <p:spPr>
                <a:xfrm rot="702842">
                  <a:off x="364380" y="3048385"/>
                  <a:ext cx="1887273" cy="1305349"/>
                </a:xfrm>
                <a:prstGeom prst="flowChartAlternateProcess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scene3d>
                  <a:camera prst="isometricOffAxis2Top">
                    <a:rot lat="19200000" lon="3600000" rev="186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b="1" dirty="0"/>
                </a:p>
              </p:txBody>
            </p:sp>
            <p:pic>
              <p:nvPicPr>
                <p:cNvPr id="50" name="그림 2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83619" y="2543841"/>
                  <a:ext cx="1482491" cy="512580"/>
                </a:xfrm>
                <a:prstGeom prst="rect">
                  <a:avLst/>
                </a:prstGeom>
              </p:spPr>
            </p:pic>
            <p:sp>
              <p:nvSpPr>
                <p:cNvPr id="47" name="순서도: 대체 처리 46"/>
                <p:cNvSpPr/>
                <p:nvPr/>
              </p:nvSpPr>
              <p:spPr>
                <a:xfrm rot="702842">
                  <a:off x="364380" y="1274244"/>
                  <a:ext cx="1887273" cy="1305349"/>
                </a:xfrm>
                <a:prstGeom prst="flowChartAlternateProcess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cene3d>
                  <a:camera prst="isometricOffAxis2Top">
                    <a:rot lat="19200000" lon="3600000" rev="186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b="1" dirty="0"/>
                </a:p>
              </p:txBody>
            </p:sp>
            <p:sp>
              <p:nvSpPr>
                <p:cNvPr id="48" name="순서도: 대체 처리 47"/>
                <p:cNvSpPr/>
                <p:nvPr/>
              </p:nvSpPr>
              <p:spPr>
                <a:xfrm rot="702842">
                  <a:off x="364380" y="387174"/>
                  <a:ext cx="1887273" cy="1305349"/>
                </a:xfrm>
                <a:prstGeom prst="flowChartAlternateProcess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>
                      <a:lumMod val="75000"/>
                      <a:lumOff val="25000"/>
                    </a:schemeClr>
                  </a:solidFill>
                  <a:prstDash val="dash"/>
                </a:ln>
                <a:scene3d>
                  <a:camera prst="isometricOffAxis2Top">
                    <a:rot lat="19200000" lon="3600000" rev="186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b="1" dirty="0"/>
                </a:p>
              </p:txBody>
            </p:sp>
          </p:grpSp>
          <p:grpSp>
            <p:nvGrpSpPr>
              <p:cNvPr id="39" name="그룹 10"/>
              <p:cNvGrpSpPr/>
              <p:nvPr/>
            </p:nvGrpSpPr>
            <p:grpSpPr>
              <a:xfrm>
                <a:off x="251522" y="650987"/>
                <a:ext cx="2088230" cy="4345549"/>
                <a:chOff x="251522" y="650987"/>
                <a:chExt cx="2088230" cy="4345549"/>
              </a:xfrm>
            </p:grpSpPr>
            <p:cxnSp>
              <p:nvCxnSpPr>
                <p:cNvPr id="40" name="직선 연결선 39"/>
                <p:cNvCxnSpPr/>
                <p:nvPr/>
              </p:nvCxnSpPr>
              <p:spPr>
                <a:xfrm>
                  <a:off x="251522" y="1076420"/>
                  <a:ext cx="0" cy="3587948"/>
                </a:xfrm>
                <a:prstGeom prst="line">
                  <a:avLst/>
                </a:prstGeom>
                <a:ln>
                  <a:solidFill>
                    <a:schemeClr val="accent6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직선 연결선 40"/>
                <p:cNvCxnSpPr/>
                <p:nvPr/>
              </p:nvCxnSpPr>
              <p:spPr>
                <a:xfrm>
                  <a:off x="2339752" y="1014152"/>
                  <a:ext cx="0" cy="3517573"/>
                </a:xfrm>
                <a:prstGeom prst="line">
                  <a:avLst/>
                </a:prstGeom>
                <a:ln>
                  <a:solidFill>
                    <a:schemeClr val="accent6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직선 연결선 41"/>
                <p:cNvCxnSpPr/>
                <p:nvPr/>
              </p:nvCxnSpPr>
              <p:spPr>
                <a:xfrm>
                  <a:off x="1115616" y="650987"/>
                  <a:ext cx="0" cy="3639261"/>
                </a:xfrm>
                <a:prstGeom prst="line">
                  <a:avLst/>
                </a:prstGeom>
                <a:ln>
                  <a:solidFill>
                    <a:schemeClr val="accent6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직선 연결선 42"/>
                <p:cNvCxnSpPr/>
                <p:nvPr/>
              </p:nvCxnSpPr>
              <p:spPr>
                <a:xfrm>
                  <a:off x="1547664" y="1396136"/>
                  <a:ext cx="0" cy="3600400"/>
                </a:xfrm>
                <a:prstGeom prst="line">
                  <a:avLst/>
                </a:prstGeom>
                <a:ln>
                  <a:solidFill>
                    <a:schemeClr val="accent6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2" name="그룹 21"/>
            <p:cNvGrpSpPr/>
            <p:nvPr/>
          </p:nvGrpSpPr>
          <p:grpSpPr>
            <a:xfrm>
              <a:off x="5631967" y="854236"/>
              <a:ext cx="1528851" cy="4067011"/>
              <a:chOff x="5631967" y="854236"/>
              <a:chExt cx="1528851" cy="4067011"/>
            </a:xfrm>
          </p:grpSpPr>
          <p:grpSp>
            <p:nvGrpSpPr>
              <p:cNvPr id="23" name="그룹 20"/>
              <p:cNvGrpSpPr/>
              <p:nvPr/>
            </p:nvGrpSpPr>
            <p:grpSpPr>
              <a:xfrm>
                <a:off x="5707730" y="854236"/>
                <a:ext cx="1368152" cy="609967"/>
                <a:chOff x="5707730" y="854236"/>
                <a:chExt cx="1368152" cy="609967"/>
              </a:xfrm>
            </p:grpSpPr>
            <p:sp>
              <p:nvSpPr>
                <p:cNvPr id="36" name="사각형 설명선 35"/>
                <p:cNvSpPr/>
                <p:nvPr/>
              </p:nvSpPr>
              <p:spPr>
                <a:xfrm>
                  <a:off x="5707730" y="856472"/>
                  <a:ext cx="1368152" cy="513056"/>
                </a:xfrm>
                <a:prstGeom prst="wedgeRectCallout">
                  <a:avLst>
                    <a:gd name="adj1" fmla="val -229555"/>
                    <a:gd name="adj2" fmla="val 6779"/>
                  </a:avLst>
                </a:prstGeom>
                <a:solidFill>
                  <a:schemeClr val="accent5"/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" name="TextBox 36"/>
                <p:cNvSpPr txBox="1"/>
                <p:nvPr/>
              </p:nvSpPr>
              <p:spPr>
                <a:xfrm>
                  <a:off x="5716903" y="854236"/>
                  <a:ext cx="1350412" cy="60996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ko-KR" altLang="en-US" sz="1400" b="1" dirty="0" smtClean="0">
                      <a:latin typeface="맑은 고딕" pitchFamily="50" charset="-127"/>
                      <a:ea typeface="맑은 고딕" pitchFamily="50" charset="-127"/>
                    </a:rPr>
                    <a:t>정전기 코팅</a:t>
                  </a:r>
                  <a:endParaRPr lang="en-US" altLang="ko-KR" sz="1400" b="1" dirty="0" smtClean="0">
                    <a:latin typeface="맑은 고딕" pitchFamily="50" charset="-127"/>
                    <a:ea typeface="맑은 고딕" pitchFamily="50" charset="-127"/>
                  </a:endParaRPr>
                </a:p>
                <a:p>
                  <a:r>
                    <a:rPr lang="ko-KR" altLang="en-US" sz="1400" b="1" dirty="0" err="1" smtClean="0">
                      <a:latin typeface="맑은 고딕" pitchFamily="50" charset="-127"/>
                      <a:ea typeface="맑은 고딕" pitchFamily="50" charset="-127"/>
                    </a:rPr>
                    <a:t>열전사</a:t>
                  </a:r>
                  <a:r>
                    <a:rPr lang="ko-KR" altLang="en-US" sz="1400" b="1" dirty="0" smtClean="0">
                      <a:latin typeface="맑은 고딕" pitchFamily="50" charset="-127"/>
                      <a:ea typeface="맑은 고딕" pitchFamily="50" charset="-127"/>
                    </a:rPr>
                    <a:t> 코팅</a:t>
                  </a:r>
                  <a:endParaRPr lang="ko-KR" altLang="en-US" sz="1400" b="1" dirty="0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grpSp>
            <p:nvGrpSpPr>
              <p:cNvPr id="24" name="그룹 19"/>
              <p:cNvGrpSpPr/>
              <p:nvPr/>
            </p:nvGrpSpPr>
            <p:grpSpPr>
              <a:xfrm>
                <a:off x="5716903" y="1693702"/>
                <a:ext cx="1389665" cy="538207"/>
                <a:chOff x="5716903" y="1693702"/>
                <a:chExt cx="1389665" cy="538207"/>
              </a:xfrm>
            </p:grpSpPr>
            <p:sp>
              <p:nvSpPr>
                <p:cNvPr id="34" name="사각형 설명선 33"/>
                <p:cNvSpPr/>
                <p:nvPr/>
              </p:nvSpPr>
              <p:spPr>
                <a:xfrm>
                  <a:off x="5716903" y="1693702"/>
                  <a:ext cx="1368153" cy="513056"/>
                </a:xfrm>
                <a:prstGeom prst="wedgeRectCallout">
                  <a:avLst>
                    <a:gd name="adj1" fmla="val -246781"/>
                    <a:gd name="adj2" fmla="val 30366"/>
                  </a:avLst>
                </a:prstGeom>
                <a:solidFill>
                  <a:schemeClr val="accent5">
                    <a:lumMod val="90000"/>
                  </a:schemeClr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" name="TextBox 34"/>
                <p:cNvSpPr txBox="1"/>
                <p:nvPr/>
              </p:nvSpPr>
              <p:spPr>
                <a:xfrm>
                  <a:off x="5716903" y="1693702"/>
                  <a:ext cx="1389665" cy="53820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200" b="1" dirty="0" smtClean="0">
                      <a:latin typeface="맑은 고딕" pitchFamily="50" charset="-127"/>
                      <a:ea typeface="맑은 고딕" pitchFamily="50" charset="-127"/>
                    </a:rPr>
                    <a:t>PET</a:t>
                  </a:r>
                  <a:r>
                    <a:rPr lang="ko-KR" altLang="en-US" sz="1200" b="1" dirty="0" smtClean="0">
                      <a:latin typeface="맑은 고딕" pitchFamily="50" charset="-127"/>
                      <a:ea typeface="맑은 고딕" pitchFamily="50" charset="-127"/>
                    </a:rPr>
                    <a:t>지</a:t>
                  </a:r>
                  <a:r>
                    <a:rPr lang="en-US" altLang="ko-KR" sz="1200" b="1" dirty="0" smtClean="0">
                      <a:latin typeface="맑은 고딕" pitchFamily="50" charset="-127"/>
                      <a:ea typeface="맑은 고딕" pitchFamily="50" charset="-127"/>
                    </a:rPr>
                    <a:t> </a:t>
                  </a:r>
                  <a:r>
                    <a:rPr lang="ko-KR" altLang="en-US" sz="1200" b="1" dirty="0" smtClean="0">
                      <a:latin typeface="맑은 고딕" pitchFamily="50" charset="-127"/>
                      <a:ea typeface="맑은 고딕" pitchFamily="50" charset="-127"/>
                    </a:rPr>
                    <a:t>스티커 </a:t>
                  </a:r>
                  <a:endParaRPr lang="en-US" altLang="ko-KR" sz="1200" b="1" dirty="0" smtClean="0">
                    <a:latin typeface="맑은 고딕" pitchFamily="50" charset="-127"/>
                    <a:ea typeface="맑은 고딕" pitchFamily="50" charset="-127"/>
                  </a:endParaRPr>
                </a:p>
                <a:p>
                  <a:r>
                    <a:rPr lang="ko-KR" altLang="en-US" sz="1200" b="1" dirty="0" smtClean="0">
                      <a:latin typeface="맑은 고딕" pitchFamily="50" charset="-127"/>
                      <a:ea typeface="맑은 고딕" pitchFamily="50" charset="-127"/>
                    </a:rPr>
                    <a:t>유포지 스티커</a:t>
                  </a:r>
                  <a:endParaRPr lang="ko-KR" altLang="en-US" sz="1200" b="1" dirty="0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grpSp>
            <p:nvGrpSpPr>
              <p:cNvPr id="25" name="그룹 18"/>
              <p:cNvGrpSpPr/>
              <p:nvPr/>
            </p:nvGrpSpPr>
            <p:grpSpPr>
              <a:xfrm>
                <a:off x="5631967" y="2533167"/>
                <a:ext cx="1528851" cy="671572"/>
                <a:chOff x="5631967" y="2533167"/>
                <a:chExt cx="1528851" cy="671572"/>
              </a:xfrm>
            </p:grpSpPr>
            <p:sp>
              <p:nvSpPr>
                <p:cNvPr id="32" name="사각형 설명선 31"/>
                <p:cNvSpPr/>
                <p:nvPr/>
              </p:nvSpPr>
              <p:spPr>
                <a:xfrm>
                  <a:off x="5707730" y="2543770"/>
                  <a:ext cx="1453088" cy="660969"/>
                </a:xfrm>
                <a:prstGeom prst="wedgeRectCallout">
                  <a:avLst>
                    <a:gd name="adj1" fmla="val -164077"/>
                    <a:gd name="adj2" fmla="val 10124"/>
                  </a:avLst>
                </a:prstGeom>
                <a:solidFill>
                  <a:schemeClr val="accent5">
                    <a:lumMod val="75000"/>
                  </a:schemeClr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" name="TextBox 32"/>
                <p:cNvSpPr txBox="1"/>
                <p:nvPr/>
              </p:nvSpPr>
              <p:spPr>
                <a:xfrm>
                  <a:off x="5631967" y="2533167"/>
                  <a:ext cx="1488591" cy="57408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ko-KR" altLang="en-US" sz="1400" b="1" dirty="0" smtClean="0">
                      <a:latin typeface="맑은 고딕" pitchFamily="50" charset="-127"/>
                      <a:ea typeface="맑은 고딕" pitchFamily="50" charset="-127"/>
                    </a:rPr>
                    <a:t>안테나</a:t>
                  </a:r>
                  <a:endParaRPr lang="en-US" altLang="ko-KR" sz="1400" b="1" dirty="0" smtClean="0">
                    <a:latin typeface="맑은 고딕" pitchFamily="50" charset="-127"/>
                    <a:ea typeface="맑은 고딕" pitchFamily="50" charset="-127"/>
                  </a:endParaRPr>
                </a:p>
                <a:p>
                  <a:r>
                    <a:rPr lang="en-US" altLang="ko-KR" sz="1200" b="1" dirty="0" smtClean="0">
                      <a:latin typeface="맑은 고딕" pitchFamily="50" charset="-127"/>
                      <a:ea typeface="맑은 고딕" pitchFamily="50" charset="-127"/>
                    </a:rPr>
                    <a:t>Dry In-Lay Tag</a:t>
                  </a:r>
                  <a:endParaRPr lang="ko-KR" altLang="en-US" sz="1200" b="1" dirty="0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grpSp>
            <p:nvGrpSpPr>
              <p:cNvPr id="26" name="그룹 16"/>
              <p:cNvGrpSpPr/>
              <p:nvPr/>
            </p:nvGrpSpPr>
            <p:grpSpPr>
              <a:xfrm>
                <a:off x="5707731" y="4408191"/>
                <a:ext cx="1368152" cy="513056"/>
                <a:chOff x="5707731" y="4408191"/>
                <a:chExt cx="1368152" cy="513056"/>
              </a:xfrm>
            </p:grpSpPr>
            <p:sp>
              <p:nvSpPr>
                <p:cNvPr id="30" name="사각형 설명선 29"/>
                <p:cNvSpPr/>
                <p:nvPr/>
              </p:nvSpPr>
              <p:spPr>
                <a:xfrm>
                  <a:off x="5707731" y="4408191"/>
                  <a:ext cx="1368152" cy="513056"/>
                </a:xfrm>
                <a:prstGeom prst="wedgeRectCallout">
                  <a:avLst>
                    <a:gd name="adj1" fmla="val -188143"/>
                    <a:gd name="adj2" fmla="val 18607"/>
                  </a:avLst>
                </a:prstGeom>
                <a:solidFill>
                  <a:schemeClr val="accent5">
                    <a:lumMod val="50000"/>
                  </a:schemeClr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" name="TextBox 30"/>
                <p:cNvSpPr txBox="1"/>
                <p:nvPr/>
              </p:nvSpPr>
              <p:spPr>
                <a:xfrm>
                  <a:off x="5716903" y="4463938"/>
                  <a:ext cx="1323941" cy="39468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ko-KR" altLang="en-US" sz="1600" b="1" dirty="0" smtClean="0">
                      <a:solidFill>
                        <a:srgbClr val="FFFF00"/>
                      </a:solidFill>
                      <a:latin typeface="맑은 고딕" pitchFamily="50" charset="-127"/>
                      <a:ea typeface="맑은 고딕" pitchFamily="50" charset="-127"/>
                    </a:rPr>
                    <a:t>간지</a:t>
                  </a:r>
                  <a:r>
                    <a:rPr lang="en-US" altLang="ko-KR" sz="1600" b="1" dirty="0" smtClean="0">
                      <a:solidFill>
                        <a:srgbClr val="FFFF00"/>
                      </a:solidFill>
                      <a:latin typeface="맑은 고딕" pitchFamily="50" charset="-127"/>
                      <a:ea typeface="맑은 고딕" pitchFamily="50" charset="-127"/>
                    </a:rPr>
                    <a:t>, </a:t>
                  </a:r>
                  <a:r>
                    <a:rPr lang="ko-KR" altLang="en-US" sz="1600" b="1" dirty="0" smtClean="0">
                      <a:solidFill>
                        <a:srgbClr val="FFFF00"/>
                      </a:solidFill>
                      <a:latin typeface="맑은 고딕" pitchFamily="50" charset="-127"/>
                      <a:ea typeface="맑은 고딕" pitchFamily="50" charset="-127"/>
                    </a:rPr>
                    <a:t>후지</a:t>
                  </a:r>
                  <a:endParaRPr lang="ko-KR" altLang="en-US" sz="1600" b="1" dirty="0">
                    <a:solidFill>
                      <a:srgbClr val="FFFF00"/>
                    </a:solidFill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grpSp>
            <p:nvGrpSpPr>
              <p:cNvPr id="27" name="그룹 17"/>
              <p:cNvGrpSpPr/>
              <p:nvPr/>
            </p:nvGrpSpPr>
            <p:grpSpPr>
              <a:xfrm>
                <a:off x="5631968" y="3387419"/>
                <a:ext cx="1513020" cy="513056"/>
                <a:chOff x="5631968" y="3387419"/>
                <a:chExt cx="1513020" cy="513056"/>
              </a:xfrm>
            </p:grpSpPr>
            <p:sp>
              <p:nvSpPr>
                <p:cNvPr id="28" name="사각형 설명선 27"/>
                <p:cNvSpPr/>
                <p:nvPr/>
              </p:nvSpPr>
              <p:spPr>
                <a:xfrm>
                  <a:off x="5707731" y="3387419"/>
                  <a:ext cx="1368152" cy="513056"/>
                </a:xfrm>
                <a:prstGeom prst="wedgeRectCallout">
                  <a:avLst>
                    <a:gd name="adj1" fmla="val -198431"/>
                    <a:gd name="adj2" fmla="val 40885"/>
                  </a:avLst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" name="TextBox 28"/>
                <p:cNvSpPr txBox="1"/>
                <p:nvPr/>
              </p:nvSpPr>
              <p:spPr>
                <a:xfrm>
                  <a:off x="5631968" y="3456580"/>
                  <a:ext cx="1513020" cy="39468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ko-KR" altLang="en-US" sz="1600" b="1" dirty="0" err="1" smtClean="0">
                      <a:latin typeface="맑은 고딕" pitchFamily="50" charset="-127"/>
                      <a:ea typeface="맑은 고딕" pitchFamily="50" charset="-127"/>
                    </a:rPr>
                    <a:t>강접</a:t>
                  </a:r>
                  <a:r>
                    <a:rPr lang="ko-KR" altLang="en-US" sz="1600" b="1" dirty="0" smtClean="0">
                      <a:latin typeface="맑은 고딕" pitchFamily="50" charset="-127"/>
                      <a:ea typeface="맑은 고딕" pitchFamily="50" charset="-127"/>
                    </a:rPr>
                    <a:t> 접착제</a:t>
                  </a:r>
                  <a:endParaRPr lang="ko-KR" altLang="en-US" sz="1600" b="1" dirty="0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</p:grpSp>
      </p:grpSp>
      <p:sp>
        <p:nvSpPr>
          <p:cNvPr id="46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 smtClean="0"/>
              <a:pPr>
                <a:defRPr/>
              </a:pPr>
              <a:t>16</a:t>
            </a:fld>
            <a:endParaRPr lang="en-US" altLang="ko-KR" sz="2400" dirty="0"/>
          </a:p>
        </p:txBody>
      </p:sp>
      <p:sp>
        <p:nvSpPr>
          <p:cNvPr id="49" name="Text Box 28"/>
          <p:cNvSpPr txBox="1">
            <a:spLocks noChangeArrowheads="1"/>
          </p:cNvSpPr>
          <p:nvPr/>
        </p:nvSpPr>
        <p:spPr bwMode="auto">
          <a:xfrm>
            <a:off x="3121446" y="1380335"/>
            <a:ext cx="46805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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현재 대부분 업종의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Tag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&lt;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간섭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방지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: Error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최소화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&gt;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" name="Text Box 28"/>
          <p:cNvSpPr txBox="1">
            <a:spLocks noChangeArrowheads="1"/>
          </p:cNvSpPr>
          <p:nvPr/>
        </p:nvSpPr>
        <p:spPr bwMode="auto">
          <a:xfrm>
            <a:off x="2850648" y="5574897"/>
            <a:ext cx="23042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b="1" dirty="0" smtClean="0">
                <a:solidFill>
                  <a:srgbClr val="FF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srgbClr val="FF00FF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</a:t>
            </a:r>
            <a:r>
              <a:rPr lang="en-US" altLang="ko-KR" sz="14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* </a:t>
            </a:r>
            <a:r>
              <a:rPr lang="ko-KR" altLang="en-US" sz="14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현재 의류 </a:t>
            </a:r>
            <a:r>
              <a:rPr lang="en-US" altLang="ko-KR" sz="14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Tag </a:t>
            </a:r>
            <a:r>
              <a:rPr lang="ko-KR" altLang="en-US" sz="14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적용</a:t>
            </a:r>
            <a:r>
              <a:rPr lang="en-US" altLang="ko-KR" sz="14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*</a:t>
            </a:r>
            <a:r>
              <a:rPr lang="en-US" altLang="ko-KR" sz="14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아래쪽 화살표 52"/>
          <p:cNvSpPr/>
          <p:nvPr/>
        </p:nvSpPr>
        <p:spPr bwMode="auto">
          <a:xfrm flipV="1">
            <a:off x="3761201" y="5268767"/>
            <a:ext cx="288032" cy="288032"/>
          </a:xfrm>
          <a:prstGeom prst="downArrow">
            <a:avLst/>
          </a:prstGeom>
          <a:solidFill>
            <a:schemeClr val="accent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854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B-EX4T Series_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1052736"/>
            <a:ext cx="2294203" cy="2294203"/>
          </a:xfrm>
          <a:prstGeom prst="rect">
            <a:avLst/>
          </a:prstGeom>
        </p:spPr>
      </p:pic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4-2. RF-Tag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 Data Encoding + Bar-Code Print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49"/>
          <p:cNvSpPr txBox="1">
            <a:spLocks noChangeArrowheads="1"/>
          </p:cNvSpPr>
          <p:nvPr/>
        </p:nvSpPr>
        <p:spPr bwMode="auto">
          <a:xfrm>
            <a:off x="3857620" y="1437142"/>
            <a:ext cx="3357586" cy="6267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pPr algn="ctr"/>
            <a:r>
              <a:rPr lang="ko-KR" altLang="en-US" sz="18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열전사</a:t>
            </a:r>
            <a:r>
              <a:rPr lang="en-US" altLang="ko-KR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형 바코드 라벨 프린터</a:t>
            </a:r>
            <a:endParaRPr lang="en-US" altLang="ko-KR" sz="1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+ RFID </a:t>
            </a:r>
            <a:r>
              <a:rPr lang="ko-KR" altLang="en-US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프린터 </a:t>
            </a:r>
            <a:endParaRPr lang="ko-KR" altLang="en-US" sz="1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63888" y="3140968"/>
            <a:ext cx="1488185" cy="6858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3140968"/>
            <a:ext cx="2141833" cy="6858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6336" y="2276872"/>
            <a:ext cx="869852" cy="1439912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6336" y="3789040"/>
            <a:ext cx="877450" cy="1452489"/>
          </a:xfrm>
          <a:prstGeom prst="rect">
            <a:avLst/>
          </a:prstGeom>
        </p:spPr>
      </p:pic>
      <p:pic>
        <p:nvPicPr>
          <p:cNvPr id="13" name="그림 12" descr="정부 자산관리 라벨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2276872"/>
            <a:ext cx="1769840" cy="4365104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 bwMode="auto">
          <a:xfrm>
            <a:off x="1187624" y="3140968"/>
            <a:ext cx="5904656" cy="3096344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7452320" y="1844824"/>
            <a:ext cx="1152128" cy="3744416"/>
          </a:xfrm>
          <a:prstGeom prst="rect">
            <a:avLst/>
          </a:prstGeom>
          <a:noFill/>
          <a:ln w="25400" cap="flat" cmpd="sng" algn="ctr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pic>
        <p:nvPicPr>
          <p:cNvPr id="19" name="그림 26" descr="RFiD Tag 22 x 12_세로방향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8" y="2276872"/>
            <a:ext cx="1360396" cy="648072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20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 smtClean="0"/>
              <a:pPr>
                <a:defRPr/>
              </a:pPr>
              <a:t>17</a:t>
            </a:fld>
            <a:endParaRPr lang="en-US" altLang="ko-KR" sz="2400" dirty="0"/>
          </a:p>
        </p:txBody>
      </p:sp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7092280" y="5589240"/>
            <a:ext cx="23042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b="1" dirty="0" smtClean="0">
                <a:solidFill>
                  <a:srgbClr val="FF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srgbClr val="FF00FF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</a:t>
            </a:r>
            <a:r>
              <a:rPr lang="ko-KR" altLang="en-US" sz="1400" b="1" dirty="0" smtClean="0">
                <a:solidFill>
                  <a:srgbClr val="FF00FF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현재 패션 의류 </a:t>
            </a:r>
            <a:r>
              <a:rPr lang="en-US" altLang="ko-KR" sz="1400" b="1" dirty="0" smtClean="0">
                <a:solidFill>
                  <a:srgbClr val="FF00FF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Tag </a:t>
            </a:r>
            <a:r>
              <a:rPr lang="en-US" altLang="ko-KR" sz="1400" b="1" dirty="0" smtClean="0">
                <a:solidFill>
                  <a:srgbClr val="FF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srgbClr val="FF00FF"/>
                </a:solidFill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b="1" dirty="0">
              <a:solidFill>
                <a:srgbClr val="FF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854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4-3. RF-Tag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 Data Encoding + Bar-Code Print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49"/>
          <p:cNvSpPr txBox="1">
            <a:spLocks noChangeArrowheads="1"/>
          </p:cNvSpPr>
          <p:nvPr/>
        </p:nvSpPr>
        <p:spPr bwMode="auto">
          <a:xfrm>
            <a:off x="3491880" y="1484784"/>
            <a:ext cx="3357586" cy="4420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pPr algn="ctr"/>
            <a:r>
              <a:rPr lang="en-US" altLang="ko-KR" sz="2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Printer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출력 동영상</a:t>
            </a:r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1547664" y="2132856"/>
            <a:ext cx="3096344" cy="1656184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pic>
        <p:nvPicPr>
          <p:cNvPr id="19" name="그림 26" descr="RFiD Tag 22 x 12_세로방향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1412776"/>
            <a:ext cx="1360396" cy="648072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20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 smtClean="0"/>
              <a:pPr>
                <a:defRPr/>
              </a:pPr>
              <a:t>18</a:t>
            </a:fld>
            <a:endParaRPr lang="en-US" altLang="ko-KR" sz="2400" dirty="0"/>
          </a:p>
        </p:txBody>
      </p:sp>
      <p:sp>
        <p:nvSpPr>
          <p:cNvPr id="11" name="직사각형 10"/>
          <p:cNvSpPr/>
          <p:nvPr/>
        </p:nvSpPr>
        <p:spPr bwMode="auto">
          <a:xfrm>
            <a:off x="3923928" y="3789040"/>
            <a:ext cx="3096344" cy="1656184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854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5. Short Pitch RF-Tag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의한 다양한 이슈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49"/>
          <p:cNvSpPr txBox="1">
            <a:spLocks noChangeArrowheads="1"/>
          </p:cNvSpPr>
          <p:nvPr/>
        </p:nvSpPr>
        <p:spPr bwMode="auto">
          <a:xfrm>
            <a:off x="1543674" y="1310186"/>
            <a:ext cx="7245572" cy="6267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pPr algn="ctr"/>
            <a:r>
              <a:rPr lang="ko-KR" altLang="en-US" sz="18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열전사</a:t>
            </a:r>
            <a:r>
              <a:rPr lang="en-US" altLang="ko-KR" sz="1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형 바코드 라벨 프린터</a:t>
            </a:r>
            <a:endParaRPr lang="en-US" altLang="ko-KR" sz="1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+ RFID </a:t>
            </a:r>
            <a:r>
              <a:rPr lang="ko-KR" altLang="en-US" sz="1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1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프린터 </a:t>
            </a:r>
            <a:r>
              <a:rPr lang="en-US" altLang="ko-KR" sz="1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dirty="0" smtClean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Standard Type Label Printer </a:t>
            </a:r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1763688" y="6093296"/>
            <a:ext cx="5963161" cy="360040"/>
          </a:xfrm>
          <a:prstGeom prst="rect">
            <a:avLst/>
          </a:prstGeom>
        </p:spPr>
        <p:txBody>
          <a:bodyPr>
            <a:normAutofit/>
          </a:bodyPr>
          <a:lstStyle>
            <a:lvl1pPr marL="265113" indent="-265113" algn="l" rtl="0" eaLnBrk="0" fontAlgn="base" latinLnBrk="1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kumimoji="1" sz="14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325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230313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383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457200" indent="-457200"/>
            <a:r>
              <a:rPr lang="ko-KR" altLang="en-US" sz="1600" kern="0" dirty="0" smtClean="0">
                <a:latin typeface="맑은 고딕" pitchFamily="50" charset="-127"/>
                <a:ea typeface="맑은 고딕" pitchFamily="50" charset="-127"/>
              </a:rPr>
              <a:t>라벨</a:t>
            </a:r>
            <a:r>
              <a:rPr lang="en-US" altLang="ko-KR" sz="16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kern="0" dirty="0" smtClean="0">
                <a:latin typeface="맑은 고딕" pitchFamily="50" charset="-127"/>
                <a:ea typeface="맑은 고딕" pitchFamily="50" charset="-127"/>
              </a:rPr>
              <a:t>간격의 불일치로 불량 </a:t>
            </a:r>
            <a:r>
              <a:rPr lang="en-US" altLang="ko-KR" sz="1600" kern="0" dirty="0" smtClean="0">
                <a:latin typeface="맑은 고딕" pitchFamily="50" charset="-127"/>
                <a:ea typeface="맑은 고딕" pitchFamily="50" charset="-127"/>
              </a:rPr>
              <a:t> Tag 3</a:t>
            </a:r>
            <a:r>
              <a:rPr lang="ko-KR" altLang="en-US" sz="1600" kern="0" dirty="0" smtClean="0">
                <a:latin typeface="맑은 고딕" pitchFamily="50" charset="-127"/>
                <a:ea typeface="맑은 고딕" pitchFamily="50" charset="-127"/>
              </a:rPr>
              <a:t>장 긁고 다시 출력함</a:t>
            </a:r>
            <a:endParaRPr lang="ko-KR" altLang="en-US" sz="1600" kern="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2" name="그림 11" descr="2016 10 20_05 라벨과 라벨 간격차에 의한 감지 불량 Ta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477300"/>
            <a:ext cx="2787774" cy="3615995"/>
          </a:xfrm>
          <a:prstGeom prst="rect">
            <a:avLst/>
          </a:prstGeom>
        </p:spPr>
      </p:pic>
      <p:pic>
        <p:nvPicPr>
          <p:cNvPr id="14" name="그림 13" descr="2016 10 20_032 라벨과 라벨 간격차에 의한 감지 불량 T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4932035" y="1936886"/>
            <a:ext cx="2794811" cy="4156409"/>
          </a:xfrm>
          <a:prstGeom prst="rect">
            <a:avLst/>
          </a:prstGeom>
        </p:spPr>
      </p:pic>
      <p:sp>
        <p:nvSpPr>
          <p:cNvPr id="16" name="Text Box 28"/>
          <p:cNvSpPr txBox="1">
            <a:spLocks noChangeArrowheads="1"/>
          </p:cNvSpPr>
          <p:nvPr/>
        </p:nvSpPr>
        <p:spPr bwMode="auto">
          <a:xfrm>
            <a:off x="1547664" y="2060848"/>
            <a:ext cx="396044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5-1. Tag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출력 불량 샘플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1)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26" descr="RFiD Tag 22 x 12_세로방향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7026807" y="2990417"/>
            <a:ext cx="2725457" cy="1298367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15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 smtClean="0"/>
              <a:pPr>
                <a:defRPr/>
              </a:pPr>
              <a:t>19</a:t>
            </a:fld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xmlns="" val="159554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5. Short Pitch RF-Tag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의한 다양한 이슈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0" name="Text Box 28"/>
          <p:cNvSpPr txBox="1">
            <a:spLocks noChangeArrowheads="1"/>
          </p:cNvSpPr>
          <p:nvPr/>
        </p:nvSpPr>
        <p:spPr bwMode="auto">
          <a:xfrm>
            <a:off x="1619672" y="1310186"/>
            <a:ext cx="396044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5-2. Tag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출력 불량 샘플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2)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부제목 2"/>
          <p:cNvSpPr txBox="1">
            <a:spLocks/>
          </p:cNvSpPr>
          <p:nvPr/>
        </p:nvSpPr>
        <p:spPr>
          <a:xfrm>
            <a:off x="1215960" y="5589240"/>
            <a:ext cx="6668408" cy="350132"/>
          </a:xfrm>
          <a:prstGeom prst="rect">
            <a:avLst/>
          </a:prstGeom>
        </p:spPr>
        <p:txBody>
          <a:bodyPr>
            <a:normAutofit/>
          </a:bodyPr>
          <a:lstStyle>
            <a:lvl1pPr marL="265113" indent="-265113" algn="l" rtl="0" eaLnBrk="0" fontAlgn="base" latinLnBrk="1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kumimoji="1" sz="14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325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230313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383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457200" indent="-457200"/>
            <a:r>
              <a:rPr lang="en-US" altLang="ko-KR" sz="1600" kern="0" dirty="0" smtClean="0"/>
              <a:t>(1)  </a:t>
            </a:r>
            <a:r>
              <a:rPr lang="ko-KR" altLang="en-US" sz="1600" kern="0" dirty="0" smtClean="0"/>
              <a:t>라벨과 라벨 사이 즉 간격이 일정하지 않아 생긴 불량 </a:t>
            </a:r>
            <a:r>
              <a:rPr lang="en-US" altLang="ko-KR" sz="1600" kern="0" dirty="0" smtClean="0"/>
              <a:t>Tag</a:t>
            </a:r>
            <a:endParaRPr lang="ko-KR" altLang="en-US" sz="1600" kern="0" dirty="0"/>
          </a:p>
        </p:txBody>
      </p:sp>
      <p:pic>
        <p:nvPicPr>
          <p:cNvPr id="15" name="그림 14" descr="2016 10 20_03 라벨과 라벨 간격차에 의한 감지 불량 Ta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1628800"/>
            <a:ext cx="2754307" cy="3888432"/>
          </a:xfrm>
          <a:prstGeom prst="rect">
            <a:avLst/>
          </a:prstGeom>
        </p:spPr>
      </p:pic>
      <p:pic>
        <p:nvPicPr>
          <p:cNvPr id="16" name="그림 15" descr="2016 10 20_04 라벨과 라벨 간격차에 의한 감지 불량 T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1268760"/>
            <a:ext cx="2736304" cy="4248472"/>
          </a:xfrm>
          <a:prstGeom prst="rect">
            <a:avLst/>
          </a:prstGeom>
        </p:spPr>
      </p:pic>
      <p:sp>
        <p:nvSpPr>
          <p:cNvPr id="19" name="부제목 2"/>
          <p:cNvSpPr txBox="1">
            <a:spLocks/>
          </p:cNvSpPr>
          <p:nvPr/>
        </p:nvSpPr>
        <p:spPr>
          <a:xfrm>
            <a:off x="1704840" y="5886273"/>
            <a:ext cx="6035511" cy="7020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1800" b="1" dirty="0" smtClean="0"/>
              <a:t>(2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)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한장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엔코딩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 </a:t>
            </a:r>
            <a:r>
              <a:rPr kumimoji="0" lang="ko-KR" altLang="en-US" sz="1800" b="1" dirty="0" smtClean="0">
                <a:latin typeface="+mn-lt"/>
                <a:ea typeface="+mn-ea"/>
              </a:rPr>
              <a:t>불량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시 나머지 </a:t>
            </a:r>
            <a:r>
              <a:rPr lang="en-US" altLang="ko-KR" sz="1800" b="1" dirty="0" smtClean="0"/>
              <a:t>3</a:t>
            </a:r>
            <a:r>
              <a:rPr lang="ko-KR" altLang="en-US" sz="1800" b="1" dirty="0" smtClean="0"/>
              <a:t>장은 불량인쇄 처리 함</a:t>
            </a:r>
            <a:endParaRPr kumimoji="0" lang="ko-KR" altLang="en-US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</a:endParaRPr>
          </a:p>
        </p:txBody>
      </p:sp>
      <p:pic>
        <p:nvPicPr>
          <p:cNvPr id="14" name="그림 26" descr="RFiD Tag 22 x 12_세로방향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810783" y="2990417"/>
            <a:ext cx="2725457" cy="1298367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12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 smtClean="0"/>
              <a:pPr>
                <a:defRPr/>
              </a:pPr>
              <a:t>20</a:t>
            </a:fld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xmlns="" val="345422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5. Short Pitch RF-Tag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의한 다양한 이슈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0" name="Text Box 28"/>
          <p:cNvSpPr txBox="1">
            <a:spLocks noChangeArrowheads="1"/>
          </p:cNvSpPr>
          <p:nvPr/>
        </p:nvSpPr>
        <p:spPr bwMode="auto">
          <a:xfrm>
            <a:off x="1619672" y="1310186"/>
            <a:ext cx="39604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5-3. Tag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출력 불량 샘플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3)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954337" y="6014641"/>
            <a:ext cx="55404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sz="1800" dirty="0" smtClean="0"/>
              <a:t> </a:t>
            </a:r>
            <a:r>
              <a:rPr lang="ko-KR" altLang="en-US" sz="1800" b="1" dirty="0" smtClean="0"/>
              <a:t>스티커 이물질에 의한 불량으로 인쇄 불량 발생</a:t>
            </a:r>
            <a:endParaRPr lang="ko-KR" altLang="en-US" sz="1800" b="1" dirty="0"/>
          </a:p>
        </p:txBody>
      </p:sp>
      <p:pic>
        <p:nvPicPr>
          <p:cNvPr id="14" name="그림 13" descr="2016-10-20_중간 이물질로 인쇄 불량 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860682" y="2578145"/>
            <a:ext cx="4204874" cy="2592288"/>
          </a:xfrm>
          <a:prstGeom prst="rect">
            <a:avLst/>
          </a:prstGeom>
        </p:spPr>
      </p:pic>
      <p:pic>
        <p:nvPicPr>
          <p:cNvPr id="17" name="그림 16" descr="2016-10-20_중간 이물질로 인쇄 불량 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819830" y="2637228"/>
            <a:ext cx="4244220" cy="2434771"/>
          </a:xfrm>
          <a:prstGeom prst="rect">
            <a:avLst/>
          </a:prstGeom>
        </p:spPr>
      </p:pic>
      <p:pic>
        <p:nvPicPr>
          <p:cNvPr id="13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666767" y="3062425"/>
            <a:ext cx="2725457" cy="1298367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15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20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xmlns="" val="30788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5. Short Pitch RF-Tag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의한 다양한 이슈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0" name="Text Box 28"/>
          <p:cNvSpPr txBox="1">
            <a:spLocks noChangeArrowheads="1"/>
          </p:cNvSpPr>
          <p:nvPr/>
        </p:nvSpPr>
        <p:spPr bwMode="auto">
          <a:xfrm>
            <a:off x="1619672" y="1310186"/>
            <a:ext cx="39604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5-4. Tag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출력 불량 샘플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4)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12" descr="Tag 001_2017 01 31_2017년 최근 이음새 불량 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97032" y="1771851"/>
            <a:ext cx="3465946" cy="4609477"/>
          </a:xfrm>
          <a:prstGeom prst="rect">
            <a:avLst/>
          </a:prstGeom>
        </p:spPr>
      </p:pic>
      <p:sp>
        <p:nvSpPr>
          <p:cNvPr id="15" name="부제목 7"/>
          <p:cNvSpPr txBox="1">
            <a:spLocks/>
          </p:cNvSpPr>
          <p:nvPr/>
        </p:nvSpPr>
        <p:spPr>
          <a:xfrm>
            <a:off x="5062978" y="2906530"/>
            <a:ext cx="3901510" cy="1248139"/>
          </a:xfrm>
          <a:prstGeom prst="rect">
            <a:avLst/>
          </a:prstGeom>
        </p:spPr>
        <p:txBody>
          <a:bodyPr>
            <a:normAutofit/>
          </a:bodyPr>
          <a:lstStyle>
            <a:lvl1pPr marL="265113" indent="-265113" algn="l" rtl="0" eaLnBrk="0" fontAlgn="base" latinLnBrk="1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kumimoji="1" sz="14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325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230313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383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0" indent="0">
              <a:buNone/>
            </a:pPr>
            <a:r>
              <a:rPr lang="en-US" altLang="ko-KR" sz="1800" b="0" kern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800" b="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kern="0" dirty="0" err="1" smtClean="0">
                <a:latin typeface="맑은 고딕" pitchFamily="50" charset="-127"/>
                <a:ea typeface="맑은 고딕" pitchFamily="50" charset="-127"/>
              </a:rPr>
              <a:t>후지의</a:t>
            </a:r>
            <a:r>
              <a:rPr lang="ko-KR" altLang="en-US" sz="1800" b="0" kern="0" dirty="0" smtClean="0">
                <a:latin typeface="맑은 고딕" pitchFamily="50" charset="-127"/>
                <a:ea typeface="맑은 고딕" pitchFamily="50" charset="-127"/>
              </a:rPr>
              <a:t> 가공상태는 일정한데</a:t>
            </a:r>
            <a:endParaRPr lang="en-US" altLang="ko-KR" sz="1800" b="0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457200" indent="-457200"/>
            <a:r>
              <a:rPr lang="en-US" altLang="ko-KR" sz="1800" b="0" kern="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800" b="0" kern="0" dirty="0" smtClean="0">
                <a:latin typeface="맑은 고딕" pitchFamily="50" charset="-127"/>
                <a:ea typeface="맑은 고딕" pitchFamily="50" charset="-127"/>
              </a:rPr>
              <a:t>원지 부착 상태가 불규칙하여</a:t>
            </a:r>
            <a:endParaRPr lang="en-US" altLang="ko-KR" sz="1800" b="0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457200" indent="-457200"/>
            <a:r>
              <a:rPr lang="en-US" altLang="ko-KR" sz="1800" b="0" kern="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800" b="0" kern="0" dirty="0" smtClean="0">
                <a:latin typeface="맑은 고딕" pitchFamily="50" charset="-127"/>
                <a:ea typeface="맑은 고딕" pitchFamily="50" charset="-127"/>
              </a:rPr>
              <a:t>발생한 다양한 </a:t>
            </a:r>
            <a:r>
              <a:rPr lang="en-US" altLang="ko-KR" sz="1800" b="0" kern="0" dirty="0" smtClean="0">
                <a:latin typeface="맑은 고딕" pitchFamily="50" charset="-127"/>
                <a:ea typeface="맑은 고딕" pitchFamily="50" charset="-127"/>
              </a:rPr>
              <a:t>Tag Loss</a:t>
            </a:r>
            <a:endParaRPr lang="ko-KR" altLang="en-US" sz="1800" b="0" kern="0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ko-KR" altLang="en-US" sz="1100" kern="0" dirty="0"/>
          </a:p>
        </p:txBody>
      </p:sp>
      <p:pic>
        <p:nvPicPr>
          <p:cNvPr id="9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005064"/>
            <a:ext cx="2725457" cy="1298367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12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298671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21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xmlns="" val="283868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5. Short Pitch RF-Tag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의한 다양한 이슈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22</a:t>
            </a:r>
            <a:endParaRPr lang="en-US" altLang="ko-KR" sz="2400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0" name="Text Box 28"/>
          <p:cNvSpPr txBox="1">
            <a:spLocks noChangeArrowheads="1"/>
          </p:cNvSpPr>
          <p:nvPr/>
        </p:nvSpPr>
        <p:spPr bwMode="auto">
          <a:xfrm>
            <a:off x="1619672" y="1310186"/>
            <a:ext cx="39604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5-5. Tag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출력 불량 샘플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5)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1595699" y="5440896"/>
            <a:ext cx="5229200" cy="918739"/>
          </a:xfrm>
          <a:prstGeom prst="rect">
            <a:avLst/>
          </a:prstGeom>
        </p:spPr>
        <p:txBody>
          <a:bodyPr>
            <a:normAutofit/>
          </a:bodyPr>
          <a:lstStyle>
            <a:lvl1pPr marL="265113" indent="-265113" algn="l" rtl="0" eaLnBrk="0" fontAlgn="base" latinLnBrk="1" hangingPunct="0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kumimoji="1" sz="14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325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230313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383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457200" indent="-457200"/>
            <a:r>
              <a:rPr lang="en-US" altLang="ko-KR" sz="1600" b="0" kern="0" dirty="0" smtClean="0">
                <a:latin typeface="맑은 고딕" pitchFamily="50" charset="-127"/>
                <a:ea typeface="맑은 고딕" pitchFamily="50" charset="-127"/>
              </a:rPr>
              <a:t>(1)</a:t>
            </a:r>
            <a:r>
              <a:rPr lang="ko-KR" altLang="en-US" sz="1600" b="0" kern="0" dirty="0" smtClean="0">
                <a:latin typeface="맑은 고딕" pitchFamily="50" charset="-127"/>
                <a:ea typeface="맑은 고딕" pitchFamily="50" charset="-127"/>
              </a:rPr>
              <a:t>접착 본드가</a:t>
            </a:r>
            <a:r>
              <a:rPr lang="en-US" altLang="ko-KR" sz="1600" b="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0" kern="0" dirty="0" smtClean="0">
                <a:latin typeface="맑은 고딕" pitchFamily="50" charset="-127"/>
                <a:ea typeface="맑은 고딕" pitchFamily="50" charset="-127"/>
              </a:rPr>
              <a:t>마르지 않은 상태로</a:t>
            </a:r>
            <a:r>
              <a:rPr lang="en-US" altLang="ko-KR" sz="1600" b="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457200" indent="-457200"/>
            <a:r>
              <a:rPr lang="en-US" altLang="ko-KR" sz="1600" b="0" kern="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600" b="0" kern="0" dirty="0" smtClean="0">
                <a:latin typeface="맑은 고딕" pitchFamily="50" charset="-127"/>
                <a:ea typeface="맑은 고딕" pitchFamily="50" charset="-127"/>
              </a:rPr>
              <a:t>끈끈이 흘러 내림에  의한 다양한 </a:t>
            </a:r>
            <a:r>
              <a:rPr lang="en-US" altLang="ko-KR" sz="1600" b="0" kern="0" dirty="0" smtClean="0">
                <a:latin typeface="맑은 고딕" pitchFamily="50" charset="-127"/>
                <a:ea typeface="맑은 고딕" pitchFamily="50" charset="-127"/>
              </a:rPr>
              <a:t>Tag Loss</a:t>
            </a:r>
            <a:endParaRPr lang="ko-KR" altLang="en-US" sz="1600" b="0" kern="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2" name="그림 11" descr="불량 Tag 001_2016 10 10_74917[1].jpg"/>
          <p:cNvPicPr>
            <a:picLocks noChangeAspect="1"/>
          </p:cNvPicPr>
          <p:nvPr/>
        </p:nvPicPr>
        <p:blipFill rotWithShape="1">
          <a:blip r:embed="rId4" cstate="print"/>
          <a:srcRect b="1014"/>
          <a:stretch/>
        </p:blipFill>
        <p:spPr>
          <a:xfrm>
            <a:off x="1663344" y="1675565"/>
            <a:ext cx="2160240" cy="3697651"/>
          </a:xfrm>
          <a:prstGeom prst="rect">
            <a:avLst/>
          </a:prstGeom>
        </p:spPr>
      </p:pic>
      <p:sp>
        <p:nvSpPr>
          <p:cNvPr id="14" name="부제목 2"/>
          <p:cNvSpPr txBox="1">
            <a:spLocks/>
          </p:cNvSpPr>
          <p:nvPr/>
        </p:nvSpPr>
        <p:spPr>
          <a:xfrm>
            <a:off x="2059388" y="6028031"/>
            <a:ext cx="5688632" cy="636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(2</a:t>
            </a:r>
            <a:r>
              <a:rPr kumimoji="0" lang="en-US" altLang="ko-KR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후지 이음새 불량에 의한 다양한 </a:t>
            </a:r>
            <a:r>
              <a:rPr kumimoji="0" lang="en-US" altLang="ko-KR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Tag Loss </a:t>
            </a:r>
            <a:r>
              <a:rPr kumimoji="0" lang="ko-KR" altLang="en-US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과다 발생 </a:t>
            </a:r>
          </a:p>
        </p:txBody>
      </p:sp>
      <p:pic>
        <p:nvPicPr>
          <p:cNvPr id="16" name="그림 15" descr="2016 10 10_이음새 불량 본드 마르지 않은 불량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95593" y="1675565"/>
            <a:ext cx="2016223" cy="3697651"/>
          </a:xfrm>
          <a:prstGeom prst="rect">
            <a:avLst/>
          </a:prstGeom>
        </p:spPr>
      </p:pic>
      <p:pic>
        <p:nvPicPr>
          <p:cNvPr id="17" name="그림 16" descr="2016 10 10_이음새 불량 본드 마르지 않은 불량 02.jpg"/>
          <p:cNvPicPr>
            <a:picLocks noChangeAspect="1"/>
          </p:cNvPicPr>
          <p:nvPr/>
        </p:nvPicPr>
        <p:blipFill rotWithShape="1">
          <a:blip r:embed="rId6" cstate="print"/>
          <a:srcRect b="2191"/>
          <a:stretch/>
        </p:blipFill>
        <p:spPr>
          <a:xfrm>
            <a:off x="5983825" y="1675565"/>
            <a:ext cx="2166705" cy="3697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713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 descr="B-EX4T Series_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11752" y="2636912"/>
            <a:ext cx="2520280" cy="2520280"/>
          </a:xfrm>
          <a:prstGeom prst="rect">
            <a:avLst/>
          </a:prstGeom>
        </p:spPr>
      </p:pic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5. Short Pitch RF-Tag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의한 다양한 이슈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/>
              <a:pPr>
                <a:defRPr/>
              </a:pPr>
              <a:t>24</a:t>
            </a:fld>
            <a:endParaRPr lang="en-US" altLang="ko-KR" sz="2400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0" name="Text Box 28"/>
          <p:cNvSpPr txBox="1">
            <a:spLocks noChangeArrowheads="1"/>
          </p:cNvSpPr>
          <p:nvPr/>
        </p:nvSpPr>
        <p:spPr bwMode="auto">
          <a:xfrm>
            <a:off x="1619672" y="1268760"/>
            <a:ext cx="43924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5-6. Sticker Tag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출력 불량 샘플 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6)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3275856" y="2420888"/>
            <a:ext cx="1512168" cy="1008112"/>
            <a:chOff x="1763688" y="2132856"/>
            <a:chExt cx="1152128" cy="653068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1763688" y="2132856"/>
              <a:ext cx="1152128" cy="653068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842233" y="2234786"/>
              <a:ext cx="995038" cy="449208"/>
            </a:xfrm>
            <a:prstGeom prst="rect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</p:pic>
      </p:grpSp>
      <p:grpSp>
        <p:nvGrpSpPr>
          <p:cNvPr id="22" name="그룹 21"/>
          <p:cNvGrpSpPr/>
          <p:nvPr/>
        </p:nvGrpSpPr>
        <p:grpSpPr>
          <a:xfrm>
            <a:off x="2159123" y="4307867"/>
            <a:ext cx="4896161" cy="1008482"/>
            <a:chOff x="4572000" y="2670606"/>
            <a:chExt cx="3730408" cy="653308"/>
          </a:xfrm>
        </p:grpSpPr>
        <p:grpSp>
          <p:nvGrpSpPr>
            <p:cNvPr id="23" name="그룹 30"/>
            <p:cNvGrpSpPr/>
            <p:nvPr/>
          </p:nvGrpSpPr>
          <p:grpSpPr>
            <a:xfrm>
              <a:off x="4572000" y="2670846"/>
              <a:ext cx="1152128" cy="653068"/>
              <a:chOff x="5037977" y="1585041"/>
              <a:chExt cx="1152128" cy="653068"/>
            </a:xfrm>
          </p:grpSpPr>
          <p:sp>
            <p:nvSpPr>
              <p:cNvPr id="30" name="모서리가 둥근 직사각형 29"/>
              <p:cNvSpPr/>
              <p:nvPr/>
            </p:nvSpPr>
            <p:spPr>
              <a:xfrm>
                <a:off x="5037977" y="1585041"/>
                <a:ext cx="1152128" cy="653068"/>
              </a:xfrm>
              <a:prstGeom prst="roundRect">
                <a:avLst/>
              </a:prstGeom>
              <a:solidFill>
                <a:schemeClr val="bg1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1" name="그림 3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5175599" y="1686971"/>
                <a:ext cx="995037" cy="449208"/>
              </a:xfrm>
              <a:prstGeom prst="rect">
                <a:avLst/>
              </a:prstGeom>
            </p:spPr>
          </p:pic>
        </p:grpSp>
        <p:grpSp>
          <p:nvGrpSpPr>
            <p:cNvPr id="24" name="그룹 31"/>
            <p:cNvGrpSpPr/>
            <p:nvPr/>
          </p:nvGrpSpPr>
          <p:grpSpPr>
            <a:xfrm>
              <a:off x="7150280" y="2670846"/>
              <a:ext cx="1152128" cy="653068"/>
              <a:chOff x="6631810" y="1585041"/>
              <a:chExt cx="1152128" cy="653068"/>
            </a:xfrm>
          </p:grpSpPr>
          <p:sp>
            <p:nvSpPr>
              <p:cNvPr id="28" name="모서리가 둥근 직사각형 27"/>
              <p:cNvSpPr/>
              <p:nvPr/>
            </p:nvSpPr>
            <p:spPr>
              <a:xfrm>
                <a:off x="6631810" y="1585041"/>
                <a:ext cx="1152128" cy="653068"/>
              </a:xfrm>
              <a:prstGeom prst="roundRect">
                <a:avLst/>
              </a:prstGeom>
              <a:solidFill>
                <a:schemeClr val="bg1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29" name="그림 28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6717670" y="1760123"/>
                <a:ext cx="995038" cy="449208"/>
              </a:xfrm>
              <a:prstGeom prst="rect">
                <a:avLst/>
              </a:prstGeom>
            </p:spPr>
          </p:pic>
        </p:grpSp>
        <p:grpSp>
          <p:nvGrpSpPr>
            <p:cNvPr id="25" name="그룹 29"/>
            <p:cNvGrpSpPr/>
            <p:nvPr/>
          </p:nvGrpSpPr>
          <p:grpSpPr>
            <a:xfrm>
              <a:off x="5861140" y="2670606"/>
              <a:ext cx="1152128" cy="653068"/>
              <a:chOff x="5037977" y="2528321"/>
              <a:chExt cx="1152128" cy="653068"/>
            </a:xfrm>
          </p:grpSpPr>
          <p:sp>
            <p:nvSpPr>
              <p:cNvPr id="26" name="모서리가 둥근 직사각형 25"/>
              <p:cNvSpPr/>
              <p:nvPr/>
            </p:nvSpPr>
            <p:spPr>
              <a:xfrm>
                <a:off x="5037977" y="2528321"/>
                <a:ext cx="1152128" cy="653068"/>
              </a:xfrm>
              <a:prstGeom prst="roundRect">
                <a:avLst/>
              </a:prstGeom>
              <a:solidFill>
                <a:schemeClr val="bg1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27" name="그림 26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5079946" y="2557099"/>
                <a:ext cx="995038" cy="449208"/>
              </a:xfrm>
              <a:prstGeom prst="rect">
                <a:avLst/>
              </a:prstGeom>
            </p:spPr>
          </p:pic>
        </p:grpSp>
      </p:grpSp>
      <p:sp>
        <p:nvSpPr>
          <p:cNvPr id="32" name="Text Box 28"/>
          <p:cNvSpPr txBox="1">
            <a:spLocks noChangeArrowheads="1"/>
          </p:cNvSpPr>
          <p:nvPr/>
        </p:nvSpPr>
        <p:spPr bwMode="auto">
          <a:xfrm>
            <a:off x="5652120" y="2780928"/>
            <a:ext cx="396044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Sticker Tag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출력 정상인 경우 샘플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Text Box 28"/>
          <p:cNvSpPr txBox="1">
            <a:spLocks noChangeArrowheads="1"/>
          </p:cNvSpPr>
          <p:nvPr/>
        </p:nvSpPr>
        <p:spPr bwMode="auto">
          <a:xfrm>
            <a:off x="2915816" y="5570076"/>
            <a:ext cx="39604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Sticker Tag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출력 </a:t>
            </a:r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불량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인 경우 샘플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사각형 설명선 33"/>
          <p:cNvSpPr/>
          <p:nvPr/>
        </p:nvSpPr>
        <p:spPr>
          <a:xfrm>
            <a:off x="5652120" y="2276872"/>
            <a:ext cx="1296144" cy="523084"/>
          </a:xfrm>
          <a:prstGeom prst="wedgeRectCallout">
            <a:avLst>
              <a:gd name="adj1" fmla="val -114613"/>
              <a:gd name="adj2" fmla="val 110266"/>
            </a:avLst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5724128" y="2276872"/>
            <a:ext cx="1178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PET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지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스티커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유포지 스티커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사각형 설명선 36"/>
          <p:cNvSpPr/>
          <p:nvPr/>
        </p:nvSpPr>
        <p:spPr>
          <a:xfrm flipH="1" flipV="1">
            <a:off x="1403648" y="2852936"/>
            <a:ext cx="1152128" cy="504056"/>
          </a:xfrm>
          <a:prstGeom prst="wedgeRectCallout">
            <a:avLst>
              <a:gd name="adj1" fmla="val -123828"/>
              <a:gd name="adj2" fmla="val 9268"/>
            </a:avLst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1403648" y="285293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DRY </a:t>
            </a: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IN - LAY  Tag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직사각형 37"/>
          <p:cNvSpPr/>
          <p:nvPr/>
        </p:nvSpPr>
        <p:spPr bwMode="auto">
          <a:xfrm>
            <a:off x="3059832" y="2636912"/>
            <a:ext cx="2016224" cy="144016"/>
          </a:xfrm>
          <a:prstGeom prst="rect">
            <a:avLst/>
          </a:prstGeom>
          <a:noFill/>
          <a:ln w="25400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39" name="직사각형 38"/>
          <p:cNvSpPr/>
          <p:nvPr/>
        </p:nvSpPr>
        <p:spPr bwMode="auto">
          <a:xfrm rot="16200000">
            <a:off x="3311860" y="2744924"/>
            <a:ext cx="1512168" cy="144016"/>
          </a:xfrm>
          <a:prstGeom prst="rect">
            <a:avLst/>
          </a:prstGeom>
          <a:noFill/>
          <a:ln w="25400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43" name="직사각형 42"/>
          <p:cNvSpPr/>
          <p:nvPr/>
        </p:nvSpPr>
        <p:spPr bwMode="auto">
          <a:xfrm rot="16200000">
            <a:off x="2159732" y="4669976"/>
            <a:ext cx="1512168" cy="144016"/>
          </a:xfrm>
          <a:prstGeom prst="rect">
            <a:avLst/>
          </a:prstGeom>
          <a:noFill/>
          <a:ln w="25400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44" name="직사각형 43"/>
          <p:cNvSpPr/>
          <p:nvPr/>
        </p:nvSpPr>
        <p:spPr bwMode="auto">
          <a:xfrm>
            <a:off x="3707904" y="4797152"/>
            <a:ext cx="1800200" cy="144016"/>
          </a:xfrm>
          <a:prstGeom prst="rect">
            <a:avLst/>
          </a:prstGeom>
          <a:noFill/>
          <a:ln w="25400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45" name="직사각형 44"/>
          <p:cNvSpPr/>
          <p:nvPr/>
        </p:nvSpPr>
        <p:spPr bwMode="auto">
          <a:xfrm>
            <a:off x="5580112" y="4777988"/>
            <a:ext cx="1800200" cy="144016"/>
          </a:xfrm>
          <a:prstGeom prst="rect">
            <a:avLst/>
          </a:prstGeom>
          <a:noFill/>
          <a:ln w="25400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pic>
        <p:nvPicPr>
          <p:cNvPr id="41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4797152"/>
            <a:ext cx="1368152" cy="651766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8713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6. RF-ID Tag Encoding &amp; Printing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이슈 </a:t>
            </a: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/>
              <a:pPr>
                <a:defRPr/>
              </a:pPr>
              <a:t>25</a:t>
            </a:fld>
            <a:endParaRPr lang="en-US" altLang="ko-KR" sz="2400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42" name="Text Box 28"/>
          <p:cNvSpPr txBox="1">
            <a:spLocks noChangeArrowheads="1"/>
          </p:cNvSpPr>
          <p:nvPr/>
        </p:nvSpPr>
        <p:spPr bwMode="auto">
          <a:xfrm>
            <a:off x="1691680" y="1340768"/>
            <a:ext cx="468052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Wingdings"/>
              <a:buChar char="ß"/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Data Encoding + Bar-Code Print</a:t>
            </a:r>
          </a:p>
          <a:p>
            <a:pPr>
              <a:spcBef>
                <a:spcPct val="0"/>
              </a:spcBef>
              <a:buFont typeface="Wingdings"/>
              <a:buChar char="ß"/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타사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Printer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상태 동영상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1835696" y="2348880"/>
            <a:ext cx="4608512" cy="1296144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713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7. RF-ID Tag Encoding &amp; Printing </a:t>
            </a:r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</a:rPr>
              <a:t>문제점</a:t>
            </a:r>
            <a:r>
              <a:rPr lang="en-US" altLang="ko-KR" sz="2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</a:rPr>
              <a:t>해결 </a:t>
            </a:r>
            <a:r>
              <a:rPr lang="en-US" altLang="ko-KR" sz="24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/>
              <a:pPr>
                <a:defRPr/>
              </a:pPr>
              <a:t>26</a:t>
            </a:fld>
            <a:endParaRPr lang="en-US" altLang="ko-KR" sz="2400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42" name="Text Box 28"/>
          <p:cNvSpPr txBox="1">
            <a:spLocks noChangeArrowheads="1"/>
          </p:cNvSpPr>
          <p:nvPr/>
        </p:nvSpPr>
        <p:spPr bwMode="auto">
          <a:xfrm>
            <a:off x="1691680" y="1340768"/>
            <a:ext cx="568863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Wingdings"/>
              <a:buChar char="ß"/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Data Encoding + Bar-Code Print</a:t>
            </a:r>
          </a:p>
          <a:p>
            <a:pPr>
              <a:spcBef>
                <a:spcPct val="0"/>
              </a:spcBef>
              <a:buFont typeface="Wingdings"/>
              <a:buChar char="ß"/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2000" b="1" dirty="0" err="1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순정품을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개선한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Printer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상태 동영상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직사각형 45"/>
          <p:cNvSpPr/>
          <p:nvPr/>
        </p:nvSpPr>
        <p:spPr bwMode="auto">
          <a:xfrm>
            <a:off x="1835696" y="2348880"/>
            <a:ext cx="4608512" cy="1296144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713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287968" y="848521"/>
            <a:ext cx="78560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7. RF-ID Tag Encoding &amp; Printing </a:t>
            </a:r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</a:rPr>
              <a:t>문제점</a:t>
            </a:r>
            <a:r>
              <a:rPr lang="en-US" altLang="ko-KR" sz="2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</a:rPr>
              <a:t>해결 </a:t>
            </a:r>
            <a:r>
              <a:rPr lang="en-US" altLang="ko-KR" sz="24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/>
              <a:pPr>
                <a:defRPr/>
              </a:pPr>
              <a:t>27</a:t>
            </a:fld>
            <a:endParaRPr lang="en-US" altLang="ko-KR" sz="2400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IV.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RF-ID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에 의한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42" name="Text Box 28"/>
          <p:cNvSpPr txBox="1">
            <a:spLocks noChangeArrowheads="1"/>
          </p:cNvSpPr>
          <p:nvPr/>
        </p:nvSpPr>
        <p:spPr bwMode="auto">
          <a:xfrm>
            <a:off x="1691680" y="1340768"/>
            <a:ext cx="67687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Wingdings"/>
              <a:buChar char="ß"/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Data Encoding + Bar-Code Print</a:t>
            </a:r>
          </a:p>
          <a:p>
            <a:pPr>
              <a:spcBef>
                <a:spcPct val="0"/>
              </a:spcBef>
              <a:buFont typeface="Wingdings"/>
              <a:buChar char="ß"/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2000" b="1" dirty="0" err="1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순정품과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2000" b="1" dirty="0" err="1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개선품을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비교한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Printer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상태 동영상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  <a:sym typeface="Wingdings" panose="05000000000000000000" pitchFamily="2" charset="2"/>
              </a:rPr>
              <a:t>  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835696" y="2348880"/>
            <a:ext cx="4608512" cy="1296144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713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pic>
        <p:nvPicPr>
          <p:cNvPr id="23" name="그림 26" descr="RFiD Tag 22 x 12_세로방향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700808"/>
            <a:ext cx="1695926" cy="807915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14" name="Text Box 28"/>
          <p:cNvSpPr txBox="1">
            <a:spLocks noChangeArrowheads="1"/>
          </p:cNvSpPr>
          <p:nvPr/>
        </p:nvSpPr>
        <p:spPr bwMode="auto">
          <a:xfrm>
            <a:off x="1691680" y="2420888"/>
            <a:ext cx="20162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800" dirty="0" smtClean="0">
                <a:latin typeface="Arial Unicode MS"/>
                <a:ea typeface="Arial Unicode MS"/>
                <a:cs typeface="Arial Unicode MS"/>
              </a:rPr>
              <a:t>① 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안</a:t>
            </a: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) In Lay Tag</a:t>
            </a:r>
            <a:endParaRPr lang="ko-KR" altLang="en-US" sz="1800" b="1" dirty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 Box 28"/>
          <p:cNvSpPr txBox="1">
            <a:spLocks noChangeArrowheads="1"/>
          </p:cNvSpPr>
          <p:nvPr/>
        </p:nvSpPr>
        <p:spPr bwMode="auto">
          <a:xfrm>
            <a:off x="1214414" y="785794"/>
            <a:ext cx="52149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1. RF-ID Tag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부착 방법 </a:t>
            </a:r>
            <a:r>
              <a:rPr lang="ko-KR" altLang="en-US" sz="2400" dirty="0" smtClean="0">
                <a:latin typeface="Arial Unicode MS"/>
                <a:ea typeface="Arial Unicode MS"/>
                <a:cs typeface="Arial Unicode MS"/>
              </a:rPr>
              <a:t>①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827584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패션 의류 유통용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부착 방법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24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24</a:t>
            </a:r>
            <a:endParaRPr lang="en-US" altLang="ko-KR" sz="2400" dirty="0"/>
          </a:p>
        </p:txBody>
      </p:sp>
      <p:sp>
        <p:nvSpPr>
          <p:cNvPr id="36" name="Text Box 28"/>
          <p:cNvSpPr txBox="1">
            <a:spLocks noChangeArrowheads="1"/>
          </p:cNvSpPr>
          <p:nvPr/>
        </p:nvSpPr>
        <p:spPr bwMode="auto">
          <a:xfrm>
            <a:off x="6660232" y="1268760"/>
            <a:ext cx="2664296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무지 스티커 라벨 내에 삽입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용도에 따라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Char char="-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PET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강질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스티커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Char char="-"/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유포지 유연한 스티커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Char char="-"/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일반 아트재질 스티커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오른쪽 화살표 38"/>
          <p:cNvSpPr/>
          <p:nvPr/>
        </p:nvSpPr>
        <p:spPr bwMode="auto">
          <a:xfrm>
            <a:off x="3851920" y="1772816"/>
            <a:ext cx="432048" cy="648072"/>
          </a:xfrm>
          <a:prstGeom prst="rightArrow">
            <a:avLst/>
          </a:prstGeom>
          <a:solidFill>
            <a:schemeClr val="accent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pic>
        <p:nvPicPr>
          <p:cNvPr id="13" name="Picture 4" descr="C:\Users\SJN\Google 드라이브\15 03 이미지보관 자료\RF Sample Tag 모음\RF Tag 라벨 디자인\Tag 디자인 세로 방향 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277189"/>
            <a:ext cx="1584176" cy="793252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</p:pic>
      <p:sp>
        <p:nvSpPr>
          <p:cNvPr id="15" name="직사각형 14"/>
          <p:cNvSpPr/>
          <p:nvPr/>
        </p:nvSpPr>
        <p:spPr bwMode="auto">
          <a:xfrm>
            <a:off x="4860032" y="1340768"/>
            <a:ext cx="1584176" cy="792088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37" name="직사각형 36"/>
          <p:cNvSpPr/>
          <p:nvPr/>
        </p:nvSpPr>
        <p:spPr bwMode="auto">
          <a:xfrm>
            <a:off x="4644008" y="1124744"/>
            <a:ext cx="2016224" cy="2160240"/>
          </a:xfrm>
          <a:prstGeom prst="rect">
            <a:avLst/>
          </a:prstGeom>
          <a:noFill/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pic>
        <p:nvPicPr>
          <p:cNvPr id="18" name="그림 17" descr="부탁방법 1 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5776" y="3356992"/>
            <a:ext cx="3140968" cy="3140968"/>
          </a:xfrm>
          <a:prstGeom prst="rect">
            <a:avLst/>
          </a:prstGeom>
        </p:spPr>
      </p:pic>
      <p:pic>
        <p:nvPicPr>
          <p:cNvPr id="20" name="그림 19" descr="부탁방법 2 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4" y="3356992"/>
            <a:ext cx="2924944" cy="29249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4" descr="C:\Users\SJN\Google 드라이브\15 03 이미지보관 자료\RF Sample Tag 모음\RF Tag 라벨 디자인\Tag 디자인 세로 방향 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1988840"/>
            <a:ext cx="1368152" cy="685081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</p:pic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4" name="Text Box 28"/>
          <p:cNvSpPr txBox="1">
            <a:spLocks noChangeArrowheads="1"/>
          </p:cNvSpPr>
          <p:nvPr/>
        </p:nvSpPr>
        <p:spPr bwMode="auto">
          <a:xfrm>
            <a:off x="1619672" y="2852936"/>
            <a:ext cx="201622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ko-KR" sz="1600" b="1" u="sng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600" b="1" u="sng" dirty="0" smtClean="0">
                <a:latin typeface="맑은 고딕" pitchFamily="50" charset="-127"/>
                <a:ea typeface="맑은 고딕" pitchFamily="50" charset="-127"/>
              </a:rPr>
              <a:t>안 </a:t>
            </a:r>
            <a:r>
              <a:rPr lang="en-US" altLang="ko-KR" sz="1600" b="1" u="sng" dirty="0" smtClean="0">
                <a:latin typeface="맑은 고딕" pitchFamily="50" charset="-127"/>
                <a:ea typeface="맑은 고딕" pitchFamily="50" charset="-127"/>
              </a:rPr>
              <a:t> In Lay Tag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+ Sticker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재질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스티커 라벨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출력용으로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가공  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827584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패션 의류 유통용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부착 방법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pic>
        <p:nvPicPr>
          <p:cNvPr id="37893" name="Picture 5" descr="C:\Users\SJN\Google 드라이브\15 03 이미지보관 자료\RF Sample Tag 모음\RF Tag 라벨 디자인\Tag 디자인 가로방향 롤 타입 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60607" y="1334389"/>
            <a:ext cx="1491513" cy="2886699"/>
          </a:xfrm>
          <a:prstGeom prst="rect">
            <a:avLst/>
          </a:prstGeom>
          <a:noFill/>
        </p:spPr>
      </p:pic>
      <p:sp>
        <p:nvSpPr>
          <p:cNvPr id="24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25</a:t>
            </a:r>
            <a:endParaRPr lang="en-US" altLang="ko-KR" sz="2400" dirty="0"/>
          </a:p>
        </p:txBody>
      </p:sp>
      <p:pic>
        <p:nvPicPr>
          <p:cNvPr id="28" name="Picture 5" descr="C:\Users\SJN\Google 드라이브\15 03 이미지보관 자료\RF Sample Tag 모음\RF Tag 라벨 디자인\Tag 디자인 가로방향 롤 타입 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60607" y="3710653"/>
            <a:ext cx="1491513" cy="2886699"/>
          </a:xfrm>
          <a:prstGeom prst="rect">
            <a:avLst/>
          </a:prstGeom>
          <a:noFill/>
        </p:spPr>
      </p:pic>
      <p:pic>
        <p:nvPicPr>
          <p:cNvPr id="11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1844824"/>
            <a:ext cx="1058084" cy="504056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13" name="모서리가 둥근 직사각형 12"/>
          <p:cNvSpPr/>
          <p:nvPr/>
        </p:nvSpPr>
        <p:spPr bwMode="auto">
          <a:xfrm>
            <a:off x="4232615" y="1694429"/>
            <a:ext cx="1368152" cy="576064"/>
          </a:xfrm>
          <a:prstGeom prst="roundRect">
            <a:avLst/>
          </a:prstGeom>
          <a:solidFill>
            <a:schemeClr val="bg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4232615" y="2486517"/>
            <a:ext cx="1368152" cy="576064"/>
          </a:xfrm>
          <a:prstGeom prst="roundRect">
            <a:avLst/>
          </a:prstGeom>
          <a:solidFill>
            <a:schemeClr val="bg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4232615" y="3278605"/>
            <a:ext cx="1368152" cy="576064"/>
          </a:xfrm>
          <a:prstGeom prst="roundRect">
            <a:avLst/>
          </a:prstGeom>
          <a:solidFill>
            <a:schemeClr val="bg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 bwMode="auto">
          <a:xfrm>
            <a:off x="4232615" y="4070693"/>
            <a:ext cx="1368152" cy="576064"/>
          </a:xfrm>
          <a:prstGeom prst="roundRect">
            <a:avLst/>
          </a:prstGeom>
          <a:solidFill>
            <a:schemeClr val="bg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pic>
        <p:nvPicPr>
          <p:cNvPr id="20" name="Picture 2" descr="C:\Users\이경진\Desktop\단색 케어라벨_lon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96752"/>
            <a:ext cx="1258888" cy="5400675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sp>
        <p:nvSpPr>
          <p:cNvPr id="21" name="모서리가 둥근 직사각형 20"/>
          <p:cNvSpPr/>
          <p:nvPr/>
        </p:nvSpPr>
        <p:spPr bwMode="auto">
          <a:xfrm>
            <a:off x="1835696" y="2060848"/>
            <a:ext cx="1368152" cy="576064"/>
          </a:xfrm>
          <a:prstGeom prst="roundRect">
            <a:avLst/>
          </a:prstGeom>
          <a:solidFill>
            <a:schemeClr val="bg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26" name="오른쪽 화살표 25"/>
          <p:cNvSpPr/>
          <p:nvPr/>
        </p:nvSpPr>
        <p:spPr bwMode="auto">
          <a:xfrm>
            <a:off x="3635896" y="4437112"/>
            <a:ext cx="432048" cy="648072"/>
          </a:xfrm>
          <a:prstGeom prst="rightArrow">
            <a:avLst/>
          </a:prstGeom>
          <a:solidFill>
            <a:schemeClr val="accent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27" name="오른쪽 화살표 26"/>
          <p:cNvSpPr/>
          <p:nvPr/>
        </p:nvSpPr>
        <p:spPr bwMode="auto">
          <a:xfrm rot="13454384">
            <a:off x="7545121" y="2695736"/>
            <a:ext cx="432048" cy="648072"/>
          </a:xfrm>
          <a:prstGeom prst="rightArrow">
            <a:avLst/>
          </a:prstGeom>
          <a:solidFill>
            <a:schemeClr val="accent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29" name="Text Box 28"/>
          <p:cNvSpPr txBox="1">
            <a:spLocks noChangeArrowheads="1"/>
          </p:cNvSpPr>
          <p:nvPr/>
        </p:nvSpPr>
        <p:spPr bwMode="auto">
          <a:xfrm>
            <a:off x="7452320" y="3356992"/>
            <a:ext cx="1368152" cy="8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봉제 시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안쪽에 수작업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부착</a:t>
            </a:r>
            <a:endParaRPr lang="ko-KR" altLang="en-US" sz="11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1214414" y="785794"/>
            <a:ext cx="52149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1. RF-ID Tag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부착 방법 </a:t>
            </a:r>
            <a:r>
              <a:rPr lang="ko-KR" altLang="en-US" sz="2400" dirty="0" smtClean="0">
                <a:latin typeface="Arial Unicode MS"/>
                <a:ea typeface="Arial Unicode MS"/>
                <a:cs typeface="Arial Unicode MS"/>
              </a:rPr>
              <a:t>②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1" name="Picture 4" descr="C:\Users\SJN\Google 드라이브\15 03 이미지보관 자료\RF Sample Tag 모음\RF Tag 라벨 디자인\Tag 디자인 세로 방향 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797152"/>
            <a:ext cx="1368152" cy="685081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</p:pic>
      <p:sp>
        <p:nvSpPr>
          <p:cNvPr id="32" name="직사각형 31"/>
          <p:cNvSpPr/>
          <p:nvPr/>
        </p:nvSpPr>
        <p:spPr>
          <a:xfrm>
            <a:off x="1475656" y="5661248"/>
            <a:ext cx="20882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출력 동시에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Encoding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  ( Tag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정보 입력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 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827584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패션 의류 유통용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부착 방법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1621660" y="1475739"/>
            <a:ext cx="32568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안   </a:t>
            </a: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Sticker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Tag +</a:t>
            </a:r>
          </a:p>
          <a:p>
            <a:pPr>
              <a:spcBef>
                <a:spcPct val="0"/>
              </a:spcBef>
            </a:pP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무지 </a:t>
            </a: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Care Label </a:t>
            </a:r>
            <a:endParaRPr lang="ko-KR" altLang="en-US" sz="1800" b="1" dirty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233742" y="4691319"/>
            <a:ext cx="23042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기존 사용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Care Label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폭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원단에 맞게 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47664" y="2478390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재봉선 표시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</a:t>
            </a:r>
            <a:endParaRPr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406382"/>
            <a:ext cx="1584176" cy="2108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26</a:t>
            </a:r>
            <a:endParaRPr lang="en-US" altLang="ko-KR" sz="2400" dirty="0"/>
          </a:p>
        </p:txBody>
      </p:sp>
      <p:pic>
        <p:nvPicPr>
          <p:cNvPr id="25" name="Picture 4" descr="C:\Users\SJN\Google 드라이브\15 03 이미지보관 자료\RF Sample Tag 모음\RF Tag 라벨 디자인\Tag 디자인 세로 방향 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602015" y="3144120"/>
            <a:ext cx="936106" cy="468741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</p:pic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1214414" y="785794"/>
            <a:ext cx="52149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2. RF-ID Tag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부착 방법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9" name="Picture 4" descr="C:\Users\SJN\Google 드라이브\15 03 이미지보관 자료\RF Sample Tag 모음\RF Tag 라벨 디자인\Tag 디자인 세로 방향 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736536" y="3089718"/>
            <a:ext cx="1006634" cy="504057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</p:pic>
      <p:sp>
        <p:nvSpPr>
          <p:cNvPr id="31" name="오른쪽 화살표 30"/>
          <p:cNvSpPr/>
          <p:nvPr/>
        </p:nvSpPr>
        <p:spPr bwMode="auto">
          <a:xfrm>
            <a:off x="2411760" y="2982446"/>
            <a:ext cx="432048" cy="648072"/>
          </a:xfrm>
          <a:prstGeom prst="rightArrow">
            <a:avLst/>
          </a:prstGeom>
          <a:solidFill>
            <a:schemeClr val="accent1"/>
          </a:solid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246712" y="5498648"/>
            <a:ext cx="23042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Care Label </a:t>
            </a:r>
          </a:p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후면 원단에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기계로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자동 부착 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7" name="Picture 4" descr="C:\Users\이경진\Desktop\2색 케어라벨_shor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8300" y="1595438"/>
            <a:ext cx="969804" cy="2337618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sp>
        <p:nvSpPr>
          <p:cNvPr id="38" name="직사각형 37"/>
          <p:cNvSpPr/>
          <p:nvPr/>
        </p:nvSpPr>
        <p:spPr>
          <a:xfrm>
            <a:off x="3974202" y="2674457"/>
            <a:ext cx="4796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+</a:t>
            </a:r>
            <a:endParaRPr lang="ko-KR" altLang="en-US" sz="2800" dirty="0"/>
          </a:p>
        </p:txBody>
      </p:sp>
      <p:sp>
        <p:nvSpPr>
          <p:cNvPr id="39" name="TextBox 38"/>
          <p:cNvSpPr txBox="1"/>
          <p:nvPr/>
        </p:nvSpPr>
        <p:spPr>
          <a:xfrm>
            <a:off x="5420315" y="1556792"/>
            <a:ext cx="34356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800" b="1" dirty="0" smtClean="0">
                <a:latin typeface="맑은 고딕" pitchFamily="50" charset="-127"/>
                <a:ea typeface="맑은 고딕" pitchFamily="50" charset="-127"/>
              </a:rPr>
              <a:t>기존 </a:t>
            </a:r>
            <a:r>
              <a:rPr lang="en-US" altLang="ko-KR" sz="1800" b="1" dirty="0" smtClean="0">
                <a:latin typeface="맑은 고딕" pitchFamily="50" charset="-127"/>
                <a:ea typeface="맑은 고딕" pitchFamily="50" charset="-127"/>
              </a:rPr>
              <a:t>Care Label </a:t>
            </a:r>
            <a:r>
              <a:rPr lang="ko-KR" altLang="en-US" sz="1800" b="1" dirty="0" smtClean="0">
                <a:latin typeface="맑은 고딕" pitchFamily="50" charset="-127"/>
                <a:ea typeface="맑은 고딕" pitchFamily="50" charset="-127"/>
              </a:rPr>
              <a:t>변형 없이</a:t>
            </a:r>
            <a:endParaRPr lang="en-US" altLang="ko-KR" sz="18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8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800" b="1" dirty="0" smtClean="0">
                <a:latin typeface="맑은 고딕" pitchFamily="50" charset="-127"/>
                <a:ea typeface="맑은 고딕" pitchFamily="50" charset="-127"/>
              </a:rPr>
              <a:t>ID label Type</a:t>
            </a:r>
            <a:r>
              <a:rPr lang="ko-KR" altLang="en-US" sz="1800" b="1" dirty="0" smtClean="0">
                <a:latin typeface="맑은 고딕" pitchFamily="50" charset="-127"/>
                <a:ea typeface="맑은 고딕" pitchFamily="50" charset="-127"/>
              </a:rPr>
              <a:t>의</a:t>
            </a:r>
            <a:endParaRPr lang="en-US" altLang="ko-KR" sz="18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8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8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800" b="1" dirty="0" smtClean="0">
                <a:latin typeface="맑은 고딕" pitchFamily="50" charset="-127"/>
                <a:ea typeface="맑은 고딕" pitchFamily="50" charset="-127"/>
              </a:rPr>
              <a:t>RF-ID Tag </a:t>
            </a:r>
            <a:r>
              <a:rPr lang="ko-KR" altLang="en-US" sz="1800" b="1" dirty="0" smtClean="0">
                <a:latin typeface="맑은 고딕" pitchFamily="50" charset="-127"/>
                <a:ea typeface="맑은 고딕" pitchFamily="50" charset="-127"/>
              </a:rPr>
              <a:t>한창을 추가</a:t>
            </a:r>
            <a:endParaRPr lang="ko-KR" altLang="en-US" sz="18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7" name="그림 16" descr="부탁방법 3 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24128" y="3573016"/>
            <a:ext cx="944201" cy="21328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1043608" y="1916832"/>
            <a:ext cx="3672408" cy="3384376"/>
            <a:chOff x="-180528" y="4281294"/>
            <a:chExt cx="2568128" cy="2307095"/>
          </a:xfrm>
        </p:grpSpPr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-180528" y="4281294"/>
              <a:ext cx="2047875" cy="2047875"/>
            </a:xfrm>
            <a:prstGeom prst="rect">
              <a:avLst/>
            </a:prstGeom>
          </p:spPr>
        </p:pic>
        <p:grpSp>
          <p:nvGrpSpPr>
            <p:cNvPr id="3" name="그룹 36"/>
            <p:cNvGrpSpPr/>
            <p:nvPr/>
          </p:nvGrpSpPr>
          <p:grpSpPr>
            <a:xfrm>
              <a:off x="1139573" y="5291675"/>
              <a:ext cx="1248027" cy="1296714"/>
              <a:chOff x="1139573" y="5291675"/>
              <a:chExt cx="1248027" cy="1296714"/>
            </a:xfrm>
          </p:grpSpPr>
          <p:pic>
            <p:nvPicPr>
              <p:cNvPr id="32" name="그림 33" descr="Care Label 이미지 01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139573" y="5291675"/>
                <a:ext cx="576228" cy="1296714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</p:pic>
          <p:pic>
            <p:nvPicPr>
              <p:cNvPr id="33" name="그림 34" descr="RFiD Tag 22 x 12_세로방향 02.png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003917" y="5472821"/>
                <a:ext cx="383683" cy="5700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" name="그림 7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 rot="8962097">
                <a:off x="1705342" y="6244276"/>
                <a:ext cx="667414" cy="1417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15" name="Text Box 28"/>
          <p:cNvSpPr txBox="1">
            <a:spLocks noChangeArrowheads="1"/>
          </p:cNvSpPr>
          <p:nvPr/>
        </p:nvSpPr>
        <p:spPr bwMode="auto">
          <a:xfrm>
            <a:off x="3419872" y="1556792"/>
            <a:ext cx="2664296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안</a:t>
            </a: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Sticker</a:t>
            </a:r>
            <a:r>
              <a:rPr lang="ko-KR" altLang="en-US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600" b="1" dirty="0" smtClean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1600" b="1" dirty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Tag </a:t>
            </a:r>
            <a:r>
              <a:rPr lang="ko-KR" altLang="en-US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붙어 있는 상태 </a:t>
            </a:r>
            <a:endParaRPr lang="en-US" altLang="ko-KR" sz="1600" b="1" dirty="0" smtClean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endParaRPr lang="en-US" altLang="ko-KR" sz="1600" b="1" dirty="0" smtClean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+ </a:t>
            </a:r>
            <a:r>
              <a:rPr lang="ko-KR" altLang="en-US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신체치수 취급주의</a:t>
            </a:r>
            <a:endParaRPr lang="en-US" altLang="ko-KR" sz="1600" b="1" dirty="0" smtClean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   Care Label </a:t>
            </a:r>
          </a:p>
          <a:p>
            <a:pPr>
              <a:spcBef>
                <a:spcPct val="0"/>
              </a:spcBef>
            </a:pPr>
            <a:endParaRPr lang="en-US" altLang="ko-KR" sz="1600" b="1" dirty="0" smtClean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+ </a:t>
            </a:r>
            <a:r>
              <a:rPr lang="ko-KR" altLang="en-US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출력 동시에 </a:t>
            </a: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Encoding </a:t>
            </a:r>
          </a:p>
          <a:p>
            <a:pPr>
              <a:spcBef>
                <a:spcPct val="0"/>
              </a:spcBef>
            </a:pP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   ( Tag</a:t>
            </a:r>
            <a:r>
              <a:rPr lang="ko-KR" altLang="en-US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정보 입력 </a:t>
            </a: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)  </a:t>
            </a:r>
            <a:endParaRPr lang="ko-KR" altLang="en-US" sz="1600" b="1" dirty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827584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패션 의류 유통용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부착 방법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24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27</a:t>
            </a:r>
            <a:endParaRPr lang="en-US" altLang="ko-KR" sz="2400" dirty="0"/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1214414" y="785794"/>
            <a:ext cx="52149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3. RF-ID Tag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부착 방법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9" name="Picture 2" descr="C:\Users\이경진\Desktop\단색 케어라벨_long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556792"/>
            <a:ext cx="990311" cy="4248472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31" name="Picture 2" descr="C:\Users\이경진\Desktop\단색 케어라벨_long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56992"/>
            <a:ext cx="937776" cy="2520280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16" name="그림 15" descr="B-EX4T Series_0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283968" y="4509120"/>
            <a:ext cx="2232248" cy="223224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10" cstate="print">
            <a:lum bright="-44000" contrast="5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1556792"/>
            <a:ext cx="1478287" cy="4608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2699792" y="3933056"/>
            <a:ext cx="3096344" cy="2808312"/>
            <a:chOff x="-180528" y="4281294"/>
            <a:chExt cx="2568128" cy="2307095"/>
          </a:xfrm>
        </p:grpSpPr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-180528" y="4281294"/>
              <a:ext cx="2047875" cy="2047875"/>
            </a:xfrm>
            <a:prstGeom prst="rect">
              <a:avLst/>
            </a:prstGeom>
          </p:spPr>
        </p:pic>
        <p:grpSp>
          <p:nvGrpSpPr>
            <p:cNvPr id="3" name="그룹 36"/>
            <p:cNvGrpSpPr/>
            <p:nvPr/>
          </p:nvGrpSpPr>
          <p:grpSpPr>
            <a:xfrm>
              <a:off x="1139573" y="5291675"/>
              <a:ext cx="1248027" cy="1296714"/>
              <a:chOff x="1139573" y="5291675"/>
              <a:chExt cx="1248027" cy="1296714"/>
            </a:xfrm>
          </p:grpSpPr>
          <p:pic>
            <p:nvPicPr>
              <p:cNvPr id="32" name="그림 33" descr="Care Label 이미지 01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139573" y="5291675"/>
                <a:ext cx="576228" cy="1296714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</p:pic>
          <p:pic>
            <p:nvPicPr>
              <p:cNvPr id="33" name="그림 34" descr="RFiD Tag 22 x 12_세로방향 02.png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003917" y="5472821"/>
                <a:ext cx="383683" cy="5700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" name="그림 7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 rot="8962097">
                <a:off x="1705342" y="6244276"/>
                <a:ext cx="667414" cy="1417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3" name="그림 26" descr="RFiD Tag 22 x 12_세로방향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32482" y="1576098"/>
            <a:ext cx="1695926" cy="807915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14" name="Text Box 28"/>
          <p:cNvSpPr txBox="1">
            <a:spLocks noChangeArrowheads="1"/>
          </p:cNvSpPr>
          <p:nvPr/>
        </p:nvSpPr>
        <p:spPr bwMode="auto">
          <a:xfrm>
            <a:off x="2628408" y="1538827"/>
            <a:ext cx="138092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안</a:t>
            </a: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) In Lay </a:t>
            </a:r>
          </a:p>
          <a:p>
            <a:pPr>
              <a:spcBef>
                <a:spcPct val="0"/>
              </a:spcBef>
            </a:pPr>
            <a:r>
              <a:rPr lang="en-US" altLang="ko-KR" sz="1800" b="1" dirty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  Tag</a:t>
            </a:r>
          </a:p>
          <a:p>
            <a:pPr>
              <a:spcBef>
                <a:spcPct val="0"/>
              </a:spcBef>
            </a:pP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+ Sticker</a:t>
            </a:r>
          </a:p>
          <a:p>
            <a:pPr>
              <a:spcBef>
                <a:spcPct val="0"/>
              </a:spcBef>
            </a:pPr>
            <a:r>
              <a:rPr lang="en-US" altLang="ko-KR" sz="1800" b="1" dirty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재질 </a:t>
            </a:r>
            <a:endParaRPr lang="ko-KR" altLang="en-US" sz="1800" b="1" dirty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 Box 28"/>
          <p:cNvSpPr txBox="1">
            <a:spLocks noChangeArrowheads="1"/>
          </p:cNvSpPr>
          <p:nvPr/>
        </p:nvSpPr>
        <p:spPr bwMode="auto">
          <a:xfrm>
            <a:off x="5475788" y="4941456"/>
            <a:ext cx="2376264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안</a:t>
            </a: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) Sticker</a:t>
            </a:r>
            <a:r>
              <a:rPr lang="ko-KR" altLang="en-US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600" b="1" dirty="0" smtClean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1600" b="1" dirty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   Tag</a:t>
            </a:r>
            <a:r>
              <a:rPr lang="ko-KR" altLang="en-US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재질</a:t>
            </a:r>
            <a:endParaRPr lang="en-US" altLang="ko-KR" sz="1600" b="1" dirty="0" smtClean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endParaRPr lang="en-US" altLang="ko-KR" sz="1600" b="1" dirty="0" smtClean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+ </a:t>
            </a:r>
            <a:r>
              <a:rPr lang="ko-KR" altLang="en-US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신체치수</a:t>
            </a:r>
            <a:endParaRPr lang="en-US" altLang="ko-KR" sz="1600" b="1" dirty="0" smtClean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취급주의</a:t>
            </a:r>
            <a:endParaRPr lang="en-US" altLang="ko-KR" sz="1600" b="1" dirty="0" smtClean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16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   Care Label </a:t>
            </a:r>
            <a:endParaRPr lang="ko-KR" altLang="en-US" sz="1600" b="1" dirty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827584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V.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패션 의류 유통용 </a:t>
            </a:r>
            <a:r>
              <a:rPr lang="en-US" altLang="ko-KR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RF-ID Tag </a:t>
            </a:r>
            <a:r>
              <a:rPr lang="ko-KR" altLang="en-US" sz="2400" b="1" kern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부착 방법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4770040" y="1266490"/>
            <a:ext cx="32568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안</a:t>
            </a: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) Sticker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Tag 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재질</a:t>
            </a:r>
            <a:endParaRPr lang="en-US" altLang="ko-KR" sz="1800" b="1" dirty="0" smtClean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0"/>
              </a:spcBef>
            </a:pP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무지 </a:t>
            </a:r>
            <a:r>
              <a:rPr lang="en-US" altLang="ko-KR" sz="1800" b="1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Care Label </a:t>
            </a:r>
            <a:endParaRPr lang="ko-KR" altLang="en-US" sz="1800" b="1" dirty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220731" y="3916202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25mm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폭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원단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490247" y="5766386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35mm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폭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원단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574659" y="1757889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재봉선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표시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46890" y="1912821"/>
            <a:ext cx="1380920" cy="1837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3" name="Picture 5" descr="C:\Users\SJN\Google 드라이브\15 03 이미지보관 자료\RF Sample Tag 모음\RF Tag 라벨 디자인\Tag 디자인 가로방향 롤 타입 0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10715" y="3393867"/>
            <a:ext cx="1491513" cy="2886699"/>
          </a:xfrm>
          <a:prstGeom prst="rect">
            <a:avLst/>
          </a:prstGeom>
          <a:noFill/>
        </p:spPr>
      </p:pic>
      <p:pic>
        <p:nvPicPr>
          <p:cNvPr id="37892" name="Picture 4" descr="C:\Users\SJN\Google 드라이브\15 03 이미지보관 자료\RF Sample Tag 모음\RF Tag 라벨 디자인\Tag 디자인 세로 방향 1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32482" y="2492896"/>
            <a:ext cx="1581853" cy="792088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</p:pic>
      <p:sp>
        <p:nvSpPr>
          <p:cNvPr id="24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r>
              <a:rPr lang="en-US" altLang="ko-KR" sz="2400" dirty="0" smtClean="0"/>
              <a:t>28</a:t>
            </a:r>
            <a:endParaRPr lang="en-US" altLang="ko-KR" sz="2400" dirty="0"/>
          </a:p>
        </p:txBody>
      </p:sp>
      <p:pic>
        <p:nvPicPr>
          <p:cNvPr id="25" name="Picture 4" descr="C:\Users\SJN\Google 드라이브\15 03 이미지보관 자료\RF Sample Tag 모음\RF Tag 라벨 디자인\Tag 디자인 세로 방향 1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6200000">
            <a:off x="4607789" y="2595241"/>
            <a:ext cx="985116" cy="493282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11" cstate="print">
            <a:lum contrast="-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24940" y="1175099"/>
            <a:ext cx="1478287" cy="4219769"/>
          </a:xfrm>
          <a:prstGeom prst="rect">
            <a:avLst/>
          </a:prstGeom>
        </p:spPr>
      </p:pic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1214414" y="785794"/>
            <a:ext cx="52149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400" dirty="0" smtClean="0">
                <a:latin typeface="맑은 고딕" pitchFamily="50" charset="-127"/>
                <a:ea typeface="맑은 고딕" pitchFamily="50" charset="-127"/>
              </a:rPr>
              <a:t>4. RF-ID Tag </a:t>
            </a: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부착 방법  </a:t>
            </a: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9" name="Picture 4" descr="C:\Users\이경진\Desktop\2색 케어라벨_short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916832"/>
            <a:ext cx="941220" cy="1800200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모서리가 둥근 직사각형 55"/>
          <p:cNvSpPr/>
          <p:nvPr/>
        </p:nvSpPr>
        <p:spPr bwMode="auto">
          <a:xfrm>
            <a:off x="6588225" y="5068084"/>
            <a:ext cx="2088232" cy="1025212"/>
          </a:xfrm>
          <a:prstGeom prst="roundRect">
            <a:avLst/>
          </a:prstGeom>
          <a:solidFill>
            <a:schemeClr val="accent1">
              <a:lumMod val="90000"/>
            </a:schemeClr>
          </a:solidFill>
          <a:ln w="12700" cap="flat" cmpd="sng" algn="ctr">
            <a:solidFill>
              <a:srgbClr val="969696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55" name="모서리가 둥근 직사각형 54"/>
          <p:cNvSpPr/>
          <p:nvPr/>
        </p:nvSpPr>
        <p:spPr bwMode="auto">
          <a:xfrm>
            <a:off x="5508104" y="1556792"/>
            <a:ext cx="3158364" cy="25922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 cmpd="sng" algn="ctr">
            <a:solidFill>
              <a:srgbClr val="969696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54" name="모서리가 둥근 직사각형 53"/>
          <p:cNvSpPr/>
          <p:nvPr/>
        </p:nvSpPr>
        <p:spPr bwMode="auto">
          <a:xfrm>
            <a:off x="1403648" y="1628800"/>
            <a:ext cx="2088232" cy="64807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0" cap="flat" cmpd="sng" algn="ctr">
            <a:solidFill>
              <a:srgbClr val="969696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53" name="모서리가 둥근 직사각형 52"/>
          <p:cNvSpPr/>
          <p:nvPr/>
        </p:nvSpPr>
        <p:spPr bwMode="auto">
          <a:xfrm>
            <a:off x="2333482" y="4725144"/>
            <a:ext cx="2431710" cy="151216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 cap="flat" cmpd="sng" algn="ctr">
            <a:solidFill>
              <a:srgbClr val="969696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52" name="모서리가 둥근 직사각형 51"/>
          <p:cNvSpPr/>
          <p:nvPr/>
        </p:nvSpPr>
        <p:spPr bwMode="auto">
          <a:xfrm>
            <a:off x="1619672" y="2564904"/>
            <a:ext cx="2088232" cy="1944216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rgbClr val="969696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ea typeface="바탕" pitchFamily="18" charset="-127"/>
            </a:endParaRPr>
          </a:p>
        </p:txBody>
      </p:sp>
      <p:sp>
        <p:nvSpPr>
          <p:cNvPr id="404487" name="Rectangle 7"/>
          <p:cNvSpPr>
            <a:spLocks noChangeArrowheads="1"/>
          </p:cNvSpPr>
          <p:nvPr/>
        </p:nvSpPr>
        <p:spPr bwMode="auto">
          <a:xfrm>
            <a:off x="1547664" y="1700808"/>
            <a:ext cx="1381262" cy="370870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생산 발주</a:t>
            </a:r>
            <a:endParaRPr lang="ko-KR" altLang="en-US" sz="16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167188" y="35306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 sz="4400">
              <a:solidFill>
                <a:schemeClr val="tx2"/>
              </a:solidFill>
              <a:effectLst/>
              <a:latin typeface="HY태고딕" pitchFamily="18" charset="-127"/>
              <a:ea typeface="HY태고딕" pitchFamily="18" charset="-127"/>
            </a:endParaRPr>
          </a:p>
        </p:txBody>
      </p:sp>
      <p:sp>
        <p:nvSpPr>
          <p:cNvPr id="16" name="Text Box 28"/>
          <p:cNvSpPr txBox="1">
            <a:spLocks noChangeArrowheads="1"/>
          </p:cNvSpPr>
          <p:nvPr/>
        </p:nvSpPr>
        <p:spPr bwMode="auto">
          <a:xfrm>
            <a:off x="1420748" y="845361"/>
            <a:ext cx="4286280" cy="400110"/>
          </a:xfrm>
          <a:prstGeom prst="rect">
            <a:avLst/>
          </a:prstGeom>
          <a:solidFill>
            <a:srgbClr val="00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1. Tag,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생산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000" dirty="0" err="1" smtClean="0">
                <a:latin typeface="맑은 고딕" pitchFamily="50" charset="-127"/>
                <a:ea typeface="맑은 고딕" pitchFamily="50" charset="-127"/>
              </a:rPr>
              <a:t>엔코딩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출력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검수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부분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899592" y="332656"/>
            <a:ext cx="7489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맑은 고딕" pitchFamily="50" charset="-127"/>
                <a:cs typeface="+mj-cs"/>
              </a:rPr>
              <a:t>VI.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성공적인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패션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,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의류 시스템 구축</a:t>
            </a: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endParaRPr kumimoji="1" lang="ko-KR" alt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2405490" y="5805264"/>
            <a:ext cx="1656184" cy="267512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제품출고등록</a:t>
            </a:r>
            <a:endParaRPr lang="ko-KR" altLang="en-US" sz="16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5364088" y="1628800"/>
            <a:ext cx="1584176" cy="288032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창고 입</a:t>
            </a:r>
            <a:r>
              <a:rPr lang="en-US" altLang="ko-KR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출고</a:t>
            </a:r>
            <a:endParaRPr lang="ko-KR" altLang="en-US" sz="18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7164288" y="1628800"/>
            <a:ext cx="1388672" cy="288032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창고 반품</a:t>
            </a:r>
            <a:endParaRPr lang="ko-KR" altLang="en-US" sz="16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7"/>
          <p:cNvSpPr>
            <a:spLocks noChangeArrowheads="1"/>
          </p:cNvSpPr>
          <p:nvPr/>
        </p:nvSpPr>
        <p:spPr bwMode="auto">
          <a:xfrm>
            <a:off x="5076056" y="5373216"/>
            <a:ext cx="1363592" cy="346360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분배</a:t>
            </a:r>
            <a:endParaRPr lang="ko-KR" altLang="en-US" sz="18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Rectangle 7"/>
          <p:cNvSpPr>
            <a:spLocks noChangeArrowheads="1"/>
          </p:cNvSpPr>
          <p:nvPr/>
        </p:nvSpPr>
        <p:spPr bwMode="auto">
          <a:xfrm>
            <a:off x="5076056" y="5805264"/>
            <a:ext cx="1368152" cy="341230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출고 작업</a:t>
            </a:r>
            <a:endParaRPr lang="ko-KR" altLang="en-US" sz="18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5076056" y="4797152"/>
            <a:ext cx="1363592" cy="500066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창고 관리</a:t>
            </a:r>
            <a:endParaRPr lang="ko-KR" altLang="en-US" sz="16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6660232" y="4869160"/>
            <a:ext cx="1281894" cy="360040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매장관리</a:t>
            </a:r>
            <a:endParaRPr lang="ko-KR" altLang="en-US" sz="16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2143108" y="2070645"/>
            <a:ext cx="1276764" cy="27720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dirty="0" smtClean="0">
                <a:effectLst/>
                <a:latin typeface="맑은 고딕" pitchFamily="50" charset="-127"/>
                <a:ea typeface="맑은 고딕" pitchFamily="50" charset="-127"/>
              </a:rPr>
              <a:t>Tag </a:t>
            </a:r>
            <a:r>
              <a:rPr lang="ko-KR" altLang="en-US" sz="2000" dirty="0" smtClean="0">
                <a:effectLst/>
                <a:latin typeface="맑은 고딕" pitchFamily="50" charset="-127"/>
                <a:ea typeface="맑은 고딕" pitchFamily="50" charset="-127"/>
              </a:rPr>
              <a:t>발주</a:t>
            </a:r>
            <a:endParaRPr lang="ko-KR" altLang="en-US" sz="20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2411760" y="3140968"/>
            <a:ext cx="1152128" cy="792088"/>
          </a:xfrm>
          <a:prstGeom prst="rect">
            <a:avLst/>
          </a:prstGeom>
          <a:solidFill>
            <a:srgbClr val="00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2000" b="1" dirty="0" smtClean="0">
                <a:effectLst/>
                <a:latin typeface="맑은 고딕" pitchFamily="50" charset="-127"/>
                <a:ea typeface="맑은 고딕" pitchFamily="50" charset="-127"/>
              </a:rPr>
              <a:t>외주 </a:t>
            </a:r>
            <a:r>
              <a:rPr lang="ko-KR" altLang="en-US" sz="1600" b="1" dirty="0" smtClean="0">
                <a:effectLst/>
                <a:latin typeface="맑은 고딕" pitchFamily="50" charset="-127"/>
                <a:ea typeface="맑은 고딕" pitchFamily="50" charset="-127"/>
              </a:rPr>
              <a:t>생산관리</a:t>
            </a:r>
            <a:endParaRPr lang="ko-KR" altLang="en-US" sz="14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3" name="그림 32" descr="B-EX4T Seri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2975483"/>
            <a:ext cx="1368152" cy="1166187"/>
          </a:xfrm>
          <a:prstGeom prst="rect">
            <a:avLst/>
          </a:prstGeom>
        </p:spPr>
      </p:pic>
      <p:pic>
        <p:nvPicPr>
          <p:cNvPr id="34" name="그림 33" descr="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4992" y="5501273"/>
            <a:ext cx="653032" cy="664032"/>
          </a:xfrm>
          <a:prstGeom prst="rect">
            <a:avLst/>
          </a:prstGeom>
        </p:spPr>
      </p:pic>
      <p:sp>
        <p:nvSpPr>
          <p:cNvPr id="39" name="Rectangle 7"/>
          <p:cNvSpPr>
            <a:spLocks noChangeArrowheads="1"/>
          </p:cNvSpPr>
          <p:nvPr/>
        </p:nvSpPr>
        <p:spPr bwMode="auto">
          <a:xfrm>
            <a:off x="3563888" y="5157192"/>
            <a:ext cx="1134054" cy="25879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eaLnBrk="0" latinLnBrk="0" hangingPunct="0">
              <a:defRPr/>
            </a:pPr>
            <a:r>
              <a:rPr lang="ko-KR" altLang="en-US" sz="1800" dirty="0" smtClean="0">
                <a:effectLst/>
                <a:latin typeface="맑은 고딕" pitchFamily="50" charset="-127"/>
                <a:ea typeface="맑은 고딕" pitchFamily="50" charset="-127"/>
              </a:rPr>
              <a:t>봉제생산</a:t>
            </a:r>
            <a:endParaRPr lang="ko-KR" altLang="en-US" sz="16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6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212976"/>
            <a:ext cx="1296144" cy="720080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2411760" y="4725144"/>
            <a:ext cx="1571066" cy="356050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생산</a:t>
            </a:r>
            <a:r>
              <a:rPr lang="en-US" altLang="ko-KR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Tag</a:t>
            </a:r>
            <a:r>
              <a:rPr lang="ko-KR" altLang="en-US" sz="1800" b="1" dirty="0" smtClean="0">
                <a:effectLst/>
                <a:latin typeface="맑은 고딕" pitchFamily="50" charset="-127"/>
                <a:ea typeface="맑은 고딕" pitchFamily="50" charset="-127"/>
              </a:rPr>
              <a:t>부착</a:t>
            </a:r>
            <a:endParaRPr lang="ko-KR" altLang="en-US" sz="16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2405490" y="5445224"/>
            <a:ext cx="1641934" cy="200634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BOX</a:t>
            </a:r>
            <a:r>
              <a:rPr lang="ko-KR" altLang="en-US" sz="1800" dirty="0" smtClean="0">
                <a:latin typeface="맑은 고딕" pitchFamily="50" charset="-127"/>
                <a:ea typeface="맑은 고딕" pitchFamily="50" charset="-127"/>
              </a:rPr>
              <a:t>포장</a:t>
            </a:r>
            <a:endParaRPr lang="ko-KR" altLang="en-US" sz="16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7308304" y="6237312"/>
            <a:ext cx="1450975" cy="217488"/>
          </a:xfrm>
        </p:spPr>
        <p:txBody>
          <a:bodyPr/>
          <a:lstStyle/>
          <a:p>
            <a:pPr>
              <a:defRPr/>
            </a:pPr>
            <a:fld id="{7896134D-3111-460D-A377-FC1E31DEDB68}" type="slidenum">
              <a:rPr lang="en-US" altLang="ko-KR" sz="2400"/>
              <a:pPr>
                <a:defRPr/>
              </a:pPr>
              <a:t>33</a:t>
            </a:fld>
            <a:endParaRPr lang="en-US" altLang="ko-KR" sz="2400" dirty="0"/>
          </a:p>
        </p:txBody>
      </p:sp>
      <p:sp>
        <p:nvSpPr>
          <p:cNvPr id="41" name="Rectangle 7"/>
          <p:cNvSpPr>
            <a:spLocks noChangeArrowheads="1"/>
          </p:cNvSpPr>
          <p:nvPr/>
        </p:nvSpPr>
        <p:spPr bwMode="auto">
          <a:xfrm>
            <a:off x="5364088" y="1988840"/>
            <a:ext cx="1728192" cy="28803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제품 입</a:t>
            </a: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출</a:t>
            </a: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고관리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2564904"/>
            <a:ext cx="1674177" cy="1238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Rectangle 7"/>
          <p:cNvSpPr>
            <a:spLocks noChangeArrowheads="1"/>
          </p:cNvSpPr>
          <p:nvPr/>
        </p:nvSpPr>
        <p:spPr bwMode="auto">
          <a:xfrm>
            <a:off x="7164288" y="1988840"/>
            <a:ext cx="1500198" cy="28803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제품 반품입고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5" name="그림 34" descr="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120" y="2852936"/>
            <a:ext cx="586514" cy="596393"/>
          </a:xfrm>
          <a:prstGeom prst="rect">
            <a:avLst/>
          </a:prstGeom>
        </p:spPr>
      </p:pic>
      <p:pic>
        <p:nvPicPr>
          <p:cNvPr id="45" name="그림 44" descr="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956376" y="2780928"/>
            <a:ext cx="652632" cy="573136"/>
          </a:xfrm>
          <a:prstGeom prst="rect">
            <a:avLst/>
          </a:prstGeom>
        </p:spPr>
      </p:pic>
      <p:sp>
        <p:nvSpPr>
          <p:cNvPr id="46" name="Rectangle 7"/>
          <p:cNvSpPr>
            <a:spLocks noChangeArrowheads="1"/>
          </p:cNvSpPr>
          <p:nvPr/>
        </p:nvSpPr>
        <p:spPr bwMode="auto">
          <a:xfrm>
            <a:off x="6588224" y="5589240"/>
            <a:ext cx="2088232" cy="28803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제품 수불</a:t>
            </a:r>
            <a:r>
              <a:rPr lang="en-US" altLang="ko-KR" sz="1600" dirty="0" smtClean="0">
                <a:effectLst/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effectLst/>
                <a:latin typeface="맑은 고딕" pitchFamily="50" charset="-127"/>
                <a:ea typeface="맑은 고딕" pitchFamily="50" charset="-127"/>
              </a:rPr>
              <a:t>재고실사</a:t>
            </a:r>
            <a:endParaRPr lang="ko-KR" altLang="en-US" sz="14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Rectangle 7"/>
          <p:cNvSpPr>
            <a:spLocks noChangeArrowheads="1"/>
          </p:cNvSpPr>
          <p:nvPr/>
        </p:nvSpPr>
        <p:spPr bwMode="auto">
          <a:xfrm>
            <a:off x="1763688" y="4077072"/>
            <a:ext cx="1879618" cy="216024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eaLnBrk="0" latinLnBrk="0" hangingPunct="0">
              <a:defRPr/>
            </a:pPr>
            <a:r>
              <a:rPr lang="en-US" altLang="ko-KR" sz="1800" dirty="0" smtClean="0">
                <a:effectLst/>
                <a:latin typeface="맑은 고딕" pitchFamily="50" charset="-127"/>
                <a:ea typeface="맑은 고딕" pitchFamily="50" charset="-127"/>
              </a:rPr>
              <a:t>( RF-ID Printer )</a:t>
            </a:r>
            <a:endParaRPr lang="ko-KR" altLang="en-US" sz="1600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Rectangle 7"/>
          <p:cNvSpPr>
            <a:spLocks noChangeArrowheads="1"/>
          </p:cNvSpPr>
          <p:nvPr/>
        </p:nvSpPr>
        <p:spPr bwMode="auto">
          <a:xfrm>
            <a:off x="5868144" y="3789040"/>
            <a:ext cx="2582598" cy="28575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eaLnBrk="0" latinLnBrk="0" hangingPunct="0">
              <a:defRPr/>
            </a:pPr>
            <a:r>
              <a:rPr lang="en-US" altLang="ko-KR" sz="1600" b="1" dirty="0" smtClean="0">
                <a:effectLst/>
                <a:latin typeface="맑은 고딕" pitchFamily="50" charset="-127"/>
                <a:ea typeface="맑은 고딕" pitchFamily="50" charset="-127"/>
              </a:rPr>
              <a:t>Conveyor, Gate Antenna</a:t>
            </a:r>
            <a:endParaRPr lang="ko-KR" altLang="en-US" sz="16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1" name="그림 50" descr="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812360" y="4941168"/>
            <a:ext cx="710092" cy="623597"/>
          </a:xfrm>
          <a:prstGeom prst="rect">
            <a:avLst/>
          </a:prstGeom>
        </p:spPr>
      </p:pic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475656" y="2564904"/>
            <a:ext cx="1237246" cy="434328"/>
          </a:xfrm>
          <a:prstGeom prst="rect">
            <a:avLst/>
          </a:prstGeom>
          <a:solidFill>
            <a:srgbClr val="CDE6E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algn="r" eaLnBrk="0" latinLnBrk="0" hangingPunct="0">
              <a:defRPr/>
            </a:pPr>
            <a:r>
              <a:rPr lang="en-US" altLang="ko-KR" sz="2000" b="1" dirty="0" smtClean="0">
                <a:effectLst/>
                <a:latin typeface="맑은 고딕" pitchFamily="50" charset="-127"/>
                <a:ea typeface="맑은 고딕" pitchFamily="50" charset="-127"/>
              </a:rPr>
              <a:t>Tag</a:t>
            </a:r>
            <a:r>
              <a:rPr lang="ko-KR" altLang="en-US" sz="2000" b="1" dirty="0" smtClean="0">
                <a:effectLst/>
                <a:latin typeface="맑은 고딕" pitchFamily="50" charset="-127"/>
                <a:ea typeface="맑은 고딕" pitchFamily="50" charset="-127"/>
              </a:rPr>
              <a:t> 발행</a:t>
            </a:r>
            <a:endParaRPr lang="ko-KR" altLang="en-US" sz="1800" b="1" dirty="0"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7" name="Picture 1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2348880"/>
            <a:ext cx="730291" cy="676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7091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smtClean="0"/>
              <a:t> </a:t>
            </a:r>
            <a:r>
              <a:rPr lang="en-US" altLang="ko-KR" smtClean="0"/>
              <a:t>End Page</a:t>
            </a:r>
          </a:p>
        </p:txBody>
      </p:sp>
      <p:sp>
        <p:nvSpPr>
          <p:cNvPr id="14342" name="Rectangle 5"/>
          <p:cNvSpPr>
            <a:spLocks noChangeArrowheads="1"/>
          </p:cNvSpPr>
          <p:nvPr/>
        </p:nvSpPr>
        <p:spPr bwMode="auto">
          <a:xfrm>
            <a:off x="2051050" y="1196975"/>
            <a:ext cx="2952750" cy="3671888"/>
          </a:xfrm>
          <a:prstGeom prst="rect">
            <a:avLst/>
          </a:prstGeom>
          <a:noFill/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marL="268288" indent="-268288">
              <a:spcBef>
                <a:spcPct val="20000"/>
              </a:spcBef>
            </a:pPr>
            <a:r>
              <a:rPr lang="en-US" altLang="ko-KR" sz="4000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ystem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68288" indent="-268288">
              <a:spcBef>
                <a:spcPct val="20000"/>
              </a:spcBef>
            </a:pPr>
            <a:r>
              <a:rPr lang="en-US" altLang="ko-KR" sz="4000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ut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68288" indent="-268288">
              <a:spcBef>
                <a:spcPct val="20000"/>
              </a:spcBef>
            </a:pPr>
            <a:r>
              <a:rPr lang="en-US" altLang="ko-KR" sz="4000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ourcing</a:t>
            </a:r>
            <a:endParaRPr lang="en-US" altLang="ko-KR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68288" indent="-268288">
              <a:spcBef>
                <a:spcPct val="20000"/>
              </a:spcBef>
            </a:pPr>
            <a:r>
              <a:rPr lang="en-US" altLang="ko-KR" sz="4000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nformation</a:t>
            </a:r>
            <a:endParaRPr lang="en-US" altLang="ko-KR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68288" indent="-268288">
              <a:spcBef>
                <a:spcPct val="20000"/>
              </a:spcBef>
            </a:pPr>
            <a:r>
              <a:rPr lang="en-US" altLang="ko-KR" sz="4000" dirty="0" smtClean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echnology</a:t>
            </a:r>
            <a:endParaRPr lang="ko-KR" altLang="en-US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838768">
            <a:off x="6295681" y="1709277"/>
            <a:ext cx="730291" cy="103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 descr="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1988840"/>
            <a:ext cx="854373" cy="868764"/>
          </a:xfrm>
          <a:prstGeom prst="rect">
            <a:avLst/>
          </a:prstGeom>
        </p:spPr>
      </p:pic>
      <p:pic>
        <p:nvPicPr>
          <p:cNvPr id="10" name="그림 9" descr="SOSIT_표지 POS RFID 로고 0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1720" y="5589240"/>
            <a:ext cx="4337087" cy="577578"/>
          </a:xfrm>
          <a:prstGeom prst="rect">
            <a:avLst/>
          </a:prstGeom>
        </p:spPr>
      </p:pic>
      <p:pic>
        <p:nvPicPr>
          <p:cNvPr id="11" name="그림 26" descr="RFiD Tag 22 x 12_세로방향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706078">
            <a:off x="5171321" y="1571186"/>
            <a:ext cx="1304661" cy="621521"/>
          </a:xfrm>
          <a:prstGeom prst="rect">
            <a:avLst/>
          </a:prstGeom>
          <a:noFill/>
          <a:ln w="12700">
            <a:solidFill>
              <a:srgbClr val="FF0000"/>
            </a:solidFill>
            <a:prstDash val="lgDash"/>
            <a:miter lim="800000"/>
            <a:headEnd/>
            <a:tailEnd/>
          </a:ln>
        </p:spPr>
      </p:pic>
      <p:sp>
        <p:nvSpPr>
          <p:cNvPr id="8" name="Rectangle 14"/>
          <p:cNvSpPr txBox="1">
            <a:spLocks noChangeArrowheads="1"/>
          </p:cNvSpPr>
          <p:nvPr/>
        </p:nvSpPr>
        <p:spPr bwMode="auto">
          <a:xfrm>
            <a:off x="5220072" y="3645024"/>
            <a:ext cx="3312368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11880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kern="0" dirty="0" smtClean="0">
                <a:solidFill>
                  <a:srgbClr val="002060"/>
                </a:solidFill>
                <a:latin typeface="+mj-lt"/>
                <a:ea typeface="휴먼엑스포" pitchFamily="18" charset="-127"/>
                <a:cs typeface="+mj-cs"/>
              </a:rPr>
              <a:t>발표자 </a:t>
            </a:r>
            <a:endParaRPr lang="en-US" altLang="ko-KR" sz="2000" kern="0" dirty="0" smtClean="0">
              <a:solidFill>
                <a:srgbClr val="002060"/>
              </a:solidFill>
              <a:latin typeface="+mj-lt"/>
              <a:ea typeface="휴먼엑스포" pitchFamily="18" charset="-127"/>
              <a:cs typeface="+mj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2000" kern="0" dirty="0" smtClean="0">
              <a:solidFill>
                <a:srgbClr val="002060"/>
              </a:solidFill>
              <a:latin typeface="+mj-lt"/>
              <a:ea typeface="휴먼엑스포" pitchFamily="18" charset="-127"/>
              <a:cs typeface="+mj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kern="0" dirty="0" smtClean="0">
                <a:solidFill>
                  <a:srgbClr val="002060"/>
                </a:solidFill>
                <a:latin typeface="+mj-lt"/>
                <a:ea typeface="휴먼엑스포" pitchFamily="18" charset="-127"/>
                <a:cs typeface="+mj-cs"/>
              </a:rPr>
              <a:t>박봉석 대표</a:t>
            </a:r>
            <a:endParaRPr lang="en-US" altLang="ko-KR" sz="2000" kern="0" dirty="0" smtClean="0">
              <a:solidFill>
                <a:srgbClr val="002060"/>
              </a:solidFill>
              <a:latin typeface="+mj-lt"/>
              <a:ea typeface="휴먼엑스포" pitchFamily="18" charset="-127"/>
              <a:cs typeface="+mj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20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휴먼엑스포" pitchFamily="18" charset="-127"/>
              <a:cs typeface="+mj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kern="0" dirty="0" smtClean="0">
                <a:solidFill>
                  <a:srgbClr val="002060"/>
                </a:solidFill>
                <a:latin typeface="+mj-lt"/>
                <a:ea typeface="휴먼엑스포" pitchFamily="18" charset="-127"/>
                <a:cs typeface="+mj-cs"/>
              </a:rPr>
              <a:t>010-6788-8983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20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휴먼엑스포" pitchFamily="18" charset="-127"/>
              <a:cs typeface="+mj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kern="0" noProof="0" dirty="0" smtClean="0">
                <a:solidFill>
                  <a:srgbClr val="002060"/>
                </a:solidFill>
                <a:latin typeface="+mj-lt"/>
                <a:ea typeface="휴먼엑스포" pitchFamily="18" charset="-127"/>
                <a:cs typeface="+mj-cs"/>
              </a:rPr>
              <a:t>sosit1@sosit.kr</a:t>
            </a:r>
            <a:endParaRPr kumimoji="1" lang="en-US" altLang="ko-KR" sz="20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휴먼엑스포" pitchFamily="18" charset="-127"/>
              <a:ea typeface="휴먼엑스포" pitchFamily="18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Century Gothic"/>
        <a:ea typeface="바탕체"/>
        <a:cs typeface=""/>
      </a:majorFont>
      <a:minorFont>
        <a:latin typeface="Century Gothic"/>
        <a:ea typeface="바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  <a:ea typeface="바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  <a:ea typeface="바탕" pitchFamily="18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19439</TotalTime>
  <Words>2164</Words>
  <Application>Microsoft Office PowerPoint</Application>
  <PresentationFormat>화면 슬라이드 쇼(4:3)</PresentationFormat>
  <Paragraphs>476</Paragraphs>
  <Slides>35</Slides>
  <Notes>28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37" baseType="lpstr">
      <vt:lpstr>기본 디자인</vt:lpstr>
      <vt:lpstr>Image</vt:lpstr>
      <vt:lpstr>    패션, 의류 RF-ID SYSTEM 의 Tag 소개</vt:lpstr>
      <vt:lpstr>-  목 차  -</vt:lpstr>
      <vt:lpstr> I. 회사 소개 - 개요</vt:lpstr>
      <vt:lpstr>슬라이드 3</vt:lpstr>
      <vt:lpstr>1. RF-ID 특성</vt:lpstr>
      <vt:lpstr>2. RF-ID 의 주파수 종류별 특성</vt:lpstr>
      <vt:lpstr>3. Bar-Code 와 RF-ID 의 비교</vt:lpstr>
      <vt:lpstr>4. RF-ID 의 장, 단점</vt:lpstr>
      <vt:lpstr>슬라이드 8</vt:lpstr>
      <vt:lpstr>슬라이드 9</vt:lpstr>
      <vt:lpstr>슬라이드 10</vt:lpstr>
      <vt:lpstr>슬라이드 11</vt:lpstr>
      <vt:lpstr>3. RF-ID UHF(900MHz) Chip 메모리 구조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 End Page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에스오에스정보기술  Business Plan</dc:title>
  <dc:creator>HARVEST</dc:creator>
  <cp:lastModifiedBy>SJN</cp:lastModifiedBy>
  <cp:revision>2801</cp:revision>
  <cp:lastPrinted>2016-11-29T01:14:29Z</cp:lastPrinted>
  <dcterms:created xsi:type="dcterms:W3CDTF">2008-01-31T04:29:26Z</dcterms:created>
  <dcterms:modified xsi:type="dcterms:W3CDTF">2018-06-20T09:37:34Z</dcterms:modified>
</cp:coreProperties>
</file>